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ldx" ContentType="application/vnd.openxmlformats-officedocument.presentationml.slide"/>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4" r:id="rId1"/>
  </p:sldMasterIdLst>
  <p:notesMasterIdLst>
    <p:notesMasterId r:id="rId30"/>
  </p:notesMasterIdLst>
  <p:handoutMasterIdLst>
    <p:handoutMasterId r:id="rId31"/>
  </p:handoutMasterIdLst>
  <p:sldIdLst>
    <p:sldId id="428" r:id="rId2"/>
    <p:sldId id="639" r:id="rId3"/>
    <p:sldId id="623" r:id="rId4"/>
    <p:sldId id="618" r:id="rId5"/>
    <p:sldId id="624" r:id="rId6"/>
    <p:sldId id="636" r:id="rId7"/>
    <p:sldId id="637" r:id="rId8"/>
    <p:sldId id="619" r:id="rId9"/>
    <p:sldId id="645" r:id="rId10"/>
    <p:sldId id="646" r:id="rId11"/>
    <p:sldId id="648" r:id="rId12"/>
    <p:sldId id="640" r:id="rId13"/>
    <p:sldId id="649" r:id="rId14"/>
    <p:sldId id="651" r:id="rId15"/>
    <p:sldId id="650" r:id="rId16"/>
    <p:sldId id="657" r:id="rId17"/>
    <p:sldId id="638" r:id="rId18"/>
    <p:sldId id="652" r:id="rId19"/>
    <p:sldId id="641" r:id="rId20"/>
    <p:sldId id="642" r:id="rId21"/>
    <p:sldId id="644" r:id="rId22"/>
    <p:sldId id="653" r:id="rId23"/>
    <p:sldId id="654" r:id="rId24"/>
    <p:sldId id="655" r:id="rId25"/>
    <p:sldId id="643" r:id="rId26"/>
    <p:sldId id="656" r:id="rId27"/>
    <p:sldId id="647" r:id="rId28"/>
    <p:sldId id="616" r:id="rId29"/>
  </p:sldIdLst>
  <p:sldSz cx="9144000" cy="6858000" type="screen4x3"/>
  <p:notesSz cx="6742113" cy="9874250"/>
  <p:defaultTextStyle>
    <a:defPPr>
      <a:defRPr lang="hu-HU"/>
    </a:defPPr>
    <a:lvl1pPr algn="l" rtl="0" fontAlgn="base">
      <a:spcBef>
        <a:spcPct val="0"/>
      </a:spcBef>
      <a:spcAft>
        <a:spcPct val="0"/>
      </a:spcAft>
      <a:defRPr sz="1400" b="1" kern="1200">
        <a:solidFill>
          <a:srgbClr val="3B1B11"/>
        </a:solidFill>
        <a:latin typeface="Georgia" pitchFamily="18" charset="0"/>
        <a:ea typeface="+mn-ea"/>
        <a:cs typeface="Arial" charset="0"/>
      </a:defRPr>
    </a:lvl1pPr>
    <a:lvl2pPr marL="457200" algn="l" rtl="0" fontAlgn="base">
      <a:spcBef>
        <a:spcPct val="0"/>
      </a:spcBef>
      <a:spcAft>
        <a:spcPct val="0"/>
      </a:spcAft>
      <a:defRPr sz="1400" b="1" kern="1200">
        <a:solidFill>
          <a:srgbClr val="3B1B11"/>
        </a:solidFill>
        <a:latin typeface="Georgia" pitchFamily="18" charset="0"/>
        <a:ea typeface="+mn-ea"/>
        <a:cs typeface="Arial" charset="0"/>
      </a:defRPr>
    </a:lvl2pPr>
    <a:lvl3pPr marL="914400" algn="l" rtl="0" fontAlgn="base">
      <a:spcBef>
        <a:spcPct val="0"/>
      </a:spcBef>
      <a:spcAft>
        <a:spcPct val="0"/>
      </a:spcAft>
      <a:defRPr sz="1400" b="1" kern="1200">
        <a:solidFill>
          <a:srgbClr val="3B1B11"/>
        </a:solidFill>
        <a:latin typeface="Georgia" pitchFamily="18" charset="0"/>
        <a:ea typeface="+mn-ea"/>
        <a:cs typeface="Arial" charset="0"/>
      </a:defRPr>
    </a:lvl3pPr>
    <a:lvl4pPr marL="1371600" algn="l" rtl="0" fontAlgn="base">
      <a:spcBef>
        <a:spcPct val="0"/>
      </a:spcBef>
      <a:spcAft>
        <a:spcPct val="0"/>
      </a:spcAft>
      <a:defRPr sz="1400" b="1" kern="1200">
        <a:solidFill>
          <a:srgbClr val="3B1B11"/>
        </a:solidFill>
        <a:latin typeface="Georgia" pitchFamily="18" charset="0"/>
        <a:ea typeface="+mn-ea"/>
        <a:cs typeface="Arial" charset="0"/>
      </a:defRPr>
    </a:lvl4pPr>
    <a:lvl5pPr marL="1828800" algn="l" rtl="0" fontAlgn="base">
      <a:spcBef>
        <a:spcPct val="0"/>
      </a:spcBef>
      <a:spcAft>
        <a:spcPct val="0"/>
      </a:spcAft>
      <a:defRPr sz="1400" b="1" kern="1200">
        <a:solidFill>
          <a:srgbClr val="3B1B11"/>
        </a:solidFill>
        <a:latin typeface="Georgia" pitchFamily="18" charset="0"/>
        <a:ea typeface="+mn-ea"/>
        <a:cs typeface="Arial" charset="0"/>
      </a:defRPr>
    </a:lvl5pPr>
    <a:lvl6pPr marL="2286000" algn="l" defTabSz="914400" rtl="0" eaLnBrk="1" latinLnBrk="0" hangingPunct="1">
      <a:defRPr sz="1400" b="1" kern="1200">
        <a:solidFill>
          <a:srgbClr val="3B1B11"/>
        </a:solidFill>
        <a:latin typeface="Georgia" pitchFamily="18" charset="0"/>
        <a:ea typeface="+mn-ea"/>
        <a:cs typeface="Arial" charset="0"/>
      </a:defRPr>
    </a:lvl6pPr>
    <a:lvl7pPr marL="2743200" algn="l" defTabSz="914400" rtl="0" eaLnBrk="1" latinLnBrk="0" hangingPunct="1">
      <a:defRPr sz="1400" b="1" kern="1200">
        <a:solidFill>
          <a:srgbClr val="3B1B11"/>
        </a:solidFill>
        <a:latin typeface="Georgia" pitchFamily="18" charset="0"/>
        <a:ea typeface="+mn-ea"/>
        <a:cs typeface="Arial" charset="0"/>
      </a:defRPr>
    </a:lvl7pPr>
    <a:lvl8pPr marL="3200400" algn="l" defTabSz="914400" rtl="0" eaLnBrk="1" latinLnBrk="0" hangingPunct="1">
      <a:defRPr sz="1400" b="1" kern="1200">
        <a:solidFill>
          <a:srgbClr val="3B1B11"/>
        </a:solidFill>
        <a:latin typeface="Georgia" pitchFamily="18" charset="0"/>
        <a:ea typeface="+mn-ea"/>
        <a:cs typeface="Arial" charset="0"/>
      </a:defRPr>
    </a:lvl8pPr>
    <a:lvl9pPr marL="3657600" algn="l" defTabSz="914400" rtl="0" eaLnBrk="1" latinLnBrk="0" hangingPunct="1">
      <a:defRPr sz="1400" b="1" kern="1200">
        <a:solidFill>
          <a:srgbClr val="3B1B11"/>
        </a:solidFill>
        <a:latin typeface="Georgia"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2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CC99"/>
    <a:srgbClr val="B81008"/>
    <a:srgbClr val="FF7C80"/>
    <a:srgbClr val="F48118"/>
    <a:srgbClr val="000000"/>
    <a:srgbClr val="820000"/>
    <a:srgbClr val="540000"/>
    <a:srgbClr val="3B1B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Közepesen sötét stíl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46F890A9-2807-4EBB-B81D-B2AA78EC7F39}" styleName="Sötét stílus 2 – 5./6. jelölőszín">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7AC3CCA-C797-4891-BE02-D94E43425B78}" styleName="Közepesen sötét stílus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EC20E35-A176-4012-BC5E-935CFFF8708E}" styleName="Közepesen sötét stílus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Világos stílus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incs stílus, csak rác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Világos stílus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8034E78-7F5D-4C2E-B375-FC64B27BC917}" styleName="Sötét stílu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ABFCF23-3B69-468F-B69F-88F6DE6A72F2}" styleName="Közepesen sötét stílus 1 – 5. jelölőszín">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D5ABB26-0587-4C30-8999-92F81FD0307C}" styleName="Stílus és rács nélkül">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73" autoAdjust="0"/>
    <p:restoredTop sz="91371" autoAdjust="0"/>
  </p:normalViewPr>
  <p:slideViewPr>
    <p:cSldViewPr>
      <p:cViewPr varScale="1">
        <p:scale>
          <a:sx n="81" d="100"/>
          <a:sy n="81" d="100"/>
        </p:scale>
        <p:origin x="936" y="30"/>
      </p:cViewPr>
      <p:guideLst>
        <p:guide orient="horz" pos="2160"/>
        <p:guide pos="2880"/>
      </p:guideLst>
    </p:cSldViewPr>
  </p:slideViewPr>
  <p:outlineViewPr>
    <p:cViewPr>
      <p:scale>
        <a:sx n="33" d="100"/>
        <a:sy n="33" d="100"/>
      </p:scale>
      <p:origin x="0" y="-21972"/>
    </p:cViewPr>
  </p:outlineViewPr>
  <p:notesTextViewPr>
    <p:cViewPr>
      <p:scale>
        <a:sx n="100" d="100"/>
        <a:sy n="100" d="100"/>
      </p:scale>
      <p:origin x="0" y="0"/>
    </p:cViewPr>
  </p:notesTextViewPr>
  <p:sorterViewPr>
    <p:cViewPr>
      <p:scale>
        <a:sx n="75" d="100"/>
        <a:sy n="75" d="100"/>
      </p:scale>
      <p:origin x="0" y="-528"/>
    </p:cViewPr>
  </p:sorterViewPr>
  <p:notesViewPr>
    <p:cSldViewPr>
      <p:cViewPr>
        <p:scale>
          <a:sx n="123" d="100"/>
          <a:sy n="123" d="100"/>
        </p:scale>
        <p:origin x="1659" y="-1002"/>
      </p:cViewPr>
      <p:guideLst>
        <p:guide orient="horz" pos="3110"/>
        <p:guide pos="212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260FF3-0BA4-4FD2-8047-5ED1EB7A0011}" type="doc">
      <dgm:prSet loTypeId="urn:microsoft.com/office/officeart/2005/8/layout/cycle2" loCatId="cycle" qsTypeId="urn:microsoft.com/office/officeart/2005/8/quickstyle/simple3" qsCatId="simple" csTypeId="urn:microsoft.com/office/officeart/2005/8/colors/colorful5" csCatId="colorful" phldr="1"/>
      <dgm:spPr/>
      <dgm:t>
        <a:bodyPr/>
        <a:lstStyle/>
        <a:p>
          <a:endParaRPr lang="en-US"/>
        </a:p>
      </dgm:t>
    </dgm:pt>
    <dgm:pt modelId="{56756B9A-24F8-45E9-AEB5-D72C046D3E30}">
      <dgm:prSet phldrT="[Szöveg]" phldr="0" custT="1"/>
      <dgm:spPr/>
      <dgm:t>
        <a:bodyPr/>
        <a:lstStyle/>
        <a:p>
          <a:r>
            <a:rPr lang="hu-HU" sz="1600" dirty="0"/>
            <a:t>Feudalism – aristocracy – serfs </a:t>
          </a:r>
        </a:p>
        <a:p>
          <a:r>
            <a:rPr lang="hu-HU" sz="1600" dirty="0"/>
            <a:t>Hierarchy</a:t>
          </a:r>
          <a:endParaRPr lang="en-US" sz="1600" dirty="0"/>
        </a:p>
      </dgm:t>
    </dgm:pt>
    <dgm:pt modelId="{9E5B7C63-915B-4D98-8B8B-1FE5075A5FF9}" type="parTrans" cxnId="{22B4C0D8-7F25-4470-A781-A9F2F98EEC38}">
      <dgm:prSet/>
      <dgm:spPr/>
      <dgm:t>
        <a:bodyPr/>
        <a:lstStyle/>
        <a:p>
          <a:endParaRPr lang="en-US">
            <a:solidFill>
              <a:schemeClr val="tx1">
                <a:lumMod val="95000"/>
              </a:schemeClr>
            </a:solidFill>
          </a:endParaRPr>
        </a:p>
      </dgm:t>
    </dgm:pt>
    <dgm:pt modelId="{D517AD6B-20FB-4D8C-B401-CF75EBC4BC6D}" type="sibTrans" cxnId="{22B4C0D8-7F25-4470-A781-A9F2F98EEC38}">
      <dgm:prSet/>
      <dgm:spPr>
        <a:solidFill>
          <a:schemeClr val="accent1">
            <a:lumMod val="75000"/>
          </a:schemeClr>
        </a:solidFill>
      </dgm:spPr>
      <dgm:t>
        <a:bodyPr/>
        <a:lstStyle/>
        <a:p>
          <a:endParaRPr lang="en-US" dirty="0">
            <a:solidFill>
              <a:schemeClr val="tx1">
                <a:lumMod val="95000"/>
              </a:schemeClr>
            </a:solidFill>
          </a:endParaRPr>
        </a:p>
      </dgm:t>
    </dgm:pt>
    <dgm:pt modelId="{70716129-A1F5-4D0B-ACAF-319F4D84B2FD}">
      <dgm:prSet phldrT="[Szöveg]" phldr="0" custT="1"/>
      <dgm:spPr/>
      <dgm:t>
        <a:bodyPr/>
        <a:lstStyle/>
        <a:p>
          <a:r>
            <a:rPr lang="hu-HU" sz="1600" dirty="0">
              <a:latin typeface="Calibri" panose="020F0502020204030204" pitchFamily="34" charset="0"/>
              <a:ea typeface="Calibri" panose="020F0502020204030204" pitchFamily="34" charset="0"/>
              <a:cs typeface="Calibri" panose="020F0502020204030204" pitchFamily="34" charset="0"/>
            </a:rPr>
            <a:t>Citizenship – to eliminate aristocratic privileges - equality</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4860ADCC-E6F1-4D5F-B914-55185995FE3A}" type="parTrans" cxnId="{A642DF49-4246-4565-98A2-0D10634DC01F}">
      <dgm:prSet/>
      <dgm:spPr/>
      <dgm:t>
        <a:bodyPr/>
        <a:lstStyle/>
        <a:p>
          <a:endParaRPr lang="en-US">
            <a:solidFill>
              <a:schemeClr val="tx1">
                <a:lumMod val="95000"/>
              </a:schemeClr>
            </a:solidFill>
          </a:endParaRPr>
        </a:p>
      </dgm:t>
    </dgm:pt>
    <dgm:pt modelId="{58D7EAFD-AA15-4ECA-BCAF-7A6498ABB45B}" type="sibTrans" cxnId="{A642DF49-4246-4565-98A2-0D10634DC01F}">
      <dgm:prSet/>
      <dgm:spPr>
        <a:solidFill>
          <a:schemeClr val="bg2">
            <a:lumMod val="85000"/>
            <a:lumOff val="15000"/>
          </a:schemeClr>
        </a:solidFill>
      </dgm:spPr>
      <dgm:t>
        <a:bodyPr/>
        <a:lstStyle/>
        <a:p>
          <a:endParaRPr lang="en-US" dirty="0">
            <a:solidFill>
              <a:schemeClr val="tx1">
                <a:lumMod val="95000"/>
              </a:schemeClr>
            </a:solidFill>
          </a:endParaRPr>
        </a:p>
      </dgm:t>
    </dgm:pt>
    <dgm:pt modelId="{FE785942-C09E-4311-A24F-798E4577C912}">
      <dgm:prSet phldrT="[Szöveg]" custT="1"/>
      <dgm:spPr/>
      <dgm:t>
        <a:bodyPr/>
        <a:lstStyle/>
        <a:p>
          <a:r>
            <a:rPr lang="hu-HU" sz="1600" dirty="0">
              <a:latin typeface="Calibri" panose="020F0502020204030204" pitchFamily="34" charset="0"/>
              <a:ea typeface="Calibri" panose="020F0502020204030204" pitchFamily="34" charset="0"/>
              <a:cs typeface="Calibri" panose="020F0502020204030204" pitchFamily="34" charset="0"/>
            </a:rPr>
            <a:t>Citizenship  -blood aristocracy again</a:t>
          </a:r>
        </a:p>
        <a:p>
          <a:r>
            <a:rPr lang="hu-HU" sz="1600" dirty="0">
              <a:latin typeface="Calibri" panose="020F0502020204030204" pitchFamily="34" charset="0"/>
              <a:ea typeface="Calibri" panose="020F0502020204030204" pitchFamily="34" charset="0"/>
              <a:cs typeface="Calibri" panose="020F0502020204030204" pitchFamily="34" charset="0"/>
            </a:rPr>
            <a:t>Hierarchy </a:t>
          </a:r>
          <a:br>
            <a:rPr lang="hu-HU" sz="1600" dirty="0">
              <a:latin typeface="Calibri" panose="020F0502020204030204" pitchFamily="34" charset="0"/>
              <a:ea typeface="Calibri" panose="020F0502020204030204" pitchFamily="34" charset="0"/>
              <a:cs typeface="Calibri" panose="020F0502020204030204" pitchFamily="34" charset="0"/>
            </a:rPr>
          </a:br>
          <a:r>
            <a:rPr lang="hu-HU" sz="1600" dirty="0">
              <a:latin typeface="Calibri" panose="020F0502020204030204" pitchFamily="34" charset="0"/>
              <a:ea typeface="Calibri" panose="020F0502020204030204" pitchFamily="34" charset="0"/>
              <a:cs typeface="Calibri" panose="020F0502020204030204" pitchFamily="34" charset="0"/>
            </a:rPr>
            <a:t>(of states)</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17A2AA3C-9D31-4033-AE4B-542A7B452B41}" type="parTrans" cxnId="{9385AF29-4191-4D73-A250-1D95FA026F1A}">
      <dgm:prSet/>
      <dgm:spPr/>
      <dgm:t>
        <a:bodyPr/>
        <a:lstStyle/>
        <a:p>
          <a:endParaRPr lang="en-US"/>
        </a:p>
      </dgm:t>
    </dgm:pt>
    <dgm:pt modelId="{CD1E1A4C-4224-4FDA-81A2-5DD7B3819B2B}" type="sibTrans" cxnId="{9385AF29-4191-4D73-A250-1D95FA026F1A}">
      <dgm:prSet/>
      <dgm:spPr>
        <a:solidFill>
          <a:schemeClr val="bg2">
            <a:lumMod val="85000"/>
            <a:lumOff val="15000"/>
          </a:schemeClr>
        </a:solidFill>
      </dgm:spPr>
      <dgm:t>
        <a:bodyPr/>
        <a:lstStyle/>
        <a:p>
          <a:endParaRPr lang="en-US" dirty="0"/>
        </a:p>
      </dgm:t>
    </dgm:pt>
    <dgm:pt modelId="{C26D91E4-2DEE-4D44-9C93-EDDF78940741}" type="pres">
      <dgm:prSet presAssocID="{7C260FF3-0BA4-4FD2-8047-5ED1EB7A0011}" presName="cycle" presStyleCnt="0">
        <dgm:presLayoutVars>
          <dgm:dir/>
          <dgm:resizeHandles val="exact"/>
        </dgm:presLayoutVars>
      </dgm:prSet>
      <dgm:spPr/>
    </dgm:pt>
    <dgm:pt modelId="{6877B71C-473E-4C40-975F-3F2CA24E0371}" type="pres">
      <dgm:prSet presAssocID="{56756B9A-24F8-45E9-AEB5-D72C046D3E30}" presName="node" presStyleLbl="node1" presStyleIdx="0" presStyleCnt="3" custScaleX="109853" custScaleY="110906">
        <dgm:presLayoutVars>
          <dgm:bulletEnabled val="1"/>
        </dgm:presLayoutVars>
      </dgm:prSet>
      <dgm:spPr/>
    </dgm:pt>
    <dgm:pt modelId="{BFD7F5F6-2C5F-4DAB-812A-4B0BFC081860}" type="pres">
      <dgm:prSet presAssocID="{D517AD6B-20FB-4D8C-B401-CF75EBC4BC6D}" presName="sibTrans" presStyleLbl="sibTrans2D1" presStyleIdx="0" presStyleCnt="3"/>
      <dgm:spPr/>
    </dgm:pt>
    <dgm:pt modelId="{0CBF5B92-0A6D-4845-B942-69265DFE48E7}" type="pres">
      <dgm:prSet presAssocID="{D517AD6B-20FB-4D8C-B401-CF75EBC4BC6D}" presName="connectorText" presStyleLbl="sibTrans2D1" presStyleIdx="0" presStyleCnt="3"/>
      <dgm:spPr/>
    </dgm:pt>
    <dgm:pt modelId="{B55D2FAA-D88D-4136-A333-708B49784888}" type="pres">
      <dgm:prSet presAssocID="{70716129-A1F5-4D0B-ACAF-319F4D84B2FD}" presName="node" presStyleLbl="node1" presStyleIdx="1" presStyleCnt="3" custScaleX="109054" custScaleY="101331" custRadScaleRad="107490" custRadScaleInc="-7372">
        <dgm:presLayoutVars>
          <dgm:bulletEnabled val="1"/>
        </dgm:presLayoutVars>
      </dgm:prSet>
      <dgm:spPr/>
    </dgm:pt>
    <dgm:pt modelId="{B1DCA588-9D42-4897-B5FC-1381AA618B98}" type="pres">
      <dgm:prSet presAssocID="{58D7EAFD-AA15-4ECA-BCAF-7A6498ABB45B}" presName="sibTrans" presStyleLbl="sibTrans2D1" presStyleIdx="1" presStyleCnt="3"/>
      <dgm:spPr/>
    </dgm:pt>
    <dgm:pt modelId="{49C6B621-4C64-4626-91F7-5B3ADBB4CF24}" type="pres">
      <dgm:prSet presAssocID="{58D7EAFD-AA15-4ECA-BCAF-7A6498ABB45B}" presName="connectorText" presStyleLbl="sibTrans2D1" presStyleIdx="1" presStyleCnt="3"/>
      <dgm:spPr/>
    </dgm:pt>
    <dgm:pt modelId="{B1DC8E99-0315-499D-A8DA-37F8F799DBBB}" type="pres">
      <dgm:prSet presAssocID="{FE785942-C09E-4311-A24F-798E4577C912}" presName="node" presStyleLbl="node1" presStyleIdx="2" presStyleCnt="3" custScaleX="104234" custScaleY="128008" custRadScaleRad="127340" custRadScaleInc="13723">
        <dgm:presLayoutVars>
          <dgm:bulletEnabled val="1"/>
        </dgm:presLayoutVars>
      </dgm:prSet>
      <dgm:spPr/>
    </dgm:pt>
    <dgm:pt modelId="{34509FDB-D8E5-4338-90DB-D066336A4F05}" type="pres">
      <dgm:prSet presAssocID="{CD1E1A4C-4224-4FDA-81A2-5DD7B3819B2B}" presName="sibTrans" presStyleLbl="sibTrans2D1" presStyleIdx="2" presStyleCnt="3"/>
      <dgm:spPr/>
    </dgm:pt>
    <dgm:pt modelId="{172196CC-5CE8-4402-A07B-C2DC1EB2CCBB}" type="pres">
      <dgm:prSet presAssocID="{CD1E1A4C-4224-4FDA-81A2-5DD7B3819B2B}" presName="connectorText" presStyleLbl="sibTrans2D1" presStyleIdx="2" presStyleCnt="3"/>
      <dgm:spPr/>
    </dgm:pt>
  </dgm:ptLst>
  <dgm:cxnLst>
    <dgm:cxn modelId="{9385AF29-4191-4D73-A250-1D95FA026F1A}" srcId="{7C260FF3-0BA4-4FD2-8047-5ED1EB7A0011}" destId="{FE785942-C09E-4311-A24F-798E4577C912}" srcOrd="2" destOrd="0" parTransId="{17A2AA3C-9D31-4033-AE4B-542A7B452B41}" sibTransId="{CD1E1A4C-4224-4FDA-81A2-5DD7B3819B2B}"/>
    <dgm:cxn modelId="{579B192F-A319-41FD-80C8-1DEF27326D95}" type="presOf" srcId="{56756B9A-24F8-45E9-AEB5-D72C046D3E30}" destId="{6877B71C-473E-4C40-975F-3F2CA24E0371}" srcOrd="0" destOrd="0" presId="urn:microsoft.com/office/officeart/2005/8/layout/cycle2"/>
    <dgm:cxn modelId="{2F42BB60-305B-43CC-AF21-2583F162EBD1}" type="presOf" srcId="{D517AD6B-20FB-4D8C-B401-CF75EBC4BC6D}" destId="{0CBF5B92-0A6D-4845-B942-69265DFE48E7}" srcOrd="1" destOrd="0" presId="urn:microsoft.com/office/officeart/2005/8/layout/cycle2"/>
    <dgm:cxn modelId="{A642DF49-4246-4565-98A2-0D10634DC01F}" srcId="{7C260FF3-0BA4-4FD2-8047-5ED1EB7A0011}" destId="{70716129-A1F5-4D0B-ACAF-319F4D84B2FD}" srcOrd="1" destOrd="0" parTransId="{4860ADCC-E6F1-4D5F-B914-55185995FE3A}" sibTransId="{58D7EAFD-AA15-4ECA-BCAF-7A6498ABB45B}"/>
    <dgm:cxn modelId="{E3F23E7A-9279-4AC2-802C-42CADCFA1E39}" type="presOf" srcId="{58D7EAFD-AA15-4ECA-BCAF-7A6498ABB45B}" destId="{B1DCA588-9D42-4897-B5FC-1381AA618B98}" srcOrd="0" destOrd="0" presId="urn:microsoft.com/office/officeart/2005/8/layout/cycle2"/>
    <dgm:cxn modelId="{368A4190-E3EF-46CF-8ACF-E965B481718C}" type="presOf" srcId="{CD1E1A4C-4224-4FDA-81A2-5DD7B3819B2B}" destId="{172196CC-5CE8-4402-A07B-C2DC1EB2CCBB}" srcOrd="1" destOrd="0" presId="urn:microsoft.com/office/officeart/2005/8/layout/cycle2"/>
    <dgm:cxn modelId="{98D7D190-D30A-454B-B499-213FC6554F38}" type="presOf" srcId="{FE785942-C09E-4311-A24F-798E4577C912}" destId="{B1DC8E99-0315-499D-A8DA-37F8F799DBBB}" srcOrd="0" destOrd="0" presId="urn:microsoft.com/office/officeart/2005/8/layout/cycle2"/>
    <dgm:cxn modelId="{48DE9FB4-9157-487E-81E1-4F7993729172}" type="presOf" srcId="{58D7EAFD-AA15-4ECA-BCAF-7A6498ABB45B}" destId="{49C6B621-4C64-4626-91F7-5B3ADBB4CF24}" srcOrd="1" destOrd="0" presId="urn:microsoft.com/office/officeart/2005/8/layout/cycle2"/>
    <dgm:cxn modelId="{832100C3-11D2-494E-A67E-D984FEB735B6}" type="presOf" srcId="{70716129-A1F5-4D0B-ACAF-319F4D84B2FD}" destId="{B55D2FAA-D88D-4136-A333-708B49784888}" srcOrd="0" destOrd="0" presId="urn:microsoft.com/office/officeart/2005/8/layout/cycle2"/>
    <dgm:cxn modelId="{22B4C0D8-7F25-4470-A781-A9F2F98EEC38}" srcId="{7C260FF3-0BA4-4FD2-8047-5ED1EB7A0011}" destId="{56756B9A-24F8-45E9-AEB5-D72C046D3E30}" srcOrd="0" destOrd="0" parTransId="{9E5B7C63-915B-4D98-8B8B-1FE5075A5FF9}" sibTransId="{D517AD6B-20FB-4D8C-B401-CF75EBC4BC6D}"/>
    <dgm:cxn modelId="{A51E5CF1-4BD9-4359-9691-15D0FFAD6353}" type="presOf" srcId="{7C260FF3-0BA4-4FD2-8047-5ED1EB7A0011}" destId="{C26D91E4-2DEE-4D44-9C93-EDDF78940741}" srcOrd="0" destOrd="0" presId="urn:microsoft.com/office/officeart/2005/8/layout/cycle2"/>
    <dgm:cxn modelId="{220152F5-A4C4-420C-B2EB-94BB544E1B81}" type="presOf" srcId="{CD1E1A4C-4224-4FDA-81A2-5DD7B3819B2B}" destId="{34509FDB-D8E5-4338-90DB-D066336A4F05}" srcOrd="0" destOrd="0" presId="urn:microsoft.com/office/officeart/2005/8/layout/cycle2"/>
    <dgm:cxn modelId="{062CDAF9-C1F8-4DDB-95BA-18C1A0935208}" type="presOf" srcId="{D517AD6B-20FB-4D8C-B401-CF75EBC4BC6D}" destId="{BFD7F5F6-2C5F-4DAB-812A-4B0BFC081860}" srcOrd="0" destOrd="0" presId="urn:microsoft.com/office/officeart/2005/8/layout/cycle2"/>
    <dgm:cxn modelId="{BDF2E01A-5977-4B90-A7EC-87A0324B0498}" type="presParOf" srcId="{C26D91E4-2DEE-4D44-9C93-EDDF78940741}" destId="{6877B71C-473E-4C40-975F-3F2CA24E0371}" srcOrd="0" destOrd="0" presId="urn:microsoft.com/office/officeart/2005/8/layout/cycle2"/>
    <dgm:cxn modelId="{D1551582-7688-4E8E-9554-28561EBD5300}" type="presParOf" srcId="{C26D91E4-2DEE-4D44-9C93-EDDF78940741}" destId="{BFD7F5F6-2C5F-4DAB-812A-4B0BFC081860}" srcOrd="1" destOrd="0" presId="urn:microsoft.com/office/officeart/2005/8/layout/cycle2"/>
    <dgm:cxn modelId="{B63F496F-AE65-4DE1-AD53-D00716D6CFB5}" type="presParOf" srcId="{BFD7F5F6-2C5F-4DAB-812A-4B0BFC081860}" destId="{0CBF5B92-0A6D-4845-B942-69265DFE48E7}" srcOrd="0" destOrd="0" presId="urn:microsoft.com/office/officeart/2005/8/layout/cycle2"/>
    <dgm:cxn modelId="{9688214C-EF25-46AD-AB15-5900A3669AEE}" type="presParOf" srcId="{C26D91E4-2DEE-4D44-9C93-EDDF78940741}" destId="{B55D2FAA-D88D-4136-A333-708B49784888}" srcOrd="2" destOrd="0" presId="urn:microsoft.com/office/officeart/2005/8/layout/cycle2"/>
    <dgm:cxn modelId="{9FD42105-338A-4D98-8C9D-CD5CDEE31900}" type="presParOf" srcId="{C26D91E4-2DEE-4D44-9C93-EDDF78940741}" destId="{B1DCA588-9D42-4897-B5FC-1381AA618B98}" srcOrd="3" destOrd="0" presId="urn:microsoft.com/office/officeart/2005/8/layout/cycle2"/>
    <dgm:cxn modelId="{79F0A68A-84FE-4B8F-9CA8-01DEF122D32B}" type="presParOf" srcId="{B1DCA588-9D42-4897-B5FC-1381AA618B98}" destId="{49C6B621-4C64-4626-91F7-5B3ADBB4CF24}" srcOrd="0" destOrd="0" presId="urn:microsoft.com/office/officeart/2005/8/layout/cycle2"/>
    <dgm:cxn modelId="{96E04C6C-EFBE-41F2-9A92-FAA977996039}" type="presParOf" srcId="{C26D91E4-2DEE-4D44-9C93-EDDF78940741}" destId="{B1DC8E99-0315-499D-A8DA-37F8F799DBBB}" srcOrd="4" destOrd="0" presId="urn:microsoft.com/office/officeart/2005/8/layout/cycle2"/>
    <dgm:cxn modelId="{3F1D2EB5-9DF7-4950-A49A-0DA85F7BB8F6}" type="presParOf" srcId="{C26D91E4-2DEE-4D44-9C93-EDDF78940741}" destId="{34509FDB-D8E5-4338-90DB-D066336A4F05}" srcOrd="5" destOrd="0" presId="urn:microsoft.com/office/officeart/2005/8/layout/cycle2"/>
    <dgm:cxn modelId="{42BD6A67-BD00-4697-968A-565992F08A9A}" type="presParOf" srcId="{34509FDB-D8E5-4338-90DB-D066336A4F05}" destId="{172196CC-5CE8-4402-A07B-C2DC1EB2CCBB}"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260FF3-0BA4-4FD2-8047-5ED1EB7A0011}" type="doc">
      <dgm:prSet loTypeId="urn:microsoft.com/office/officeart/2005/8/layout/cycle2" loCatId="cycle" qsTypeId="urn:microsoft.com/office/officeart/2005/8/quickstyle/simple3" qsCatId="simple" csTypeId="urn:microsoft.com/office/officeart/2005/8/colors/colorful5" csCatId="colorful" phldr="1"/>
      <dgm:spPr/>
      <dgm:t>
        <a:bodyPr/>
        <a:lstStyle/>
        <a:p>
          <a:endParaRPr lang="en-US"/>
        </a:p>
      </dgm:t>
    </dgm:pt>
    <dgm:pt modelId="{56756B9A-24F8-45E9-AEB5-D72C046D3E30}">
      <dgm:prSet phldrT="[Szöveg]" phldr="0" custT="1"/>
      <dgm:spPr>
        <a:solidFill>
          <a:srgbClr val="FFCC66"/>
        </a:solidFill>
      </dgm:spPr>
      <dgm:t>
        <a:bodyPr/>
        <a:lstStyle/>
        <a:p>
          <a:r>
            <a:rPr lang="hu-HU" sz="1600" dirty="0"/>
            <a:t>Until  World War  I</a:t>
          </a:r>
        </a:p>
        <a:p>
          <a:r>
            <a:rPr lang="hu-HU" sz="1600" dirty="0"/>
            <a:t>Free movement and settlement for the non-land tied</a:t>
          </a:r>
          <a:endParaRPr lang="en-US" sz="1600" dirty="0"/>
        </a:p>
      </dgm:t>
    </dgm:pt>
    <dgm:pt modelId="{9E5B7C63-915B-4D98-8B8B-1FE5075A5FF9}" type="parTrans" cxnId="{22B4C0D8-7F25-4470-A781-A9F2F98EEC38}">
      <dgm:prSet/>
      <dgm:spPr/>
      <dgm:t>
        <a:bodyPr/>
        <a:lstStyle/>
        <a:p>
          <a:endParaRPr lang="en-US">
            <a:solidFill>
              <a:schemeClr val="tx1">
                <a:lumMod val="95000"/>
              </a:schemeClr>
            </a:solidFill>
          </a:endParaRPr>
        </a:p>
      </dgm:t>
    </dgm:pt>
    <dgm:pt modelId="{D517AD6B-20FB-4D8C-B401-CF75EBC4BC6D}" type="sibTrans" cxnId="{22B4C0D8-7F25-4470-A781-A9F2F98EEC38}">
      <dgm:prSet/>
      <dgm:spPr>
        <a:solidFill>
          <a:schemeClr val="bg2">
            <a:lumMod val="75000"/>
            <a:lumOff val="25000"/>
          </a:schemeClr>
        </a:solidFill>
      </dgm:spPr>
      <dgm:t>
        <a:bodyPr/>
        <a:lstStyle/>
        <a:p>
          <a:endParaRPr lang="en-US">
            <a:solidFill>
              <a:schemeClr val="tx1">
                <a:lumMod val="95000"/>
              </a:schemeClr>
            </a:solidFill>
          </a:endParaRPr>
        </a:p>
      </dgm:t>
    </dgm:pt>
    <dgm:pt modelId="{70716129-A1F5-4D0B-ACAF-319F4D84B2FD}">
      <dgm:prSet phldrT="[Szöveg]" phldr="0" custT="1"/>
      <dgm:spPr>
        <a:solidFill>
          <a:srgbClr val="F48118"/>
        </a:solidFill>
      </dgm:spPr>
      <dgm:t>
        <a:bodyPr/>
        <a:lstStyle/>
        <a:p>
          <a:r>
            <a:rPr lang="hu-HU" sz="1600" dirty="0">
              <a:latin typeface="Calibri" panose="020F0502020204030204" pitchFamily="34" charset="0"/>
              <a:ea typeface="Calibri" panose="020F0502020204030204" pitchFamily="34" charset="0"/>
              <a:cs typeface="Calibri" panose="020F0502020204030204" pitchFamily="34" charset="0"/>
            </a:rPr>
            <a:t>1918 –</a:t>
          </a:r>
        </a:p>
        <a:p>
          <a:r>
            <a:rPr lang="hu-HU" sz="1600" dirty="0">
              <a:latin typeface="Calibri" panose="020F0502020204030204" pitchFamily="34" charset="0"/>
              <a:ea typeface="Calibri" panose="020F0502020204030204" pitchFamily="34" charset="0"/>
              <a:cs typeface="Calibri" panose="020F0502020204030204" pitchFamily="34" charset="0"/>
            </a:rPr>
            <a:t>Passports, visas: limited mobility. Exit controls by authoritarians</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4860ADCC-E6F1-4D5F-B914-55185995FE3A}" type="parTrans" cxnId="{A642DF49-4246-4565-98A2-0D10634DC01F}">
      <dgm:prSet/>
      <dgm:spPr/>
      <dgm:t>
        <a:bodyPr/>
        <a:lstStyle/>
        <a:p>
          <a:endParaRPr lang="en-US">
            <a:solidFill>
              <a:schemeClr val="tx1">
                <a:lumMod val="95000"/>
              </a:schemeClr>
            </a:solidFill>
          </a:endParaRPr>
        </a:p>
      </dgm:t>
    </dgm:pt>
    <dgm:pt modelId="{58D7EAFD-AA15-4ECA-BCAF-7A6498ABB45B}" type="sibTrans" cxnId="{A642DF49-4246-4565-98A2-0D10634DC01F}">
      <dgm:prSet/>
      <dgm:spPr>
        <a:solidFill>
          <a:schemeClr val="bg2">
            <a:lumMod val="85000"/>
            <a:lumOff val="15000"/>
          </a:schemeClr>
        </a:solidFill>
      </dgm:spPr>
      <dgm:t>
        <a:bodyPr/>
        <a:lstStyle/>
        <a:p>
          <a:endParaRPr lang="en-US">
            <a:solidFill>
              <a:schemeClr val="tx1">
                <a:lumMod val="95000"/>
              </a:schemeClr>
            </a:solidFill>
          </a:endParaRPr>
        </a:p>
      </dgm:t>
    </dgm:pt>
    <dgm:pt modelId="{FE785942-C09E-4311-A24F-798E4577C912}">
      <dgm:prSet phldrT="[Szöveg]" custT="1"/>
      <dgm:spPr>
        <a:solidFill>
          <a:srgbClr val="FF7C80"/>
        </a:solidFill>
      </dgm:spPr>
      <dgm:t>
        <a:bodyPr/>
        <a:lstStyle/>
        <a:p>
          <a:r>
            <a:rPr lang="hu-HU" sz="1600" dirty="0">
              <a:latin typeface="Calibri" panose="020F0502020204030204" pitchFamily="34" charset="0"/>
              <a:ea typeface="Calibri" panose="020F0502020204030204" pitchFamily="34" charset="0"/>
              <a:cs typeface="Calibri" panose="020F0502020204030204" pitchFamily="34" charset="0"/>
            </a:rPr>
            <a:t>Pull back,</a:t>
          </a:r>
        </a:p>
        <a:p>
          <a:r>
            <a:rPr lang="hu-HU" sz="1600" dirty="0">
              <a:latin typeface="Calibri" panose="020F0502020204030204" pitchFamily="34" charset="0"/>
              <a:ea typeface="Calibri" panose="020F0502020204030204" pitchFamily="34" charset="0"/>
              <a:cs typeface="Calibri" panose="020F0502020204030204" pitchFamily="34" charset="0"/>
            </a:rPr>
            <a:t>Denial of exit from state of origin or transit </a:t>
          </a:r>
        </a:p>
        <a:p>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17A2AA3C-9D31-4033-AE4B-542A7B452B41}" type="parTrans" cxnId="{9385AF29-4191-4D73-A250-1D95FA026F1A}">
      <dgm:prSet/>
      <dgm:spPr/>
      <dgm:t>
        <a:bodyPr/>
        <a:lstStyle/>
        <a:p>
          <a:endParaRPr lang="en-US"/>
        </a:p>
      </dgm:t>
    </dgm:pt>
    <dgm:pt modelId="{CD1E1A4C-4224-4FDA-81A2-5DD7B3819B2B}" type="sibTrans" cxnId="{9385AF29-4191-4D73-A250-1D95FA026F1A}">
      <dgm:prSet/>
      <dgm:spPr>
        <a:solidFill>
          <a:schemeClr val="accent1">
            <a:lumMod val="75000"/>
          </a:schemeClr>
        </a:solidFill>
      </dgm:spPr>
      <dgm:t>
        <a:bodyPr/>
        <a:lstStyle/>
        <a:p>
          <a:endParaRPr lang="en-US"/>
        </a:p>
      </dgm:t>
    </dgm:pt>
    <dgm:pt modelId="{A754D6EC-D18E-4D18-AD61-BB8A153014A0}">
      <dgm:prSet phldrT="[Szöveg]"/>
      <dgm:spPr>
        <a:solidFill>
          <a:srgbClr val="FFCC99"/>
        </a:solidFill>
      </dgm:spPr>
      <dgm:t>
        <a:bodyPr/>
        <a:lstStyle/>
        <a:p>
          <a:r>
            <a:rPr lang="hu-HU" dirty="0">
              <a:latin typeface="Calibri" panose="020F0502020204030204" pitchFamily="34" charset="0"/>
              <a:ea typeface="Calibri" panose="020F0502020204030204" pitchFamily="34" charset="0"/>
              <a:cs typeface="Calibri" panose="020F0502020204030204" pitchFamily="34" charset="0"/>
            </a:rPr>
            <a:t>Increasing </a:t>
          </a:r>
          <a:r>
            <a:rPr lang="hu-HU" dirty="0" err="1">
              <a:latin typeface="Calibri" panose="020F0502020204030204" pitchFamily="34" charset="0"/>
              <a:ea typeface="Calibri" panose="020F0502020204030204" pitchFamily="34" charset="0"/>
              <a:cs typeface="Calibri" panose="020F0502020204030204" pitchFamily="34" charset="0"/>
            </a:rPr>
            <a:t>number</a:t>
          </a:r>
          <a:r>
            <a:rPr lang="hu-HU" dirty="0">
              <a:latin typeface="Calibri" panose="020F0502020204030204" pitchFamily="34" charset="0"/>
              <a:ea typeface="Calibri" panose="020F0502020204030204" pitchFamily="34" charset="0"/>
              <a:cs typeface="Calibri" panose="020F0502020204030204" pitchFamily="34" charset="0"/>
            </a:rPr>
            <a:t> of free movement and settlement </a:t>
          </a:r>
          <a:r>
            <a:rPr lang="hu-HU" dirty="0" err="1">
              <a:latin typeface="Calibri" panose="020F0502020204030204" pitchFamily="34" charset="0"/>
              <a:ea typeface="Calibri" panose="020F0502020204030204" pitchFamily="34" charset="0"/>
              <a:cs typeface="Calibri" panose="020F0502020204030204" pitchFamily="34" charset="0"/>
            </a:rPr>
            <a:t>areas</a:t>
          </a:r>
          <a:r>
            <a:rPr lang="hu-HU" dirty="0">
              <a:latin typeface="Calibri" panose="020F0502020204030204" pitchFamily="34" charset="0"/>
              <a:ea typeface="Calibri" panose="020F0502020204030204" pitchFamily="34" charset="0"/>
              <a:cs typeface="Calibri" panose="020F0502020204030204" pitchFamily="34" charset="0"/>
            </a:rPr>
            <a:t> and </a:t>
          </a:r>
          <a:r>
            <a:rPr lang="hu-HU" dirty="0" err="1">
              <a:latin typeface="Calibri" panose="020F0502020204030204" pitchFamily="34" charset="0"/>
              <a:ea typeface="Calibri" panose="020F0502020204030204" pitchFamily="34" charset="0"/>
              <a:cs typeface="Calibri" panose="020F0502020204030204" pitchFamily="34" charset="0"/>
            </a:rPr>
            <a:t>regions</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A7FE772-4030-4AA3-9A46-C8CB733D1663}" type="parTrans" cxnId="{B5F46176-6DEC-4214-BDF4-887B40C2F82E}">
      <dgm:prSet/>
      <dgm:spPr/>
      <dgm:t>
        <a:bodyPr/>
        <a:lstStyle/>
        <a:p>
          <a:endParaRPr lang="en-US"/>
        </a:p>
      </dgm:t>
    </dgm:pt>
    <dgm:pt modelId="{0FC21B65-A1EF-4B2C-9481-E3EE7D8B7F2C}" type="sibTrans" cxnId="{B5F46176-6DEC-4214-BDF4-887B40C2F82E}">
      <dgm:prSet/>
      <dgm:spPr>
        <a:solidFill>
          <a:schemeClr val="accent1">
            <a:lumMod val="75000"/>
          </a:schemeClr>
        </a:solidFill>
      </dgm:spPr>
      <dgm:t>
        <a:bodyPr/>
        <a:lstStyle/>
        <a:p>
          <a:endParaRPr lang="en-US"/>
        </a:p>
      </dgm:t>
    </dgm:pt>
    <dgm:pt modelId="{C26D91E4-2DEE-4D44-9C93-EDDF78940741}" type="pres">
      <dgm:prSet presAssocID="{7C260FF3-0BA4-4FD2-8047-5ED1EB7A0011}" presName="cycle" presStyleCnt="0">
        <dgm:presLayoutVars>
          <dgm:dir/>
          <dgm:resizeHandles val="exact"/>
        </dgm:presLayoutVars>
      </dgm:prSet>
      <dgm:spPr/>
    </dgm:pt>
    <dgm:pt modelId="{6877B71C-473E-4C40-975F-3F2CA24E0371}" type="pres">
      <dgm:prSet presAssocID="{56756B9A-24F8-45E9-AEB5-D72C046D3E30}" presName="node" presStyleLbl="node1" presStyleIdx="0" presStyleCnt="4" custScaleX="112266" custScaleY="101036">
        <dgm:presLayoutVars>
          <dgm:bulletEnabled val="1"/>
        </dgm:presLayoutVars>
      </dgm:prSet>
      <dgm:spPr/>
    </dgm:pt>
    <dgm:pt modelId="{BFD7F5F6-2C5F-4DAB-812A-4B0BFC081860}" type="pres">
      <dgm:prSet presAssocID="{D517AD6B-20FB-4D8C-B401-CF75EBC4BC6D}" presName="sibTrans" presStyleLbl="sibTrans2D1" presStyleIdx="0" presStyleCnt="4"/>
      <dgm:spPr/>
    </dgm:pt>
    <dgm:pt modelId="{0CBF5B92-0A6D-4845-B942-69265DFE48E7}" type="pres">
      <dgm:prSet presAssocID="{D517AD6B-20FB-4D8C-B401-CF75EBC4BC6D}" presName="connectorText" presStyleLbl="sibTrans2D1" presStyleIdx="0" presStyleCnt="4"/>
      <dgm:spPr/>
    </dgm:pt>
    <dgm:pt modelId="{B55D2FAA-D88D-4136-A333-708B49784888}" type="pres">
      <dgm:prSet presAssocID="{70716129-A1F5-4D0B-ACAF-319F4D84B2FD}" presName="node" presStyleLbl="node1" presStyleIdx="1" presStyleCnt="4" custScaleX="99212" custScaleY="106531" custRadScaleRad="127494" custRadScaleInc="-25078">
        <dgm:presLayoutVars>
          <dgm:bulletEnabled val="1"/>
        </dgm:presLayoutVars>
      </dgm:prSet>
      <dgm:spPr/>
    </dgm:pt>
    <dgm:pt modelId="{B1DCA588-9D42-4897-B5FC-1381AA618B98}" type="pres">
      <dgm:prSet presAssocID="{58D7EAFD-AA15-4ECA-BCAF-7A6498ABB45B}" presName="sibTrans" presStyleLbl="sibTrans2D1" presStyleIdx="1" presStyleCnt="4"/>
      <dgm:spPr/>
    </dgm:pt>
    <dgm:pt modelId="{49C6B621-4C64-4626-91F7-5B3ADBB4CF24}" type="pres">
      <dgm:prSet presAssocID="{58D7EAFD-AA15-4ECA-BCAF-7A6498ABB45B}" presName="connectorText" presStyleLbl="sibTrans2D1" presStyleIdx="1" presStyleCnt="4"/>
      <dgm:spPr/>
    </dgm:pt>
    <dgm:pt modelId="{B1DC8E99-0315-499D-A8DA-37F8F799DBBB}" type="pres">
      <dgm:prSet presAssocID="{FE785942-C09E-4311-A24F-798E4577C912}" presName="node" presStyleLbl="node1" presStyleIdx="2" presStyleCnt="4" custScaleX="120533" custScaleY="97430" custRadScaleRad="131806" custRadScaleInc="-87198">
        <dgm:presLayoutVars>
          <dgm:bulletEnabled val="1"/>
        </dgm:presLayoutVars>
      </dgm:prSet>
      <dgm:spPr/>
    </dgm:pt>
    <dgm:pt modelId="{34509FDB-D8E5-4338-90DB-D066336A4F05}" type="pres">
      <dgm:prSet presAssocID="{CD1E1A4C-4224-4FDA-81A2-5DD7B3819B2B}" presName="sibTrans" presStyleLbl="sibTrans2D1" presStyleIdx="2" presStyleCnt="4" custAng="19567447" custScaleX="180614" custLinFactY="-88194" custLinFactNeighborX="96055" custLinFactNeighborY="-100000"/>
      <dgm:spPr/>
    </dgm:pt>
    <dgm:pt modelId="{172196CC-5CE8-4402-A07B-C2DC1EB2CCBB}" type="pres">
      <dgm:prSet presAssocID="{CD1E1A4C-4224-4FDA-81A2-5DD7B3819B2B}" presName="connectorText" presStyleLbl="sibTrans2D1" presStyleIdx="2" presStyleCnt="4"/>
      <dgm:spPr/>
    </dgm:pt>
    <dgm:pt modelId="{A0634052-7EE7-4B37-BF65-75DFA7689036}" type="pres">
      <dgm:prSet presAssocID="{A754D6EC-D18E-4D18-AD61-BB8A153014A0}" presName="node" presStyleLbl="node1" presStyleIdx="3" presStyleCnt="4" custScaleX="104234" custScaleY="84359" custRadScaleRad="53725" custRadScaleInc="-96693">
        <dgm:presLayoutVars>
          <dgm:bulletEnabled val="1"/>
        </dgm:presLayoutVars>
      </dgm:prSet>
      <dgm:spPr/>
    </dgm:pt>
    <dgm:pt modelId="{B1245D24-9DD0-49A9-9F08-1A4B5EEB47E6}" type="pres">
      <dgm:prSet presAssocID="{0FC21B65-A1EF-4B2C-9481-E3EE7D8B7F2C}" presName="sibTrans" presStyleLbl="sibTrans2D1" presStyleIdx="3" presStyleCnt="4" custLinFactNeighborX="-37472" custLinFactNeighborY="-8976"/>
      <dgm:spPr/>
    </dgm:pt>
    <dgm:pt modelId="{DED2DFDF-1178-4D2C-87D8-A99AD5B77EB2}" type="pres">
      <dgm:prSet presAssocID="{0FC21B65-A1EF-4B2C-9481-E3EE7D8B7F2C}" presName="connectorText" presStyleLbl="sibTrans2D1" presStyleIdx="3" presStyleCnt="4"/>
      <dgm:spPr/>
    </dgm:pt>
  </dgm:ptLst>
  <dgm:cxnLst>
    <dgm:cxn modelId="{9385AF29-4191-4D73-A250-1D95FA026F1A}" srcId="{7C260FF3-0BA4-4FD2-8047-5ED1EB7A0011}" destId="{FE785942-C09E-4311-A24F-798E4577C912}" srcOrd="2" destOrd="0" parTransId="{17A2AA3C-9D31-4033-AE4B-542A7B452B41}" sibTransId="{CD1E1A4C-4224-4FDA-81A2-5DD7B3819B2B}"/>
    <dgm:cxn modelId="{579B192F-A319-41FD-80C8-1DEF27326D95}" type="presOf" srcId="{56756B9A-24F8-45E9-AEB5-D72C046D3E30}" destId="{6877B71C-473E-4C40-975F-3F2CA24E0371}" srcOrd="0" destOrd="0" presId="urn:microsoft.com/office/officeart/2005/8/layout/cycle2"/>
    <dgm:cxn modelId="{3DE8A930-3E80-4C12-AF23-64DF91F6DF9F}" type="presOf" srcId="{0FC21B65-A1EF-4B2C-9481-E3EE7D8B7F2C}" destId="{DED2DFDF-1178-4D2C-87D8-A99AD5B77EB2}" srcOrd="1" destOrd="0" presId="urn:microsoft.com/office/officeart/2005/8/layout/cycle2"/>
    <dgm:cxn modelId="{2F42BB60-305B-43CC-AF21-2583F162EBD1}" type="presOf" srcId="{D517AD6B-20FB-4D8C-B401-CF75EBC4BC6D}" destId="{0CBF5B92-0A6D-4845-B942-69265DFE48E7}" srcOrd="1" destOrd="0" presId="urn:microsoft.com/office/officeart/2005/8/layout/cycle2"/>
    <dgm:cxn modelId="{A642DF49-4246-4565-98A2-0D10634DC01F}" srcId="{7C260FF3-0BA4-4FD2-8047-5ED1EB7A0011}" destId="{70716129-A1F5-4D0B-ACAF-319F4D84B2FD}" srcOrd="1" destOrd="0" parTransId="{4860ADCC-E6F1-4D5F-B914-55185995FE3A}" sibTransId="{58D7EAFD-AA15-4ECA-BCAF-7A6498ABB45B}"/>
    <dgm:cxn modelId="{B5F46176-6DEC-4214-BDF4-887B40C2F82E}" srcId="{7C260FF3-0BA4-4FD2-8047-5ED1EB7A0011}" destId="{A754D6EC-D18E-4D18-AD61-BB8A153014A0}" srcOrd="3" destOrd="0" parTransId="{6A7FE772-4030-4AA3-9A46-C8CB733D1663}" sibTransId="{0FC21B65-A1EF-4B2C-9481-E3EE7D8B7F2C}"/>
    <dgm:cxn modelId="{F291CC77-9E40-44FB-AB6A-79A72F327BD1}" type="presOf" srcId="{0FC21B65-A1EF-4B2C-9481-E3EE7D8B7F2C}" destId="{B1245D24-9DD0-49A9-9F08-1A4B5EEB47E6}" srcOrd="0" destOrd="0" presId="urn:microsoft.com/office/officeart/2005/8/layout/cycle2"/>
    <dgm:cxn modelId="{E3F23E7A-9279-4AC2-802C-42CADCFA1E39}" type="presOf" srcId="{58D7EAFD-AA15-4ECA-BCAF-7A6498ABB45B}" destId="{B1DCA588-9D42-4897-B5FC-1381AA618B98}" srcOrd="0" destOrd="0" presId="urn:microsoft.com/office/officeart/2005/8/layout/cycle2"/>
    <dgm:cxn modelId="{368A4190-E3EF-46CF-8ACF-E965B481718C}" type="presOf" srcId="{CD1E1A4C-4224-4FDA-81A2-5DD7B3819B2B}" destId="{172196CC-5CE8-4402-A07B-C2DC1EB2CCBB}" srcOrd="1" destOrd="0" presId="urn:microsoft.com/office/officeart/2005/8/layout/cycle2"/>
    <dgm:cxn modelId="{98D7D190-D30A-454B-B499-213FC6554F38}" type="presOf" srcId="{FE785942-C09E-4311-A24F-798E4577C912}" destId="{B1DC8E99-0315-499D-A8DA-37F8F799DBBB}" srcOrd="0" destOrd="0" presId="urn:microsoft.com/office/officeart/2005/8/layout/cycle2"/>
    <dgm:cxn modelId="{48DE9FB4-9157-487E-81E1-4F7993729172}" type="presOf" srcId="{58D7EAFD-AA15-4ECA-BCAF-7A6498ABB45B}" destId="{49C6B621-4C64-4626-91F7-5B3ADBB4CF24}" srcOrd="1" destOrd="0" presId="urn:microsoft.com/office/officeart/2005/8/layout/cycle2"/>
    <dgm:cxn modelId="{832100C3-11D2-494E-A67E-D984FEB735B6}" type="presOf" srcId="{70716129-A1F5-4D0B-ACAF-319F4D84B2FD}" destId="{B55D2FAA-D88D-4136-A333-708B49784888}" srcOrd="0" destOrd="0" presId="urn:microsoft.com/office/officeart/2005/8/layout/cycle2"/>
    <dgm:cxn modelId="{22B4C0D8-7F25-4470-A781-A9F2F98EEC38}" srcId="{7C260FF3-0BA4-4FD2-8047-5ED1EB7A0011}" destId="{56756B9A-24F8-45E9-AEB5-D72C046D3E30}" srcOrd="0" destOrd="0" parTransId="{9E5B7C63-915B-4D98-8B8B-1FE5075A5FF9}" sibTransId="{D517AD6B-20FB-4D8C-B401-CF75EBC4BC6D}"/>
    <dgm:cxn modelId="{A51E5CF1-4BD9-4359-9691-15D0FFAD6353}" type="presOf" srcId="{7C260FF3-0BA4-4FD2-8047-5ED1EB7A0011}" destId="{C26D91E4-2DEE-4D44-9C93-EDDF78940741}" srcOrd="0" destOrd="0" presId="urn:microsoft.com/office/officeart/2005/8/layout/cycle2"/>
    <dgm:cxn modelId="{220152F5-A4C4-420C-B2EB-94BB544E1B81}" type="presOf" srcId="{CD1E1A4C-4224-4FDA-81A2-5DD7B3819B2B}" destId="{34509FDB-D8E5-4338-90DB-D066336A4F05}" srcOrd="0" destOrd="0" presId="urn:microsoft.com/office/officeart/2005/8/layout/cycle2"/>
    <dgm:cxn modelId="{062CDAF9-C1F8-4DDB-95BA-18C1A0935208}" type="presOf" srcId="{D517AD6B-20FB-4D8C-B401-CF75EBC4BC6D}" destId="{BFD7F5F6-2C5F-4DAB-812A-4B0BFC081860}" srcOrd="0" destOrd="0" presId="urn:microsoft.com/office/officeart/2005/8/layout/cycle2"/>
    <dgm:cxn modelId="{90F797FB-5258-4C1B-94A4-61B3BC16A07B}" type="presOf" srcId="{A754D6EC-D18E-4D18-AD61-BB8A153014A0}" destId="{A0634052-7EE7-4B37-BF65-75DFA7689036}" srcOrd="0" destOrd="0" presId="urn:microsoft.com/office/officeart/2005/8/layout/cycle2"/>
    <dgm:cxn modelId="{BDF2E01A-5977-4B90-A7EC-87A0324B0498}" type="presParOf" srcId="{C26D91E4-2DEE-4D44-9C93-EDDF78940741}" destId="{6877B71C-473E-4C40-975F-3F2CA24E0371}" srcOrd="0" destOrd="0" presId="urn:microsoft.com/office/officeart/2005/8/layout/cycle2"/>
    <dgm:cxn modelId="{D1551582-7688-4E8E-9554-28561EBD5300}" type="presParOf" srcId="{C26D91E4-2DEE-4D44-9C93-EDDF78940741}" destId="{BFD7F5F6-2C5F-4DAB-812A-4B0BFC081860}" srcOrd="1" destOrd="0" presId="urn:microsoft.com/office/officeart/2005/8/layout/cycle2"/>
    <dgm:cxn modelId="{B63F496F-AE65-4DE1-AD53-D00716D6CFB5}" type="presParOf" srcId="{BFD7F5F6-2C5F-4DAB-812A-4B0BFC081860}" destId="{0CBF5B92-0A6D-4845-B942-69265DFE48E7}" srcOrd="0" destOrd="0" presId="urn:microsoft.com/office/officeart/2005/8/layout/cycle2"/>
    <dgm:cxn modelId="{9688214C-EF25-46AD-AB15-5900A3669AEE}" type="presParOf" srcId="{C26D91E4-2DEE-4D44-9C93-EDDF78940741}" destId="{B55D2FAA-D88D-4136-A333-708B49784888}" srcOrd="2" destOrd="0" presId="urn:microsoft.com/office/officeart/2005/8/layout/cycle2"/>
    <dgm:cxn modelId="{9FD42105-338A-4D98-8C9D-CD5CDEE31900}" type="presParOf" srcId="{C26D91E4-2DEE-4D44-9C93-EDDF78940741}" destId="{B1DCA588-9D42-4897-B5FC-1381AA618B98}" srcOrd="3" destOrd="0" presId="urn:microsoft.com/office/officeart/2005/8/layout/cycle2"/>
    <dgm:cxn modelId="{79F0A68A-84FE-4B8F-9CA8-01DEF122D32B}" type="presParOf" srcId="{B1DCA588-9D42-4897-B5FC-1381AA618B98}" destId="{49C6B621-4C64-4626-91F7-5B3ADBB4CF24}" srcOrd="0" destOrd="0" presId="urn:microsoft.com/office/officeart/2005/8/layout/cycle2"/>
    <dgm:cxn modelId="{96E04C6C-EFBE-41F2-9A92-FAA977996039}" type="presParOf" srcId="{C26D91E4-2DEE-4D44-9C93-EDDF78940741}" destId="{B1DC8E99-0315-499D-A8DA-37F8F799DBBB}" srcOrd="4" destOrd="0" presId="urn:microsoft.com/office/officeart/2005/8/layout/cycle2"/>
    <dgm:cxn modelId="{3F1D2EB5-9DF7-4950-A49A-0DA85F7BB8F6}" type="presParOf" srcId="{C26D91E4-2DEE-4D44-9C93-EDDF78940741}" destId="{34509FDB-D8E5-4338-90DB-D066336A4F05}" srcOrd="5" destOrd="0" presId="urn:microsoft.com/office/officeart/2005/8/layout/cycle2"/>
    <dgm:cxn modelId="{42BD6A67-BD00-4697-968A-565992F08A9A}" type="presParOf" srcId="{34509FDB-D8E5-4338-90DB-D066336A4F05}" destId="{172196CC-5CE8-4402-A07B-C2DC1EB2CCBB}" srcOrd="0" destOrd="0" presId="urn:microsoft.com/office/officeart/2005/8/layout/cycle2"/>
    <dgm:cxn modelId="{41F81B68-4ABD-44FE-A5C7-69180FA30EBC}" type="presParOf" srcId="{C26D91E4-2DEE-4D44-9C93-EDDF78940741}" destId="{A0634052-7EE7-4B37-BF65-75DFA7689036}" srcOrd="6" destOrd="0" presId="urn:microsoft.com/office/officeart/2005/8/layout/cycle2"/>
    <dgm:cxn modelId="{478CAA16-AE89-4E7D-80A8-7F0CA3B9CF37}" type="presParOf" srcId="{C26D91E4-2DEE-4D44-9C93-EDDF78940741}" destId="{B1245D24-9DD0-49A9-9F08-1A4B5EEB47E6}" srcOrd="7" destOrd="0" presId="urn:microsoft.com/office/officeart/2005/8/layout/cycle2"/>
    <dgm:cxn modelId="{6815C80F-B836-4A52-8234-B416DEEC7CDF}" type="presParOf" srcId="{B1245D24-9DD0-49A9-9F08-1A4B5EEB47E6}" destId="{DED2DFDF-1178-4D2C-87D8-A99AD5B77EB2}" srcOrd="0" destOrd="0" presId="urn:microsoft.com/office/officeart/2005/8/layout/cycle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77B71C-473E-4C40-975F-3F2CA24E0371}">
      <dsp:nvSpPr>
        <dsp:cNvPr id="0" name=""/>
        <dsp:cNvSpPr/>
      </dsp:nvSpPr>
      <dsp:spPr>
        <a:xfrm>
          <a:off x="1224139" y="-155880"/>
          <a:ext cx="1761546" cy="1778432"/>
        </a:xfrm>
        <a:prstGeom prst="ellipse">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hu-HU" sz="1600" kern="1200" dirty="0"/>
            <a:t>Feudalism – aristocracy – serfs </a:t>
          </a:r>
        </a:p>
        <a:p>
          <a:pPr marL="0" lvl="0" indent="0" algn="ctr" defTabSz="711200">
            <a:lnSpc>
              <a:spcPct val="90000"/>
            </a:lnSpc>
            <a:spcBef>
              <a:spcPct val="0"/>
            </a:spcBef>
            <a:spcAft>
              <a:spcPct val="35000"/>
            </a:spcAft>
            <a:buNone/>
          </a:pPr>
          <a:r>
            <a:rPr lang="hu-HU" sz="1600" kern="1200" dirty="0"/>
            <a:t>Hierarchy</a:t>
          </a:r>
          <a:endParaRPr lang="en-US" sz="1600" kern="1200" dirty="0"/>
        </a:p>
      </dsp:txBody>
      <dsp:txXfrm>
        <a:off x="1482111" y="104565"/>
        <a:ext cx="1245602" cy="1257542"/>
      </dsp:txXfrm>
    </dsp:sp>
    <dsp:sp modelId="{BFD7F5F6-2C5F-4DAB-812A-4B0BFC081860}">
      <dsp:nvSpPr>
        <dsp:cNvPr id="0" name=""/>
        <dsp:cNvSpPr/>
      </dsp:nvSpPr>
      <dsp:spPr>
        <a:xfrm rot="3482997">
          <a:off x="2568501" y="1496348"/>
          <a:ext cx="362062" cy="541197"/>
        </a:xfrm>
        <a:prstGeom prst="rightArrow">
          <a:avLst>
            <a:gd name="adj1" fmla="val 60000"/>
            <a:gd name="adj2" fmla="val 50000"/>
          </a:avLst>
        </a:prstGeom>
        <a:solidFill>
          <a:schemeClr val="accent1">
            <a:lumMod val="75000"/>
          </a:schemeClr>
        </a:soli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dirty="0">
            <a:solidFill>
              <a:schemeClr val="tx1">
                <a:lumMod val="95000"/>
              </a:schemeClr>
            </a:solidFill>
          </a:endParaRPr>
        </a:p>
      </dsp:txBody>
      <dsp:txXfrm>
        <a:off x="2594071" y="1558505"/>
        <a:ext cx="253443" cy="324719"/>
      </dsp:txXfrm>
    </dsp:sp>
    <dsp:sp modelId="{B55D2FAA-D88D-4136-A333-708B49784888}">
      <dsp:nvSpPr>
        <dsp:cNvPr id="0" name=""/>
        <dsp:cNvSpPr/>
      </dsp:nvSpPr>
      <dsp:spPr>
        <a:xfrm>
          <a:off x="2499737" y="1955966"/>
          <a:ext cx="1748734" cy="1624892"/>
        </a:xfrm>
        <a:prstGeom prst="ellipse">
          <a:avLst/>
        </a:prstGeom>
        <a:gradFill rotWithShape="0">
          <a:gsLst>
            <a:gs pos="0">
              <a:schemeClr val="accent5">
                <a:hueOff val="-1548259"/>
                <a:satOff val="15522"/>
                <a:lumOff val="-10784"/>
                <a:alphaOff val="0"/>
                <a:tint val="50000"/>
                <a:satMod val="300000"/>
              </a:schemeClr>
            </a:gs>
            <a:gs pos="35000">
              <a:schemeClr val="accent5">
                <a:hueOff val="-1548259"/>
                <a:satOff val="15522"/>
                <a:lumOff val="-10784"/>
                <a:alphaOff val="0"/>
                <a:tint val="37000"/>
                <a:satMod val="300000"/>
              </a:schemeClr>
            </a:gs>
            <a:gs pos="100000">
              <a:schemeClr val="accent5">
                <a:hueOff val="-1548259"/>
                <a:satOff val="15522"/>
                <a:lumOff val="-1078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hu-HU" sz="1600" kern="1200" dirty="0">
              <a:latin typeface="Calibri" panose="020F0502020204030204" pitchFamily="34" charset="0"/>
              <a:ea typeface="Calibri" panose="020F0502020204030204" pitchFamily="34" charset="0"/>
              <a:cs typeface="Calibri" panose="020F0502020204030204" pitchFamily="34" charset="0"/>
            </a:rPr>
            <a:t>Citizenship – to eliminate aristocratic privileges - equality</a:t>
          </a:r>
          <a:endParaRPr lang="en-US" sz="1600" kern="1200" dirty="0">
            <a:latin typeface="Calibri" panose="020F0502020204030204" pitchFamily="34" charset="0"/>
            <a:ea typeface="Calibri" panose="020F0502020204030204" pitchFamily="34" charset="0"/>
            <a:cs typeface="Calibri" panose="020F0502020204030204" pitchFamily="34" charset="0"/>
          </a:endParaRPr>
        </a:p>
      </dsp:txBody>
      <dsp:txXfrm>
        <a:off x="2755833" y="2193926"/>
        <a:ext cx="1236542" cy="1148972"/>
      </dsp:txXfrm>
    </dsp:sp>
    <dsp:sp modelId="{B1DCA588-9D42-4897-B5FC-1381AA618B98}">
      <dsp:nvSpPr>
        <dsp:cNvPr id="0" name=""/>
        <dsp:cNvSpPr/>
      </dsp:nvSpPr>
      <dsp:spPr>
        <a:xfrm rot="10784665">
          <a:off x="1878513" y="2503505"/>
          <a:ext cx="439008" cy="541197"/>
        </a:xfrm>
        <a:prstGeom prst="rightArrow">
          <a:avLst>
            <a:gd name="adj1" fmla="val 60000"/>
            <a:gd name="adj2" fmla="val 50000"/>
          </a:avLst>
        </a:prstGeom>
        <a:solidFill>
          <a:schemeClr val="bg2">
            <a:lumMod val="85000"/>
            <a:lumOff val="15000"/>
          </a:schemeClr>
        </a:soli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dirty="0">
            <a:solidFill>
              <a:schemeClr val="tx1">
                <a:lumMod val="95000"/>
              </a:schemeClr>
            </a:solidFill>
          </a:endParaRPr>
        </a:p>
      </dsp:txBody>
      <dsp:txXfrm rot="10800000">
        <a:off x="2010214" y="2611450"/>
        <a:ext cx="307306" cy="324719"/>
      </dsp:txXfrm>
    </dsp:sp>
    <dsp:sp modelId="{B1DC8E99-0315-499D-A8DA-37F8F799DBBB}">
      <dsp:nvSpPr>
        <dsp:cNvPr id="0" name=""/>
        <dsp:cNvSpPr/>
      </dsp:nvSpPr>
      <dsp:spPr>
        <a:xfrm>
          <a:off x="0" y="1753399"/>
          <a:ext cx="1671443" cy="2052671"/>
        </a:xfrm>
        <a:prstGeom prst="ellipse">
          <a:avLst/>
        </a:prstGeom>
        <a:gradFill rotWithShape="0">
          <a:gsLst>
            <a:gs pos="0">
              <a:schemeClr val="accent5">
                <a:hueOff val="-3096518"/>
                <a:satOff val="31044"/>
                <a:lumOff val="-21569"/>
                <a:alphaOff val="0"/>
                <a:tint val="50000"/>
                <a:satMod val="300000"/>
              </a:schemeClr>
            </a:gs>
            <a:gs pos="35000">
              <a:schemeClr val="accent5">
                <a:hueOff val="-3096518"/>
                <a:satOff val="31044"/>
                <a:lumOff val="-21569"/>
                <a:alphaOff val="0"/>
                <a:tint val="37000"/>
                <a:satMod val="300000"/>
              </a:schemeClr>
            </a:gs>
            <a:gs pos="100000">
              <a:schemeClr val="accent5">
                <a:hueOff val="-3096518"/>
                <a:satOff val="31044"/>
                <a:lumOff val="-2156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hu-HU" sz="1600" kern="1200" dirty="0">
              <a:latin typeface="Calibri" panose="020F0502020204030204" pitchFamily="34" charset="0"/>
              <a:ea typeface="Calibri" panose="020F0502020204030204" pitchFamily="34" charset="0"/>
              <a:cs typeface="Calibri" panose="020F0502020204030204" pitchFamily="34" charset="0"/>
            </a:rPr>
            <a:t>Citizenship  -blood aristocracy again</a:t>
          </a:r>
        </a:p>
        <a:p>
          <a:pPr marL="0" lvl="0" indent="0" algn="ctr" defTabSz="711200">
            <a:lnSpc>
              <a:spcPct val="90000"/>
            </a:lnSpc>
            <a:spcBef>
              <a:spcPct val="0"/>
            </a:spcBef>
            <a:spcAft>
              <a:spcPct val="35000"/>
            </a:spcAft>
            <a:buNone/>
          </a:pPr>
          <a:r>
            <a:rPr lang="hu-HU" sz="1600" kern="1200" dirty="0">
              <a:latin typeface="Calibri" panose="020F0502020204030204" pitchFamily="34" charset="0"/>
              <a:ea typeface="Calibri" panose="020F0502020204030204" pitchFamily="34" charset="0"/>
              <a:cs typeface="Calibri" panose="020F0502020204030204" pitchFamily="34" charset="0"/>
            </a:rPr>
            <a:t>Hierarchy </a:t>
          </a:r>
          <a:br>
            <a:rPr lang="hu-HU" sz="1600" kern="1200" dirty="0">
              <a:latin typeface="Calibri" panose="020F0502020204030204" pitchFamily="34" charset="0"/>
              <a:ea typeface="Calibri" panose="020F0502020204030204" pitchFamily="34" charset="0"/>
              <a:cs typeface="Calibri" panose="020F0502020204030204" pitchFamily="34" charset="0"/>
            </a:rPr>
          </a:br>
          <a:r>
            <a:rPr lang="hu-HU" sz="1600" kern="1200" dirty="0">
              <a:latin typeface="Calibri" panose="020F0502020204030204" pitchFamily="34" charset="0"/>
              <a:ea typeface="Calibri" panose="020F0502020204030204" pitchFamily="34" charset="0"/>
              <a:cs typeface="Calibri" panose="020F0502020204030204" pitchFamily="34" charset="0"/>
            </a:rPr>
            <a:t>(of states)</a:t>
          </a:r>
          <a:endParaRPr lang="en-US" sz="1600" kern="1200" dirty="0">
            <a:latin typeface="Calibri" panose="020F0502020204030204" pitchFamily="34" charset="0"/>
            <a:ea typeface="Calibri" panose="020F0502020204030204" pitchFamily="34" charset="0"/>
            <a:cs typeface="Calibri" panose="020F0502020204030204" pitchFamily="34" charset="0"/>
          </a:endParaRPr>
        </a:p>
      </dsp:txBody>
      <dsp:txXfrm>
        <a:off x="244777" y="2054006"/>
        <a:ext cx="1181889" cy="1451457"/>
      </dsp:txXfrm>
    </dsp:sp>
    <dsp:sp modelId="{34509FDB-D8E5-4338-90DB-D066336A4F05}">
      <dsp:nvSpPr>
        <dsp:cNvPr id="0" name=""/>
        <dsp:cNvSpPr/>
      </dsp:nvSpPr>
      <dsp:spPr>
        <a:xfrm rot="18108449">
          <a:off x="1336852" y="1461675"/>
          <a:ext cx="297025" cy="541197"/>
        </a:xfrm>
        <a:prstGeom prst="rightArrow">
          <a:avLst>
            <a:gd name="adj1" fmla="val 60000"/>
            <a:gd name="adj2" fmla="val 50000"/>
          </a:avLst>
        </a:prstGeom>
        <a:solidFill>
          <a:schemeClr val="bg2">
            <a:lumMod val="85000"/>
            <a:lumOff val="15000"/>
          </a:schemeClr>
        </a:soli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1357923" y="1607777"/>
        <a:ext cx="207918" cy="3247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77B71C-473E-4C40-975F-3F2CA24E0371}">
      <dsp:nvSpPr>
        <dsp:cNvPr id="0" name=""/>
        <dsp:cNvSpPr/>
      </dsp:nvSpPr>
      <dsp:spPr>
        <a:xfrm>
          <a:off x="1821024" y="82512"/>
          <a:ext cx="2019749" cy="1817713"/>
        </a:xfrm>
        <a:prstGeom prst="ellipse">
          <a:avLst/>
        </a:prstGeom>
        <a:solidFill>
          <a:srgbClr val="FFCC66"/>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hu-HU" sz="1600" kern="1200" dirty="0"/>
            <a:t>Until  World War  I</a:t>
          </a:r>
        </a:p>
        <a:p>
          <a:pPr marL="0" lvl="0" indent="0" algn="ctr" defTabSz="711200">
            <a:lnSpc>
              <a:spcPct val="90000"/>
            </a:lnSpc>
            <a:spcBef>
              <a:spcPct val="0"/>
            </a:spcBef>
            <a:spcAft>
              <a:spcPct val="35000"/>
            </a:spcAft>
            <a:buNone/>
          </a:pPr>
          <a:r>
            <a:rPr lang="hu-HU" sz="1600" kern="1200" dirty="0"/>
            <a:t>Free movement and settlement for the non-land tied</a:t>
          </a:r>
          <a:endParaRPr lang="en-US" sz="1600" kern="1200" dirty="0"/>
        </a:p>
      </dsp:txBody>
      <dsp:txXfrm>
        <a:off x="2116809" y="348710"/>
        <a:ext cx="1428179" cy="1285317"/>
      </dsp:txXfrm>
    </dsp:sp>
    <dsp:sp modelId="{BFD7F5F6-2C5F-4DAB-812A-4B0BFC081860}">
      <dsp:nvSpPr>
        <dsp:cNvPr id="0" name=""/>
        <dsp:cNvSpPr/>
      </dsp:nvSpPr>
      <dsp:spPr>
        <a:xfrm rot="2213306">
          <a:off x="3668187" y="1416015"/>
          <a:ext cx="266091" cy="607187"/>
        </a:xfrm>
        <a:prstGeom prst="rightArrow">
          <a:avLst>
            <a:gd name="adj1" fmla="val 60000"/>
            <a:gd name="adj2" fmla="val 50000"/>
          </a:avLst>
        </a:prstGeom>
        <a:solidFill>
          <a:schemeClr val="bg2">
            <a:lumMod val="75000"/>
            <a:lumOff val="25000"/>
          </a:schemeClr>
        </a:soli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solidFill>
              <a:schemeClr val="tx1">
                <a:lumMod val="95000"/>
              </a:schemeClr>
            </a:solidFill>
          </a:endParaRPr>
        </a:p>
      </dsp:txBody>
      <dsp:txXfrm>
        <a:off x="3676177" y="1513494"/>
        <a:ext cx="186264" cy="364313"/>
      </dsp:txXfrm>
    </dsp:sp>
    <dsp:sp modelId="{B55D2FAA-D88D-4136-A333-708B49784888}">
      <dsp:nvSpPr>
        <dsp:cNvPr id="0" name=""/>
        <dsp:cNvSpPr/>
      </dsp:nvSpPr>
      <dsp:spPr>
        <a:xfrm>
          <a:off x="3847068" y="1465510"/>
          <a:ext cx="1784898" cy="1916572"/>
        </a:xfrm>
        <a:prstGeom prst="ellipse">
          <a:avLst/>
        </a:prstGeom>
        <a:solidFill>
          <a:srgbClr val="F48118"/>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hu-HU" sz="1600" kern="1200" dirty="0">
              <a:latin typeface="Calibri" panose="020F0502020204030204" pitchFamily="34" charset="0"/>
              <a:ea typeface="Calibri" panose="020F0502020204030204" pitchFamily="34" charset="0"/>
              <a:cs typeface="Calibri" panose="020F0502020204030204" pitchFamily="34" charset="0"/>
            </a:rPr>
            <a:t>1918 –</a:t>
          </a:r>
        </a:p>
        <a:p>
          <a:pPr marL="0" lvl="0" indent="0" algn="ctr" defTabSz="711200">
            <a:lnSpc>
              <a:spcPct val="90000"/>
            </a:lnSpc>
            <a:spcBef>
              <a:spcPct val="0"/>
            </a:spcBef>
            <a:spcAft>
              <a:spcPct val="35000"/>
            </a:spcAft>
            <a:buNone/>
          </a:pPr>
          <a:r>
            <a:rPr lang="hu-HU" sz="1600" kern="1200" dirty="0">
              <a:latin typeface="Calibri" panose="020F0502020204030204" pitchFamily="34" charset="0"/>
              <a:ea typeface="Calibri" panose="020F0502020204030204" pitchFamily="34" charset="0"/>
              <a:cs typeface="Calibri" panose="020F0502020204030204" pitchFamily="34" charset="0"/>
            </a:rPr>
            <a:t>Passports, visas: limited mobility. Exit controls by authoritarians</a:t>
          </a:r>
          <a:endParaRPr lang="en-US" sz="1600" kern="1200" dirty="0">
            <a:latin typeface="Calibri" panose="020F0502020204030204" pitchFamily="34" charset="0"/>
            <a:ea typeface="Calibri" panose="020F0502020204030204" pitchFamily="34" charset="0"/>
            <a:cs typeface="Calibri" panose="020F0502020204030204" pitchFamily="34" charset="0"/>
          </a:endParaRPr>
        </a:p>
      </dsp:txBody>
      <dsp:txXfrm>
        <a:off x="4108460" y="1746185"/>
        <a:ext cx="1262114" cy="1355222"/>
      </dsp:txXfrm>
    </dsp:sp>
    <dsp:sp modelId="{B1DCA588-9D42-4897-B5FC-1381AA618B98}">
      <dsp:nvSpPr>
        <dsp:cNvPr id="0" name=""/>
        <dsp:cNvSpPr/>
      </dsp:nvSpPr>
      <dsp:spPr>
        <a:xfrm rot="5847356">
          <a:off x="4415534" y="3362150"/>
          <a:ext cx="322899" cy="607187"/>
        </a:xfrm>
        <a:prstGeom prst="rightArrow">
          <a:avLst>
            <a:gd name="adj1" fmla="val 60000"/>
            <a:gd name="adj2" fmla="val 50000"/>
          </a:avLst>
        </a:prstGeom>
        <a:solidFill>
          <a:schemeClr val="bg2">
            <a:lumMod val="85000"/>
            <a:lumOff val="15000"/>
          </a:schemeClr>
        </a:soli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solidFill>
              <a:schemeClr val="tx1">
                <a:lumMod val="95000"/>
              </a:schemeClr>
            </a:solidFill>
          </a:endParaRPr>
        </a:p>
      </dsp:txBody>
      <dsp:txXfrm rot="10800000">
        <a:off x="4470254" y="3435562"/>
        <a:ext cx="226029" cy="364313"/>
      </dsp:txXfrm>
    </dsp:sp>
    <dsp:sp modelId="{B1DC8E99-0315-499D-A8DA-37F8F799DBBB}">
      <dsp:nvSpPr>
        <dsp:cNvPr id="0" name=""/>
        <dsp:cNvSpPr/>
      </dsp:nvSpPr>
      <dsp:spPr>
        <a:xfrm>
          <a:off x="3337968" y="3971988"/>
          <a:ext cx="2168478" cy="1752838"/>
        </a:xfrm>
        <a:prstGeom prst="ellipse">
          <a:avLst/>
        </a:prstGeom>
        <a:solidFill>
          <a:srgbClr val="FF7C80"/>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hu-HU" sz="1600" kern="1200" dirty="0">
              <a:latin typeface="Calibri" panose="020F0502020204030204" pitchFamily="34" charset="0"/>
              <a:ea typeface="Calibri" panose="020F0502020204030204" pitchFamily="34" charset="0"/>
              <a:cs typeface="Calibri" panose="020F0502020204030204" pitchFamily="34" charset="0"/>
            </a:rPr>
            <a:t>Pull back,</a:t>
          </a:r>
        </a:p>
        <a:p>
          <a:pPr marL="0" lvl="0" indent="0" algn="ctr" defTabSz="711200">
            <a:lnSpc>
              <a:spcPct val="90000"/>
            </a:lnSpc>
            <a:spcBef>
              <a:spcPct val="0"/>
            </a:spcBef>
            <a:spcAft>
              <a:spcPct val="35000"/>
            </a:spcAft>
            <a:buNone/>
          </a:pPr>
          <a:r>
            <a:rPr lang="hu-HU" sz="1600" kern="1200" dirty="0">
              <a:latin typeface="Calibri" panose="020F0502020204030204" pitchFamily="34" charset="0"/>
              <a:ea typeface="Calibri" panose="020F0502020204030204" pitchFamily="34" charset="0"/>
              <a:cs typeface="Calibri" panose="020F0502020204030204" pitchFamily="34" charset="0"/>
            </a:rPr>
            <a:t>Denial of exit from state of origin or transit </a:t>
          </a:r>
        </a:p>
        <a:p>
          <a:pPr marL="0" lvl="0" indent="0" algn="ctr" defTabSz="711200">
            <a:lnSpc>
              <a:spcPct val="90000"/>
            </a:lnSpc>
            <a:spcBef>
              <a:spcPct val="0"/>
            </a:spcBef>
            <a:spcAft>
              <a:spcPct val="35000"/>
            </a:spcAft>
            <a:buNone/>
          </a:pPr>
          <a:endParaRPr lang="en-US" sz="1600" kern="1200" dirty="0">
            <a:latin typeface="Calibri" panose="020F0502020204030204" pitchFamily="34" charset="0"/>
            <a:ea typeface="Calibri" panose="020F0502020204030204" pitchFamily="34" charset="0"/>
            <a:cs typeface="Calibri" panose="020F0502020204030204" pitchFamily="34" charset="0"/>
          </a:endParaRPr>
        </a:p>
      </dsp:txBody>
      <dsp:txXfrm>
        <a:off x="3655534" y="4228685"/>
        <a:ext cx="1533346" cy="1239444"/>
      </dsp:txXfrm>
    </dsp:sp>
    <dsp:sp modelId="{34509FDB-D8E5-4338-90DB-D066336A4F05}">
      <dsp:nvSpPr>
        <dsp:cNvPr id="0" name=""/>
        <dsp:cNvSpPr/>
      </dsp:nvSpPr>
      <dsp:spPr>
        <a:xfrm rot="10448482">
          <a:off x="3225615" y="2753561"/>
          <a:ext cx="700331" cy="607187"/>
        </a:xfrm>
        <a:prstGeom prst="rightArrow">
          <a:avLst>
            <a:gd name="adj1" fmla="val 60000"/>
            <a:gd name="adj2" fmla="val 50000"/>
          </a:avLst>
        </a:prstGeom>
        <a:solidFill>
          <a:schemeClr val="accent1">
            <a:lumMod val="75000"/>
          </a:schemeClr>
        </a:soli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3407295" y="2865701"/>
        <a:ext cx="518175" cy="364313"/>
      </dsp:txXfrm>
    </dsp:sp>
    <dsp:sp modelId="{A0634052-7EE7-4B37-BF65-75DFA7689036}">
      <dsp:nvSpPr>
        <dsp:cNvPr id="0" name=""/>
        <dsp:cNvSpPr/>
      </dsp:nvSpPr>
      <dsp:spPr>
        <a:xfrm>
          <a:off x="1149619" y="2847141"/>
          <a:ext cx="1875247" cy="1517681"/>
        </a:xfrm>
        <a:prstGeom prst="ellipse">
          <a:avLst/>
        </a:prstGeom>
        <a:solidFill>
          <a:srgbClr val="FFCC99"/>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hu-HU" sz="1400" kern="1200" dirty="0">
              <a:latin typeface="Calibri" panose="020F0502020204030204" pitchFamily="34" charset="0"/>
              <a:ea typeface="Calibri" panose="020F0502020204030204" pitchFamily="34" charset="0"/>
              <a:cs typeface="Calibri" panose="020F0502020204030204" pitchFamily="34" charset="0"/>
            </a:rPr>
            <a:t>Increasing </a:t>
          </a:r>
          <a:r>
            <a:rPr lang="hu-HU" sz="1400" kern="1200" dirty="0" err="1">
              <a:latin typeface="Calibri" panose="020F0502020204030204" pitchFamily="34" charset="0"/>
              <a:ea typeface="Calibri" panose="020F0502020204030204" pitchFamily="34" charset="0"/>
              <a:cs typeface="Calibri" panose="020F0502020204030204" pitchFamily="34" charset="0"/>
            </a:rPr>
            <a:t>number</a:t>
          </a:r>
          <a:r>
            <a:rPr lang="hu-HU" sz="1400" kern="1200" dirty="0">
              <a:latin typeface="Calibri" panose="020F0502020204030204" pitchFamily="34" charset="0"/>
              <a:ea typeface="Calibri" panose="020F0502020204030204" pitchFamily="34" charset="0"/>
              <a:cs typeface="Calibri" panose="020F0502020204030204" pitchFamily="34" charset="0"/>
            </a:rPr>
            <a:t> of free movement and settlement </a:t>
          </a:r>
          <a:r>
            <a:rPr lang="hu-HU" sz="1400" kern="1200" dirty="0" err="1">
              <a:latin typeface="Calibri" panose="020F0502020204030204" pitchFamily="34" charset="0"/>
              <a:ea typeface="Calibri" panose="020F0502020204030204" pitchFamily="34" charset="0"/>
              <a:cs typeface="Calibri" panose="020F0502020204030204" pitchFamily="34" charset="0"/>
            </a:rPr>
            <a:t>areas</a:t>
          </a:r>
          <a:r>
            <a:rPr lang="hu-HU" sz="1400" kern="1200" dirty="0">
              <a:latin typeface="Calibri" panose="020F0502020204030204" pitchFamily="34" charset="0"/>
              <a:ea typeface="Calibri" panose="020F0502020204030204" pitchFamily="34" charset="0"/>
              <a:cs typeface="Calibri" panose="020F0502020204030204" pitchFamily="34" charset="0"/>
            </a:rPr>
            <a:t> and </a:t>
          </a:r>
          <a:r>
            <a:rPr lang="hu-HU" sz="1400" kern="1200" dirty="0" err="1">
              <a:latin typeface="Calibri" panose="020F0502020204030204" pitchFamily="34" charset="0"/>
              <a:ea typeface="Calibri" panose="020F0502020204030204" pitchFamily="34" charset="0"/>
              <a:cs typeface="Calibri" panose="020F0502020204030204" pitchFamily="34" charset="0"/>
            </a:rPr>
            <a:t>regions</a:t>
          </a:r>
          <a:endParaRPr lang="en-US" sz="1400" kern="1200" dirty="0">
            <a:latin typeface="Calibri" panose="020F0502020204030204" pitchFamily="34" charset="0"/>
            <a:ea typeface="Calibri" panose="020F0502020204030204" pitchFamily="34" charset="0"/>
            <a:cs typeface="Calibri" panose="020F0502020204030204" pitchFamily="34" charset="0"/>
          </a:endParaRPr>
        </a:p>
      </dsp:txBody>
      <dsp:txXfrm>
        <a:off x="1424243" y="3069400"/>
        <a:ext cx="1325999" cy="1073163"/>
      </dsp:txXfrm>
    </dsp:sp>
    <dsp:sp modelId="{B1245D24-9DD0-49A9-9F08-1A4B5EEB47E6}">
      <dsp:nvSpPr>
        <dsp:cNvPr id="0" name=""/>
        <dsp:cNvSpPr/>
      </dsp:nvSpPr>
      <dsp:spPr>
        <a:xfrm rot="17152618">
          <a:off x="1955373" y="2025984"/>
          <a:ext cx="548068" cy="607187"/>
        </a:xfrm>
        <a:prstGeom prst="rightArrow">
          <a:avLst>
            <a:gd name="adj1" fmla="val 60000"/>
            <a:gd name="adj2" fmla="val 50000"/>
          </a:avLst>
        </a:prstGeom>
        <a:solidFill>
          <a:schemeClr val="accent1">
            <a:lumMod val="75000"/>
          </a:schemeClr>
        </a:soli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015093" y="2226495"/>
        <a:ext cx="383648" cy="364313"/>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1490" name="Rectangle 2"/>
          <p:cNvSpPr>
            <a:spLocks noGrp="1" noChangeArrowheads="1"/>
          </p:cNvSpPr>
          <p:nvPr>
            <p:ph type="hdr" sz="quarter"/>
          </p:nvPr>
        </p:nvSpPr>
        <p:spPr bwMode="auto">
          <a:xfrm>
            <a:off x="2" y="2"/>
            <a:ext cx="2924498" cy="463006"/>
          </a:xfrm>
          <a:prstGeom prst="rect">
            <a:avLst/>
          </a:prstGeom>
          <a:noFill/>
          <a:ln w="9525">
            <a:noFill/>
            <a:miter lim="800000"/>
            <a:headEnd/>
            <a:tailEnd/>
          </a:ln>
          <a:effectLst/>
        </p:spPr>
        <p:txBody>
          <a:bodyPr vert="horz" wrap="square" lIns="91479" tIns="45740" rIns="91479" bIns="45740" numCol="1" anchor="t" anchorCtr="0" compatLnSpc="1">
            <a:prstTxWarp prst="textNoShape">
              <a:avLst/>
            </a:prstTxWarp>
          </a:bodyPr>
          <a:lstStyle>
            <a:lvl1pPr algn="l" eaLnBrk="0" hangingPunct="0">
              <a:defRPr sz="1200" b="0">
                <a:solidFill>
                  <a:schemeClr val="tx1"/>
                </a:solidFill>
                <a:latin typeface="Times New Roman" pitchFamily="18" charset="0"/>
                <a:cs typeface="+mn-cs"/>
              </a:defRPr>
            </a:lvl1pPr>
          </a:lstStyle>
          <a:p>
            <a:pPr>
              <a:defRPr/>
            </a:pPr>
            <a:endParaRPr lang="en-US"/>
          </a:p>
        </p:txBody>
      </p:sp>
      <p:sp>
        <p:nvSpPr>
          <p:cNvPr id="191491" name="Rectangle 3"/>
          <p:cNvSpPr>
            <a:spLocks noGrp="1" noChangeArrowheads="1"/>
          </p:cNvSpPr>
          <p:nvPr>
            <p:ph type="dt" sz="quarter" idx="1"/>
          </p:nvPr>
        </p:nvSpPr>
        <p:spPr bwMode="auto">
          <a:xfrm>
            <a:off x="3823864" y="2"/>
            <a:ext cx="2924497" cy="463006"/>
          </a:xfrm>
          <a:prstGeom prst="rect">
            <a:avLst/>
          </a:prstGeom>
          <a:noFill/>
          <a:ln w="9525">
            <a:noFill/>
            <a:miter lim="800000"/>
            <a:headEnd/>
            <a:tailEnd/>
          </a:ln>
          <a:effectLst/>
        </p:spPr>
        <p:txBody>
          <a:bodyPr vert="horz" wrap="square" lIns="91479" tIns="45740" rIns="91479" bIns="45740" numCol="1" anchor="t" anchorCtr="0" compatLnSpc="1">
            <a:prstTxWarp prst="textNoShape">
              <a:avLst/>
            </a:prstTxWarp>
          </a:bodyPr>
          <a:lstStyle>
            <a:lvl1pPr algn="r" eaLnBrk="0" hangingPunct="0">
              <a:defRPr sz="1200" b="0">
                <a:solidFill>
                  <a:schemeClr val="tx1"/>
                </a:solidFill>
                <a:latin typeface="Times New Roman" pitchFamily="18" charset="0"/>
                <a:cs typeface="+mn-cs"/>
              </a:defRPr>
            </a:lvl1pPr>
          </a:lstStyle>
          <a:p>
            <a:pPr>
              <a:defRPr/>
            </a:pPr>
            <a:endParaRPr lang="en-US"/>
          </a:p>
        </p:txBody>
      </p:sp>
      <p:sp>
        <p:nvSpPr>
          <p:cNvPr id="191492" name="Rectangle 4"/>
          <p:cNvSpPr>
            <a:spLocks noGrp="1" noChangeArrowheads="1"/>
          </p:cNvSpPr>
          <p:nvPr>
            <p:ph type="ftr" sz="quarter" idx="2"/>
          </p:nvPr>
        </p:nvSpPr>
        <p:spPr bwMode="auto">
          <a:xfrm>
            <a:off x="2" y="9417676"/>
            <a:ext cx="2924498" cy="463006"/>
          </a:xfrm>
          <a:prstGeom prst="rect">
            <a:avLst/>
          </a:prstGeom>
          <a:noFill/>
          <a:ln w="9525">
            <a:noFill/>
            <a:miter lim="800000"/>
            <a:headEnd/>
            <a:tailEnd/>
          </a:ln>
          <a:effectLst/>
        </p:spPr>
        <p:txBody>
          <a:bodyPr vert="horz" wrap="square" lIns="91479" tIns="45740" rIns="91479" bIns="45740" numCol="1" anchor="b" anchorCtr="0" compatLnSpc="1">
            <a:prstTxWarp prst="textNoShape">
              <a:avLst/>
            </a:prstTxWarp>
          </a:bodyPr>
          <a:lstStyle>
            <a:lvl1pPr algn="l" eaLnBrk="0" hangingPunct="0">
              <a:defRPr sz="1200" b="0">
                <a:solidFill>
                  <a:schemeClr val="tx1"/>
                </a:solidFill>
                <a:latin typeface="Times New Roman" pitchFamily="18" charset="0"/>
                <a:cs typeface="+mn-cs"/>
              </a:defRPr>
            </a:lvl1pPr>
          </a:lstStyle>
          <a:p>
            <a:pPr>
              <a:defRPr/>
            </a:pPr>
            <a:endParaRPr lang="en-US"/>
          </a:p>
        </p:txBody>
      </p:sp>
      <p:sp>
        <p:nvSpPr>
          <p:cNvPr id="191493" name="Rectangle 5"/>
          <p:cNvSpPr>
            <a:spLocks noGrp="1" noChangeArrowheads="1"/>
          </p:cNvSpPr>
          <p:nvPr>
            <p:ph type="sldNum" sz="quarter" idx="3"/>
          </p:nvPr>
        </p:nvSpPr>
        <p:spPr bwMode="auto">
          <a:xfrm>
            <a:off x="3823864" y="9417676"/>
            <a:ext cx="2924497" cy="463006"/>
          </a:xfrm>
          <a:prstGeom prst="rect">
            <a:avLst/>
          </a:prstGeom>
          <a:noFill/>
          <a:ln w="9525">
            <a:noFill/>
            <a:miter lim="800000"/>
            <a:headEnd/>
            <a:tailEnd/>
          </a:ln>
          <a:effectLst/>
        </p:spPr>
        <p:txBody>
          <a:bodyPr vert="horz" wrap="square" lIns="91479" tIns="45740" rIns="91479" bIns="45740" numCol="1" anchor="b" anchorCtr="0" compatLnSpc="1">
            <a:prstTxWarp prst="textNoShape">
              <a:avLst/>
            </a:prstTxWarp>
          </a:bodyPr>
          <a:lstStyle>
            <a:lvl1pPr algn="r" eaLnBrk="0" hangingPunct="0">
              <a:defRPr sz="1200" b="0">
                <a:solidFill>
                  <a:schemeClr val="tx1"/>
                </a:solidFill>
                <a:latin typeface="Times New Roman" pitchFamily="18" charset="0"/>
                <a:cs typeface="+mn-cs"/>
              </a:defRPr>
            </a:lvl1pPr>
          </a:lstStyle>
          <a:p>
            <a:pPr>
              <a:defRPr/>
            </a:pPr>
            <a:fld id="{55D3703B-2829-483D-B21E-58A529E655B7}" type="slidenum">
              <a:rPr lang="en-US"/>
              <a:pPr>
                <a:defRPr/>
              </a:pPr>
              <a:t>‹#›</a:t>
            </a:fld>
            <a:endParaRPr lang="en-US"/>
          </a:p>
        </p:txBody>
      </p:sp>
    </p:spTree>
    <p:extLst>
      <p:ext uri="{BB962C8B-B14F-4D97-AF65-F5344CB8AC3E}">
        <p14:creationId xmlns:p14="http://schemas.microsoft.com/office/powerpoint/2010/main" val="11219395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2921375" cy="493552"/>
          </a:xfrm>
          <a:prstGeom prst="rect">
            <a:avLst/>
          </a:prstGeom>
          <a:noFill/>
          <a:ln w="9525">
            <a:noFill/>
            <a:miter lim="800000"/>
            <a:headEnd/>
            <a:tailEnd/>
          </a:ln>
          <a:effectLst/>
        </p:spPr>
        <p:txBody>
          <a:bodyPr vert="horz" wrap="square" lIns="91479" tIns="45740" rIns="91479" bIns="45740" numCol="1" anchor="t" anchorCtr="0" compatLnSpc="1">
            <a:prstTxWarp prst="textNoShape">
              <a:avLst/>
            </a:prstTxWarp>
          </a:bodyPr>
          <a:lstStyle>
            <a:lvl1pPr algn="l" eaLnBrk="0" hangingPunct="0">
              <a:defRPr sz="1200" b="0">
                <a:solidFill>
                  <a:schemeClr val="tx1"/>
                </a:solidFill>
                <a:latin typeface="Times New Roman" pitchFamily="18" charset="0"/>
                <a:cs typeface="+mn-cs"/>
              </a:defRPr>
            </a:lvl1pPr>
          </a:lstStyle>
          <a:p>
            <a:pPr>
              <a:defRPr/>
            </a:pPr>
            <a:endParaRPr lang="hu-HU"/>
          </a:p>
        </p:txBody>
      </p:sp>
      <p:sp>
        <p:nvSpPr>
          <p:cNvPr id="5123" name="Rectangle 3"/>
          <p:cNvSpPr>
            <a:spLocks noGrp="1" noChangeArrowheads="1"/>
          </p:cNvSpPr>
          <p:nvPr>
            <p:ph type="dt" idx="1"/>
          </p:nvPr>
        </p:nvSpPr>
        <p:spPr bwMode="auto">
          <a:xfrm>
            <a:off x="3820742" y="1"/>
            <a:ext cx="2921374" cy="493552"/>
          </a:xfrm>
          <a:prstGeom prst="rect">
            <a:avLst/>
          </a:prstGeom>
          <a:noFill/>
          <a:ln w="9525">
            <a:noFill/>
            <a:miter lim="800000"/>
            <a:headEnd/>
            <a:tailEnd/>
          </a:ln>
          <a:effectLst/>
        </p:spPr>
        <p:txBody>
          <a:bodyPr vert="horz" wrap="square" lIns="91479" tIns="45740" rIns="91479" bIns="45740" numCol="1" anchor="t" anchorCtr="0" compatLnSpc="1">
            <a:prstTxWarp prst="textNoShape">
              <a:avLst/>
            </a:prstTxWarp>
          </a:bodyPr>
          <a:lstStyle>
            <a:lvl1pPr algn="r" eaLnBrk="0" hangingPunct="0">
              <a:defRPr sz="1200" b="0">
                <a:solidFill>
                  <a:schemeClr val="tx1"/>
                </a:solidFill>
                <a:latin typeface="Times New Roman" pitchFamily="18" charset="0"/>
                <a:cs typeface="+mn-cs"/>
              </a:defRPr>
            </a:lvl1pPr>
          </a:lstStyle>
          <a:p>
            <a:pPr>
              <a:defRPr/>
            </a:pPr>
            <a:endParaRPr lang="hu-HU"/>
          </a:p>
        </p:txBody>
      </p:sp>
      <p:sp>
        <p:nvSpPr>
          <p:cNvPr id="34820" name="Rectangle 4"/>
          <p:cNvSpPr>
            <a:spLocks noGrp="1" noRot="1" noChangeAspect="1" noChangeArrowheads="1" noTextEdit="1"/>
          </p:cNvSpPr>
          <p:nvPr>
            <p:ph type="sldImg" idx="2"/>
          </p:nvPr>
        </p:nvSpPr>
        <p:spPr bwMode="auto">
          <a:xfrm>
            <a:off x="903288" y="741363"/>
            <a:ext cx="4935537" cy="3702050"/>
          </a:xfrm>
          <a:prstGeom prst="rect">
            <a:avLst/>
          </a:prstGeom>
          <a:noFill/>
          <a:ln w="9525">
            <a:solidFill>
              <a:srgbClr val="000000"/>
            </a:solidFill>
            <a:miter lim="800000"/>
            <a:headEnd/>
            <a:tailEnd/>
          </a:ln>
        </p:spPr>
        <p:txBody>
          <a:bodyPr/>
          <a:lstStyle/>
          <a:p>
            <a:endParaRPr lang="en-US"/>
          </a:p>
        </p:txBody>
      </p:sp>
      <p:sp>
        <p:nvSpPr>
          <p:cNvPr id="5125" name="Rectangle 5"/>
          <p:cNvSpPr>
            <a:spLocks noGrp="1" noChangeArrowheads="1"/>
          </p:cNvSpPr>
          <p:nvPr>
            <p:ph type="body" sz="quarter" idx="3"/>
          </p:nvPr>
        </p:nvSpPr>
        <p:spPr bwMode="auto">
          <a:xfrm>
            <a:off x="897804" y="4691152"/>
            <a:ext cx="4946506" cy="4445182"/>
          </a:xfrm>
          <a:prstGeom prst="rect">
            <a:avLst/>
          </a:prstGeom>
          <a:noFill/>
          <a:ln w="9525">
            <a:noFill/>
            <a:miter lim="800000"/>
            <a:headEnd/>
            <a:tailEnd/>
          </a:ln>
          <a:effectLst/>
        </p:spPr>
        <p:txBody>
          <a:bodyPr vert="horz" wrap="square" lIns="91479" tIns="45740" rIns="91479" bIns="45740" numCol="1" anchor="t" anchorCtr="0" compatLnSpc="1">
            <a:prstTxWarp prst="textNoShape">
              <a:avLst/>
            </a:prstTxWarp>
          </a:bodyPr>
          <a:lstStyle/>
          <a:p>
            <a:pPr lvl="0"/>
            <a:r>
              <a:rPr lang="hu-HU" noProof="0" dirty="0" err="1"/>
              <a:t>Click</a:t>
            </a:r>
            <a:r>
              <a:rPr lang="hu-HU" noProof="0" dirty="0"/>
              <a:t> to </a:t>
            </a:r>
            <a:r>
              <a:rPr lang="hu-HU" noProof="0" dirty="0" err="1"/>
              <a:t>edit</a:t>
            </a:r>
            <a:r>
              <a:rPr lang="hu-HU" noProof="0" dirty="0"/>
              <a:t> Master text </a:t>
            </a:r>
            <a:r>
              <a:rPr lang="hu-HU" noProof="0" dirty="0" err="1"/>
              <a:t>styles</a:t>
            </a:r>
            <a:endParaRPr lang="hu-HU" noProof="0" dirty="0"/>
          </a:p>
          <a:p>
            <a:pPr lvl="1"/>
            <a:r>
              <a:rPr lang="hu-HU" noProof="0" dirty="0" err="1"/>
              <a:t>Second</a:t>
            </a:r>
            <a:r>
              <a:rPr lang="hu-HU" noProof="0" dirty="0"/>
              <a:t> </a:t>
            </a:r>
            <a:r>
              <a:rPr lang="hu-HU" noProof="0" dirty="0" err="1"/>
              <a:t>level</a:t>
            </a:r>
            <a:endParaRPr lang="hu-HU" noProof="0" dirty="0"/>
          </a:p>
          <a:p>
            <a:pPr lvl="2"/>
            <a:r>
              <a:rPr lang="hu-HU" noProof="0" dirty="0" err="1"/>
              <a:t>Third</a:t>
            </a:r>
            <a:r>
              <a:rPr lang="hu-HU" noProof="0" dirty="0"/>
              <a:t> </a:t>
            </a:r>
            <a:r>
              <a:rPr lang="hu-HU" noProof="0" dirty="0" err="1"/>
              <a:t>level</a:t>
            </a:r>
            <a:endParaRPr lang="hu-HU" noProof="0" dirty="0"/>
          </a:p>
          <a:p>
            <a:pPr lvl="3"/>
            <a:r>
              <a:rPr lang="hu-HU" noProof="0" dirty="0" err="1"/>
              <a:t>Fourth</a:t>
            </a:r>
            <a:r>
              <a:rPr lang="hu-HU" noProof="0" dirty="0"/>
              <a:t> </a:t>
            </a:r>
            <a:r>
              <a:rPr lang="hu-HU" noProof="0" dirty="0" err="1"/>
              <a:t>level</a:t>
            </a:r>
            <a:endParaRPr lang="hu-HU" noProof="0" dirty="0"/>
          </a:p>
          <a:p>
            <a:pPr lvl="4"/>
            <a:r>
              <a:rPr lang="hu-HU" noProof="0" dirty="0" err="1"/>
              <a:t>Fifth</a:t>
            </a:r>
            <a:r>
              <a:rPr lang="hu-HU" noProof="0" dirty="0"/>
              <a:t> </a:t>
            </a:r>
            <a:r>
              <a:rPr lang="hu-HU" noProof="0" dirty="0" err="1"/>
              <a:t>level</a:t>
            </a:r>
            <a:endParaRPr lang="hu-HU" noProof="0" dirty="0"/>
          </a:p>
        </p:txBody>
      </p:sp>
      <p:sp>
        <p:nvSpPr>
          <p:cNvPr id="5126" name="Rectangle 6"/>
          <p:cNvSpPr>
            <a:spLocks noGrp="1" noChangeArrowheads="1"/>
          </p:cNvSpPr>
          <p:nvPr>
            <p:ph type="ftr" sz="quarter" idx="4"/>
          </p:nvPr>
        </p:nvSpPr>
        <p:spPr bwMode="auto">
          <a:xfrm>
            <a:off x="1" y="9380700"/>
            <a:ext cx="2921375" cy="493551"/>
          </a:xfrm>
          <a:prstGeom prst="rect">
            <a:avLst/>
          </a:prstGeom>
          <a:noFill/>
          <a:ln w="9525">
            <a:noFill/>
            <a:miter lim="800000"/>
            <a:headEnd/>
            <a:tailEnd/>
          </a:ln>
          <a:effectLst/>
        </p:spPr>
        <p:txBody>
          <a:bodyPr vert="horz" wrap="square" lIns="91479" tIns="45740" rIns="91479" bIns="45740" numCol="1" anchor="b" anchorCtr="0" compatLnSpc="1">
            <a:prstTxWarp prst="textNoShape">
              <a:avLst/>
            </a:prstTxWarp>
          </a:bodyPr>
          <a:lstStyle>
            <a:lvl1pPr algn="l" eaLnBrk="0" hangingPunct="0">
              <a:defRPr sz="1200" b="0">
                <a:solidFill>
                  <a:schemeClr val="tx1"/>
                </a:solidFill>
                <a:latin typeface="Times New Roman" pitchFamily="18" charset="0"/>
                <a:cs typeface="+mn-cs"/>
              </a:defRPr>
            </a:lvl1pPr>
          </a:lstStyle>
          <a:p>
            <a:pPr>
              <a:defRPr/>
            </a:pPr>
            <a:endParaRPr lang="hu-HU"/>
          </a:p>
        </p:txBody>
      </p:sp>
      <p:sp>
        <p:nvSpPr>
          <p:cNvPr id="5127" name="Rectangle 7"/>
          <p:cNvSpPr>
            <a:spLocks noGrp="1" noChangeArrowheads="1"/>
          </p:cNvSpPr>
          <p:nvPr>
            <p:ph type="sldNum" sz="quarter" idx="5"/>
          </p:nvPr>
        </p:nvSpPr>
        <p:spPr bwMode="auto">
          <a:xfrm>
            <a:off x="3820742" y="9380700"/>
            <a:ext cx="2921374" cy="493551"/>
          </a:xfrm>
          <a:prstGeom prst="rect">
            <a:avLst/>
          </a:prstGeom>
          <a:noFill/>
          <a:ln w="9525">
            <a:noFill/>
            <a:miter lim="800000"/>
            <a:headEnd/>
            <a:tailEnd/>
          </a:ln>
          <a:effectLst/>
        </p:spPr>
        <p:txBody>
          <a:bodyPr vert="horz" wrap="square" lIns="91479" tIns="45740" rIns="91479" bIns="45740" numCol="1" anchor="b" anchorCtr="0" compatLnSpc="1">
            <a:prstTxWarp prst="textNoShape">
              <a:avLst/>
            </a:prstTxWarp>
          </a:bodyPr>
          <a:lstStyle>
            <a:lvl1pPr algn="r" eaLnBrk="0" hangingPunct="0">
              <a:defRPr sz="1200" b="0">
                <a:solidFill>
                  <a:schemeClr val="tx1"/>
                </a:solidFill>
                <a:latin typeface="Times New Roman" pitchFamily="18" charset="0"/>
                <a:cs typeface="+mn-cs"/>
              </a:defRPr>
            </a:lvl1pPr>
          </a:lstStyle>
          <a:p>
            <a:pPr>
              <a:defRPr/>
            </a:pPr>
            <a:fld id="{AD090BF0-B366-4E92-B12B-441B371928F1}" type="slidenum">
              <a:rPr lang="hu-HU"/>
              <a:pPr>
                <a:defRPr/>
              </a:pPr>
              <a:t>‹#›</a:t>
            </a:fld>
            <a:endParaRPr lang="hu-HU"/>
          </a:p>
        </p:txBody>
      </p:sp>
    </p:spTree>
    <p:extLst>
      <p:ext uri="{BB962C8B-B14F-4D97-AF65-F5344CB8AC3E}">
        <p14:creationId xmlns:p14="http://schemas.microsoft.com/office/powerpoint/2010/main" val="13824285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imple.wikipedia.org/wiki/The_end_justifies_the_means#cite_note-8"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package" Target="../embeddings/Microsoft_PowerPoint_Slide.sldx"/><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image" Target="../media/image2.emf"/></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6"/>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eaLnBrk="0">
              <a:tabLst>
                <a:tab pos="713369" algn="l"/>
                <a:tab pos="1426739" algn="l"/>
                <a:tab pos="2140107" algn="l"/>
                <a:tab pos="2853477" algn="l"/>
              </a:tabLst>
              <a:defRPr>
                <a:solidFill>
                  <a:schemeClr val="tx1"/>
                </a:solidFill>
                <a:latin typeface="Arial" panose="020B0604020202020204" pitchFamily="34" charset="0"/>
                <a:ea typeface="Microsoft YaHei" panose="020B0503020204020204" pitchFamily="34" charset="-122"/>
              </a:defRPr>
            </a:lvl1pPr>
            <a:lvl2pPr eaLnBrk="0">
              <a:tabLst>
                <a:tab pos="713369" algn="l"/>
                <a:tab pos="1426739" algn="l"/>
                <a:tab pos="2140107" algn="l"/>
                <a:tab pos="2853477" algn="l"/>
              </a:tabLst>
              <a:defRPr>
                <a:solidFill>
                  <a:schemeClr val="tx1"/>
                </a:solidFill>
                <a:latin typeface="Arial" panose="020B0604020202020204" pitchFamily="34" charset="0"/>
                <a:ea typeface="Microsoft YaHei" panose="020B0503020204020204" pitchFamily="34" charset="-122"/>
              </a:defRPr>
            </a:lvl2pPr>
            <a:lvl3pPr eaLnBrk="0">
              <a:tabLst>
                <a:tab pos="713369" algn="l"/>
                <a:tab pos="1426739" algn="l"/>
                <a:tab pos="2140107" algn="l"/>
                <a:tab pos="2853477" algn="l"/>
              </a:tabLst>
              <a:defRPr>
                <a:solidFill>
                  <a:schemeClr val="tx1"/>
                </a:solidFill>
                <a:latin typeface="Arial" panose="020B0604020202020204" pitchFamily="34" charset="0"/>
                <a:ea typeface="Microsoft YaHei" panose="020B0503020204020204" pitchFamily="34" charset="-122"/>
              </a:defRPr>
            </a:lvl3pPr>
            <a:lvl4pPr eaLnBrk="0">
              <a:tabLst>
                <a:tab pos="713369" algn="l"/>
                <a:tab pos="1426739" algn="l"/>
                <a:tab pos="2140107" algn="l"/>
                <a:tab pos="2853477" algn="l"/>
              </a:tabLst>
              <a:defRPr>
                <a:solidFill>
                  <a:schemeClr val="tx1"/>
                </a:solidFill>
                <a:latin typeface="Arial" panose="020B0604020202020204" pitchFamily="34" charset="0"/>
                <a:ea typeface="Microsoft YaHei" panose="020B0503020204020204" pitchFamily="34" charset="-122"/>
              </a:defRPr>
            </a:lvl4pPr>
            <a:lvl5pPr eaLnBrk="0">
              <a:tabLst>
                <a:tab pos="713369" algn="l"/>
                <a:tab pos="1426739" algn="l"/>
                <a:tab pos="2140107" algn="l"/>
                <a:tab pos="2853477" algn="l"/>
              </a:tabLst>
              <a:defRPr>
                <a:solidFill>
                  <a:schemeClr val="tx1"/>
                </a:solidFill>
                <a:latin typeface="Arial" panose="020B0604020202020204" pitchFamily="34" charset="0"/>
                <a:ea typeface="Microsoft YaHei" panose="020B0503020204020204" pitchFamily="34" charset="-122"/>
              </a:defRPr>
            </a:lvl5pPr>
            <a:lvl6pPr marL="2478019" indent="-225274" defTabSz="442727" eaLnBrk="0" fontAlgn="base" hangingPunct="0">
              <a:lnSpc>
                <a:spcPct val="93000"/>
              </a:lnSpc>
              <a:spcBef>
                <a:spcPct val="0"/>
              </a:spcBef>
              <a:spcAft>
                <a:spcPct val="0"/>
              </a:spcAft>
              <a:buClr>
                <a:srgbClr val="000000"/>
              </a:buClr>
              <a:buSzPct val="100000"/>
              <a:buFont typeface="Times New Roman" panose="02020603050405020304" pitchFamily="18" charset="0"/>
              <a:tabLst>
                <a:tab pos="713369" algn="l"/>
                <a:tab pos="1426739" algn="l"/>
                <a:tab pos="2140107" algn="l"/>
                <a:tab pos="2853477" algn="l"/>
              </a:tabLst>
              <a:defRPr>
                <a:solidFill>
                  <a:schemeClr val="tx1"/>
                </a:solidFill>
                <a:latin typeface="Arial" panose="020B0604020202020204" pitchFamily="34" charset="0"/>
                <a:ea typeface="Microsoft YaHei" panose="020B0503020204020204" pitchFamily="34" charset="-122"/>
              </a:defRPr>
            </a:lvl6pPr>
            <a:lvl7pPr marL="2928568" indent="-225274" defTabSz="442727" eaLnBrk="0" fontAlgn="base" hangingPunct="0">
              <a:lnSpc>
                <a:spcPct val="93000"/>
              </a:lnSpc>
              <a:spcBef>
                <a:spcPct val="0"/>
              </a:spcBef>
              <a:spcAft>
                <a:spcPct val="0"/>
              </a:spcAft>
              <a:buClr>
                <a:srgbClr val="000000"/>
              </a:buClr>
              <a:buSzPct val="100000"/>
              <a:buFont typeface="Times New Roman" panose="02020603050405020304" pitchFamily="18" charset="0"/>
              <a:tabLst>
                <a:tab pos="713369" algn="l"/>
                <a:tab pos="1426739" algn="l"/>
                <a:tab pos="2140107" algn="l"/>
                <a:tab pos="2853477" algn="l"/>
              </a:tabLst>
              <a:defRPr>
                <a:solidFill>
                  <a:schemeClr val="tx1"/>
                </a:solidFill>
                <a:latin typeface="Arial" panose="020B0604020202020204" pitchFamily="34" charset="0"/>
                <a:ea typeface="Microsoft YaHei" panose="020B0503020204020204" pitchFamily="34" charset="-122"/>
              </a:defRPr>
            </a:lvl7pPr>
            <a:lvl8pPr marL="3379117" indent="-225274" defTabSz="442727" eaLnBrk="0" fontAlgn="base" hangingPunct="0">
              <a:lnSpc>
                <a:spcPct val="93000"/>
              </a:lnSpc>
              <a:spcBef>
                <a:spcPct val="0"/>
              </a:spcBef>
              <a:spcAft>
                <a:spcPct val="0"/>
              </a:spcAft>
              <a:buClr>
                <a:srgbClr val="000000"/>
              </a:buClr>
              <a:buSzPct val="100000"/>
              <a:buFont typeface="Times New Roman" panose="02020603050405020304" pitchFamily="18" charset="0"/>
              <a:tabLst>
                <a:tab pos="713369" algn="l"/>
                <a:tab pos="1426739" algn="l"/>
                <a:tab pos="2140107" algn="l"/>
                <a:tab pos="2853477" algn="l"/>
              </a:tabLst>
              <a:defRPr>
                <a:solidFill>
                  <a:schemeClr val="tx1"/>
                </a:solidFill>
                <a:latin typeface="Arial" panose="020B0604020202020204" pitchFamily="34" charset="0"/>
                <a:ea typeface="Microsoft YaHei" panose="020B0503020204020204" pitchFamily="34" charset="-122"/>
              </a:defRPr>
            </a:lvl8pPr>
            <a:lvl9pPr marL="3829666" indent="-225274" defTabSz="442727" eaLnBrk="0" fontAlgn="base" hangingPunct="0">
              <a:lnSpc>
                <a:spcPct val="93000"/>
              </a:lnSpc>
              <a:spcBef>
                <a:spcPct val="0"/>
              </a:spcBef>
              <a:spcAft>
                <a:spcPct val="0"/>
              </a:spcAft>
              <a:buClr>
                <a:srgbClr val="000000"/>
              </a:buClr>
              <a:buSzPct val="100000"/>
              <a:buFont typeface="Times New Roman" panose="02020603050405020304" pitchFamily="18" charset="0"/>
              <a:tabLst>
                <a:tab pos="713369" algn="l"/>
                <a:tab pos="1426739" algn="l"/>
                <a:tab pos="2140107" algn="l"/>
                <a:tab pos="2853477" algn="l"/>
              </a:tabLst>
              <a:defRPr>
                <a:solidFill>
                  <a:schemeClr val="tx1"/>
                </a:solidFill>
                <a:latin typeface="Arial" panose="020B0604020202020204" pitchFamily="34" charset="0"/>
                <a:ea typeface="Microsoft YaHei" panose="020B0503020204020204" pitchFamily="34" charset="-122"/>
              </a:defRPr>
            </a:lvl9pPr>
          </a:lstStyle>
          <a:p>
            <a:pPr eaLnBrk="1"/>
            <a:fld id="{15A57C53-D65E-42D2-8703-754404A34262}" type="slidenum">
              <a:rPr lang="hu-HU" altLang="fr-FR">
                <a:solidFill>
                  <a:srgbClr val="000000"/>
                </a:solidFill>
                <a:latin typeface="Times New Roman" panose="02020603050405020304" pitchFamily="18" charset="0"/>
              </a:rPr>
              <a:pPr eaLnBrk="1"/>
              <a:t>1</a:t>
            </a:fld>
            <a:endParaRPr lang="hu-HU" altLang="fr-FR" dirty="0">
              <a:solidFill>
                <a:srgbClr val="000000"/>
              </a:solidFill>
              <a:latin typeface="Times New Roman" panose="02020603050405020304" pitchFamily="18" charset="0"/>
            </a:endParaRPr>
          </a:p>
        </p:txBody>
      </p:sp>
      <p:sp>
        <p:nvSpPr>
          <p:cNvPr id="13315" name="Rectangle 1"/>
          <p:cNvSpPr>
            <a:spLocks noGrp="1" noRot="1" noChangeAspect="1" noChangeArrowheads="1" noTextEdit="1"/>
          </p:cNvSpPr>
          <p:nvPr>
            <p:ph type="sldImg"/>
          </p:nvPr>
        </p:nvSpPr>
        <p:spPr>
          <a:xfrm>
            <a:off x="903288" y="741363"/>
            <a:ext cx="4935537" cy="370205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3316" name="Rectangle 2"/>
          <p:cNvSpPr>
            <a:spLocks noGrp="1" noChangeArrowheads="1"/>
          </p:cNvSpPr>
          <p:nvPr>
            <p:ph type="body" idx="1"/>
          </p:nvPr>
        </p:nvSpPr>
        <p:spPr>
          <a:xfrm>
            <a:off x="673590" y="4691643"/>
            <a:ext cx="5393379" cy="4443804"/>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212759" indent="-211195" eaLnBrk="1">
              <a:spcBef>
                <a:spcPct val="0"/>
              </a:spcBef>
              <a:tabLst>
                <a:tab pos="713369" algn="l"/>
                <a:tab pos="1426739" algn="l"/>
                <a:tab pos="2140107" algn="l"/>
                <a:tab pos="2853477" algn="l"/>
                <a:tab pos="3566846" algn="l"/>
                <a:tab pos="4280215" algn="l"/>
                <a:tab pos="4993584" algn="l"/>
              </a:tabLst>
            </a:pPr>
            <a:endParaRPr lang="hu-HU" altLang="fr-FR" sz="2000" dirty="0">
              <a:latin typeface="Arial" panose="020B0604020202020204" pitchFamily="34" charset="0"/>
              <a:ea typeface="Microsoft YaHei" panose="020B0503020204020204" pitchFamily="34" charset="-122"/>
            </a:endParaRPr>
          </a:p>
        </p:txBody>
      </p:sp>
    </p:spTree>
    <p:extLst>
      <p:ext uri="{BB962C8B-B14F-4D97-AF65-F5344CB8AC3E}">
        <p14:creationId xmlns:p14="http://schemas.microsoft.com/office/powerpoint/2010/main" val="240906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2</a:t>
            </a:fld>
            <a:endParaRPr lang="hu-HU"/>
          </a:p>
        </p:txBody>
      </p:sp>
    </p:spTree>
    <p:extLst>
      <p:ext uri="{BB962C8B-B14F-4D97-AF65-F5344CB8AC3E}">
        <p14:creationId xmlns:p14="http://schemas.microsoft.com/office/powerpoint/2010/main" val="3086998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en-US"/>
          </a:p>
        </p:txBody>
      </p:sp>
      <p:sp>
        <p:nvSpPr>
          <p:cNvPr id="3" name="Jegyzetek helye 2"/>
          <p:cNvSpPr>
            <a:spLocks noGrp="1"/>
          </p:cNvSpPr>
          <p:nvPr>
            <p:ph type="body" idx="1"/>
          </p:nvPr>
        </p:nvSpPr>
        <p:spPr/>
        <p:txBody>
          <a:bodyPr/>
          <a:lstStyle/>
          <a:p>
            <a:endParaRPr lang="en-GB" dirty="0"/>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3</a:t>
            </a:fld>
            <a:endParaRPr lang="hu-HU" dirty="0"/>
          </a:p>
        </p:txBody>
      </p:sp>
    </p:spTree>
    <p:extLst>
      <p:ext uri="{BB962C8B-B14F-4D97-AF65-F5344CB8AC3E}">
        <p14:creationId xmlns:p14="http://schemas.microsoft.com/office/powerpoint/2010/main" val="3728737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en-US"/>
          </a:p>
        </p:txBody>
      </p:sp>
      <p:sp>
        <p:nvSpPr>
          <p:cNvPr id="3" name="Jegyzetek helye 2"/>
          <p:cNvSpPr>
            <a:spLocks noGrp="1"/>
          </p:cNvSpPr>
          <p:nvPr>
            <p:ph type="body" idx="1"/>
          </p:nvPr>
        </p:nvSpPr>
        <p:spPr/>
        <p:txBody>
          <a:bodyPr/>
          <a:lstStyle/>
          <a:p>
            <a:r>
              <a:rPr lang="en-GB" i="1" dirty="0"/>
              <a:t>Groundwork of the Metaphysics of Morals</a:t>
            </a:r>
            <a:r>
              <a:rPr lang="en-GB" dirty="0"/>
              <a:t> (1785), he posited that one must "act in such a way that you treat humanity, whether in your own person or in the person of any other, never merely as a means to an end, but always at the same time as an end".</a:t>
            </a:r>
            <a:r>
              <a:rPr lang="en-GB" baseline="30000" dirty="0">
                <a:hlinkClick r:id="rId3"/>
              </a:rPr>
              <a:t>[8]</a:t>
            </a:r>
            <a:endParaRPr lang="en-GB" dirty="0"/>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4</a:t>
            </a:fld>
            <a:endParaRPr lang="hu-HU" dirty="0"/>
          </a:p>
        </p:txBody>
      </p:sp>
    </p:spTree>
    <p:extLst>
      <p:ext uri="{BB962C8B-B14F-4D97-AF65-F5344CB8AC3E}">
        <p14:creationId xmlns:p14="http://schemas.microsoft.com/office/powerpoint/2010/main" val="3841728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en-US"/>
          </a:p>
        </p:txBody>
      </p:sp>
      <p:sp>
        <p:nvSpPr>
          <p:cNvPr id="3" name="Jegyzetek helye 2"/>
          <p:cNvSpPr>
            <a:spLocks noGrp="1"/>
          </p:cNvSpPr>
          <p:nvPr>
            <p:ph type="body" idx="1"/>
          </p:nvPr>
        </p:nvSpPr>
        <p:spPr/>
        <p:txBody>
          <a:bodyPr/>
          <a:lstStyle/>
          <a:p>
            <a:endParaRPr lang="en-GB" dirty="0"/>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5</a:t>
            </a:fld>
            <a:endParaRPr lang="hu-HU" dirty="0"/>
          </a:p>
        </p:txBody>
      </p:sp>
    </p:spTree>
    <p:extLst>
      <p:ext uri="{BB962C8B-B14F-4D97-AF65-F5344CB8AC3E}">
        <p14:creationId xmlns:p14="http://schemas.microsoft.com/office/powerpoint/2010/main" val="427563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0799D-A044-98DF-BF9B-FA5E15879850}"/>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97FD2F89-18C7-72A9-D636-5CD4821EC1E7}"/>
              </a:ext>
            </a:extLst>
          </p:cNvPr>
          <p:cNvSpPr>
            <a:spLocks noGrp="1" noRot="1" noChangeAspect="1"/>
          </p:cNvSpPr>
          <p:nvPr>
            <p:ph type="sldImg"/>
          </p:nvPr>
        </p:nvSpPr>
        <p:spPr/>
        <p:txBody>
          <a:bodyPr/>
          <a:lstStyle/>
          <a:p>
            <a:endParaRPr lang="en-US" dirty="0"/>
          </a:p>
        </p:txBody>
      </p:sp>
      <p:sp>
        <p:nvSpPr>
          <p:cNvPr id="3" name="Jegyzetek helye 2">
            <a:extLst>
              <a:ext uri="{FF2B5EF4-FFF2-40B4-BE49-F238E27FC236}">
                <a16:creationId xmlns:a16="http://schemas.microsoft.com/office/drawing/2014/main" id="{67B44EC9-47DD-AA19-4397-1D5A007DD9CF}"/>
              </a:ext>
            </a:extLst>
          </p:cNvPr>
          <p:cNvSpPr>
            <a:spLocks noGrp="1"/>
          </p:cNvSpPr>
          <p:nvPr>
            <p:ph type="body" idx="1"/>
          </p:nvPr>
        </p:nvSpPr>
        <p:spPr/>
        <p:txBody>
          <a:bodyPr/>
          <a:lstStyle/>
          <a:p>
            <a:r>
              <a:rPr lang="en-US" sz="1800" dirty="0">
                <a:ea typeface="Times New Roman" panose="02020603050405020304" pitchFamily="18" charset="0"/>
              </a:rPr>
              <a:t>Carens, Joseph: The Ethics of Immigration OUP, 2013 </a:t>
            </a:r>
            <a:endParaRPr lang="hu-HU" sz="1800" dirty="0">
              <a:ea typeface="Times New Roman" panose="02020603050405020304" pitchFamily="18" charset="0"/>
            </a:endParaRPr>
          </a:p>
          <a:p>
            <a:r>
              <a:rPr lang="en-US" sz="1800" dirty="0">
                <a:ea typeface="Times New Roman" panose="02020603050405020304" pitchFamily="18" charset="0"/>
              </a:rPr>
              <a:t>Kochenov D, </a:t>
            </a:r>
            <a:r>
              <a:rPr lang="en-US" sz="1800" i="1" dirty="0">
                <a:ea typeface="Times New Roman" panose="02020603050405020304" pitchFamily="18" charset="0"/>
              </a:rPr>
              <a:t>Citizenship </a:t>
            </a:r>
            <a:r>
              <a:rPr lang="en-US" sz="1800" dirty="0">
                <a:ea typeface="Times New Roman" panose="02020603050405020304" pitchFamily="18" charset="0"/>
              </a:rPr>
              <a:t>(MIT Press 2019)</a:t>
            </a:r>
            <a:endParaRPr lang="hu-HU" sz="1800" dirty="0">
              <a:latin typeface="Segoe UI" panose="020B0502040204020203" pitchFamily="34" charset="0"/>
              <a:ea typeface="Times New Roman" panose="02020603050405020304" pitchFamily="18" charset="0"/>
            </a:endParaRPr>
          </a:p>
          <a:p>
            <a:r>
              <a:rPr lang="en-US" sz="1800" dirty="0">
                <a:ea typeface="Times New Roman" panose="02020603050405020304" pitchFamily="18" charset="0"/>
              </a:rPr>
              <a:t>Shachar A, </a:t>
            </a:r>
            <a:r>
              <a:rPr lang="en-US" sz="1800" i="1" dirty="0">
                <a:ea typeface="Times New Roman" panose="02020603050405020304" pitchFamily="18" charset="0"/>
              </a:rPr>
              <a:t>The Birthright Lottery: Citizenship and Global Inequality</a:t>
            </a:r>
            <a:r>
              <a:rPr lang="en-US" sz="1800" dirty="0">
                <a:ea typeface="Times New Roman" panose="02020603050405020304" pitchFamily="18" charset="0"/>
              </a:rPr>
              <a:t> (Cambridge: Harvard University Press, 2009).</a:t>
            </a:r>
            <a:endParaRPr lang="hu-HU" sz="1800" dirty="0">
              <a:latin typeface="Segoe UI" panose="020B0502040204020203" pitchFamily="34" charset="0"/>
              <a:ea typeface="Times New Roman" panose="02020603050405020304" pitchFamily="18" charset="0"/>
            </a:endParaRPr>
          </a:p>
          <a:p>
            <a:endParaRPr lang="en-GB" dirty="0"/>
          </a:p>
        </p:txBody>
      </p:sp>
      <p:sp>
        <p:nvSpPr>
          <p:cNvPr id="4" name="Dia számának helye 3">
            <a:extLst>
              <a:ext uri="{FF2B5EF4-FFF2-40B4-BE49-F238E27FC236}">
                <a16:creationId xmlns:a16="http://schemas.microsoft.com/office/drawing/2014/main" id="{F2B6DDD3-9B2E-7CCF-E24A-0F75B73A0A05}"/>
              </a:ext>
            </a:extLst>
          </p:cNvPr>
          <p:cNvSpPr>
            <a:spLocks noGrp="1"/>
          </p:cNvSpPr>
          <p:nvPr>
            <p:ph type="sldNum" sz="quarter" idx="5"/>
          </p:nvPr>
        </p:nvSpPr>
        <p:spPr/>
        <p:txBody>
          <a:bodyPr/>
          <a:lstStyle/>
          <a:p>
            <a:pPr>
              <a:defRPr/>
            </a:pPr>
            <a:fld id="{AD090BF0-B366-4E92-B12B-441B371928F1}" type="slidenum">
              <a:rPr lang="hu-HU" smtClean="0"/>
              <a:pPr>
                <a:defRPr/>
              </a:pPr>
              <a:t>6</a:t>
            </a:fld>
            <a:endParaRPr lang="hu-HU" dirty="0"/>
          </a:p>
        </p:txBody>
      </p:sp>
    </p:spTree>
    <p:extLst>
      <p:ext uri="{BB962C8B-B14F-4D97-AF65-F5344CB8AC3E}">
        <p14:creationId xmlns:p14="http://schemas.microsoft.com/office/powerpoint/2010/main" val="295146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E7304-BE40-9736-3E7B-1C821BDBE49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EB4B77E5-8995-7B0B-51FC-606418C2E992}"/>
              </a:ext>
            </a:extLst>
          </p:cNvPr>
          <p:cNvSpPr>
            <a:spLocks noGrp="1" noRot="1" noChangeAspect="1"/>
          </p:cNvSpPr>
          <p:nvPr>
            <p:ph type="sldImg"/>
          </p:nvPr>
        </p:nvSpPr>
        <p:spPr/>
        <p:txBody>
          <a:bodyPr/>
          <a:lstStyle/>
          <a:p>
            <a:endParaRPr lang="en-US" dirty="0"/>
          </a:p>
        </p:txBody>
      </p:sp>
      <p:sp>
        <p:nvSpPr>
          <p:cNvPr id="3" name="Jegyzetek helye 2">
            <a:extLst>
              <a:ext uri="{FF2B5EF4-FFF2-40B4-BE49-F238E27FC236}">
                <a16:creationId xmlns:a16="http://schemas.microsoft.com/office/drawing/2014/main" id="{629BBEC9-E62F-637D-F217-A6158B852727}"/>
              </a:ext>
            </a:extLst>
          </p:cNvPr>
          <p:cNvSpPr>
            <a:spLocks noGrp="1"/>
          </p:cNvSpPr>
          <p:nvPr>
            <p:ph type="body" idx="1"/>
          </p:nvPr>
        </p:nvSpPr>
        <p:spPr/>
        <p:txBody>
          <a:bodyPr/>
          <a:lstStyle/>
          <a:p>
            <a:r>
              <a:rPr lang="en-US" sz="1800" dirty="0">
                <a:ea typeface="Times New Roman" panose="02020603050405020304" pitchFamily="18" charset="0"/>
              </a:rPr>
              <a:t>Carens, Joseph: The Ethics of Immigration OUP, 2013 </a:t>
            </a:r>
            <a:endParaRPr lang="hu-HU" sz="1800" dirty="0">
              <a:ea typeface="Times New Roman" panose="02020603050405020304" pitchFamily="18" charset="0"/>
            </a:endParaRPr>
          </a:p>
          <a:p>
            <a:r>
              <a:rPr lang="en-US" sz="1800" dirty="0">
                <a:ea typeface="Times New Roman" panose="02020603050405020304" pitchFamily="18" charset="0"/>
              </a:rPr>
              <a:t>Kochenov D, </a:t>
            </a:r>
            <a:r>
              <a:rPr lang="en-US" sz="1800" i="1" dirty="0">
                <a:ea typeface="Times New Roman" panose="02020603050405020304" pitchFamily="18" charset="0"/>
              </a:rPr>
              <a:t>Citizenship </a:t>
            </a:r>
            <a:r>
              <a:rPr lang="en-US" sz="1800" dirty="0">
                <a:ea typeface="Times New Roman" panose="02020603050405020304" pitchFamily="18" charset="0"/>
              </a:rPr>
              <a:t>(MIT Press 2019)</a:t>
            </a:r>
            <a:endParaRPr lang="hu-HU" sz="1800" dirty="0">
              <a:latin typeface="Segoe UI" panose="020B0502040204020203" pitchFamily="34" charset="0"/>
              <a:ea typeface="Times New Roman" panose="02020603050405020304" pitchFamily="18" charset="0"/>
            </a:endParaRPr>
          </a:p>
          <a:p>
            <a:r>
              <a:rPr lang="en-US" sz="1800" dirty="0">
                <a:ea typeface="Times New Roman" panose="02020603050405020304" pitchFamily="18" charset="0"/>
              </a:rPr>
              <a:t>Shachar A, </a:t>
            </a:r>
            <a:r>
              <a:rPr lang="en-US" sz="1800" i="1" dirty="0">
                <a:ea typeface="Times New Roman" panose="02020603050405020304" pitchFamily="18" charset="0"/>
              </a:rPr>
              <a:t>The Birthright Lottery: Citizenship and Global Inequality</a:t>
            </a:r>
            <a:r>
              <a:rPr lang="en-US" sz="1800" dirty="0">
                <a:ea typeface="Times New Roman" panose="02020603050405020304" pitchFamily="18" charset="0"/>
              </a:rPr>
              <a:t> (Cambridge: Harvard University Press, 2009).</a:t>
            </a:r>
            <a:endParaRPr lang="hu-HU" sz="1800" dirty="0">
              <a:latin typeface="Segoe UI" panose="020B0502040204020203" pitchFamily="34" charset="0"/>
              <a:ea typeface="Times New Roman" panose="02020603050405020304" pitchFamily="18" charset="0"/>
            </a:endParaRPr>
          </a:p>
          <a:p>
            <a:endParaRPr lang="en-GB" dirty="0"/>
          </a:p>
        </p:txBody>
      </p:sp>
      <p:sp>
        <p:nvSpPr>
          <p:cNvPr id="4" name="Dia számának helye 3">
            <a:extLst>
              <a:ext uri="{FF2B5EF4-FFF2-40B4-BE49-F238E27FC236}">
                <a16:creationId xmlns:a16="http://schemas.microsoft.com/office/drawing/2014/main" id="{FE147F89-23D0-D013-3D7A-B6B6627D16DA}"/>
              </a:ext>
            </a:extLst>
          </p:cNvPr>
          <p:cNvSpPr>
            <a:spLocks noGrp="1"/>
          </p:cNvSpPr>
          <p:nvPr>
            <p:ph type="sldNum" sz="quarter" idx="5"/>
          </p:nvPr>
        </p:nvSpPr>
        <p:spPr/>
        <p:txBody>
          <a:bodyPr/>
          <a:lstStyle/>
          <a:p>
            <a:pPr>
              <a:defRPr/>
            </a:pPr>
            <a:fld id="{AD090BF0-B366-4E92-B12B-441B371928F1}" type="slidenum">
              <a:rPr lang="hu-HU" smtClean="0"/>
              <a:pPr>
                <a:defRPr/>
              </a:pPr>
              <a:t>7</a:t>
            </a:fld>
            <a:endParaRPr lang="hu-HU" dirty="0"/>
          </a:p>
        </p:txBody>
      </p:sp>
    </p:spTree>
    <p:extLst>
      <p:ext uri="{BB962C8B-B14F-4D97-AF65-F5344CB8AC3E}">
        <p14:creationId xmlns:p14="http://schemas.microsoft.com/office/powerpoint/2010/main" val="1314463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en-US" dirty="0"/>
          </a:p>
        </p:txBody>
      </p:sp>
      <p:sp>
        <p:nvSpPr>
          <p:cNvPr id="4" name="Dia számának helye 3"/>
          <p:cNvSpPr>
            <a:spLocks noGrp="1"/>
          </p:cNvSpPr>
          <p:nvPr>
            <p:ph type="sldNum" sz="quarter" idx="5"/>
          </p:nvPr>
        </p:nvSpPr>
        <p:spPr/>
        <p:txBody>
          <a:bodyPr/>
          <a:lstStyle/>
          <a:p>
            <a:pPr defTabSz="901098">
              <a:defRPr/>
            </a:pPr>
            <a:fld id="{AD090BF0-B366-4E92-B12B-441B371928F1}" type="slidenum">
              <a:rPr lang="hu-HU">
                <a:solidFill>
                  <a:srgbClr val="000000"/>
                </a:solidFill>
              </a:rPr>
              <a:pPr defTabSz="901098">
                <a:defRPr/>
              </a:pPr>
              <a:t>8</a:t>
            </a:fld>
            <a:endParaRPr lang="hu-HU" dirty="0">
              <a:solidFill>
                <a:srgbClr val="000000"/>
              </a:solidFill>
            </a:endParaRPr>
          </a:p>
        </p:txBody>
      </p:sp>
      <p:graphicFrame>
        <p:nvGraphicFramePr>
          <p:cNvPr id="5" name="Objektum 4">
            <a:extLst>
              <a:ext uri="{FF2B5EF4-FFF2-40B4-BE49-F238E27FC236}">
                <a16:creationId xmlns:a16="http://schemas.microsoft.com/office/drawing/2014/main" id="{507C2CA3-4DA0-43E4-B910-0F4049ED8FFD}"/>
              </a:ext>
            </a:extLst>
          </p:cNvPr>
          <p:cNvGraphicFramePr>
            <a:graphicFrameLocks noChangeAspect="1"/>
          </p:cNvGraphicFramePr>
          <p:nvPr>
            <p:extLst>
              <p:ext uri="{D42A27DB-BD31-4B8C-83A1-F6EECF244321}">
                <p14:modId xmlns:p14="http://schemas.microsoft.com/office/powerpoint/2010/main" val="954037053"/>
              </p:ext>
            </p:extLst>
          </p:nvPr>
        </p:nvGraphicFramePr>
        <p:xfrm>
          <a:off x="612753" y="4652571"/>
          <a:ext cx="5620767" cy="4239705"/>
        </p:xfrm>
        <a:graphic>
          <a:graphicData uri="http://schemas.openxmlformats.org/presentationml/2006/ole">
            <mc:AlternateContent xmlns:mc="http://schemas.openxmlformats.org/markup-compatibility/2006">
              <mc:Choice xmlns:v="urn:schemas-microsoft-com:vml" Requires="v">
                <p:oleObj name="Slide" r:id="rId3" imgW="4570530" imgH="3427618" progId="PowerPoint.Slide.12">
                  <p:embed/>
                </p:oleObj>
              </mc:Choice>
              <mc:Fallback>
                <p:oleObj name="Slide" r:id="rId3" imgW="4570530" imgH="3427618" progId="PowerPoint.Slide.12">
                  <p:embed/>
                  <p:pic>
                    <p:nvPicPr>
                      <p:cNvPr id="0" name=""/>
                      <p:cNvPicPr/>
                      <p:nvPr/>
                    </p:nvPicPr>
                    <p:blipFill>
                      <a:blip r:embed="rId4"/>
                      <a:stretch>
                        <a:fillRect/>
                      </a:stretch>
                    </p:blipFill>
                    <p:spPr>
                      <a:xfrm>
                        <a:off x="612753" y="4652571"/>
                        <a:ext cx="5620767" cy="4239705"/>
                      </a:xfrm>
                      <a:prstGeom prst="rect">
                        <a:avLst/>
                      </a:prstGeom>
                    </p:spPr>
                  </p:pic>
                </p:oleObj>
              </mc:Fallback>
            </mc:AlternateContent>
          </a:graphicData>
        </a:graphic>
      </p:graphicFrame>
    </p:spTree>
    <p:extLst>
      <p:ext uri="{BB962C8B-B14F-4D97-AF65-F5344CB8AC3E}">
        <p14:creationId xmlns:p14="http://schemas.microsoft.com/office/powerpoint/2010/main" val="4149535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58218-E5C4-35F0-92C5-22BC89AC134A}"/>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4446DC56-DBF5-00C4-CE6C-381BD4A69C58}"/>
              </a:ext>
            </a:extLst>
          </p:cNvPr>
          <p:cNvSpPr>
            <a:spLocks noGrp="1" noRot="1" noChangeAspect="1"/>
          </p:cNvSpPr>
          <p:nvPr>
            <p:ph type="sldImg"/>
          </p:nvPr>
        </p:nvSpPr>
        <p:spPr/>
        <p:txBody>
          <a:bodyPr/>
          <a:lstStyle/>
          <a:p>
            <a:endParaRPr lang="en-US" dirty="0"/>
          </a:p>
        </p:txBody>
      </p:sp>
      <p:sp>
        <p:nvSpPr>
          <p:cNvPr id="3" name="Jegyzetek helye 2">
            <a:extLst>
              <a:ext uri="{FF2B5EF4-FFF2-40B4-BE49-F238E27FC236}">
                <a16:creationId xmlns:a16="http://schemas.microsoft.com/office/drawing/2014/main" id="{E8805D07-2E76-55F8-ED08-B6E3FF878AB2}"/>
              </a:ext>
            </a:extLst>
          </p:cNvPr>
          <p:cNvSpPr>
            <a:spLocks noGrp="1"/>
          </p:cNvSpPr>
          <p:nvPr>
            <p:ph type="body" idx="1"/>
          </p:nvPr>
        </p:nvSpPr>
        <p:spPr/>
        <p:txBody>
          <a:bodyPr/>
          <a:lstStyle/>
          <a:p>
            <a:endParaRPr lang="en-GB" dirty="0"/>
          </a:p>
        </p:txBody>
      </p:sp>
      <p:sp>
        <p:nvSpPr>
          <p:cNvPr id="4" name="Dia számának helye 3">
            <a:extLst>
              <a:ext uri="{FF2B5EF4-FFF2-40B4-BE49-F238E27FC236}">
                <a16:creationId xmlns:a16="http://schemas.microsoft.com/office/drawing/2014/main" id="{FD0DFC64-D640-8897-8AFE-B1B59E2DF24A}"/>
              </a:ext>
            </a:extLst>
          </p:cNvPr>
          <p:cNvSpPr>
            <a:spLocks noGrp="1"/>
          </p:cNvSpPr>
          <p:nvPr>
            <p:ph type="sldNum" sz="quarter" idx="5"/>
          </p:nvPr>
        </p:nvSpPr>
        <p:spPr/>
        <p:txBody>
          <a:bodyPr/>
          <a:lstStyle/>
          <a:p>
            <a:pPr>
              <a:defRPr/>
            </a:pPr>
            <a:fld id="{AD090BF0-B366-4E92-B12B-441B371928F1}" type="slidenum">
              <a:rPr lang="hu-HU" smtClean="0"/>
              <a:pPr>
                <a:defRPr/>
              </a:pPr>
              <a:t>9</a:t>
            </a:fld>
            <a:endParaRPr lang="hu-HU" dirty="0"/>
          </a:p>
        </p:txBody>
      </p:sp>
    </p:spTree>
    <p:extLst>
      <p:ext uri="{BB962C8B-B14F-4D97-AF65-F5344CB8AC3E}">
        <p14:creationId xmlns:p14="http://schemas.microsoft.com/office/powerpoint/2010/main" val="131811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en-US" dirty="0"/>
          </a:p>
        </p:txBody>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10</a:t>
            </a:fld>
            <a:endParaRPr lang="hu-HU" dirty="0"/>
          </a:p>
        </p:txBody>
      </p:sp>
    </p:spTree>
    <p:extLst>
      <p:ext uri="{BB962C8B-B14F-4D97-AF65-F5344CB8AC3E}">
        <p14:creationId xmlns:p14="http://schemas.microsoft.com/office/powerpoint/2010/main" val="2053073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en-US" dirty="0"/>
          </a:p>
        </p:txBody>
      </p:sp>
      <p:sp>
        <p:nvSpPr>
          <p:cNvPr id="3" name="Jegyzetek helye 2"/>
          <p:cNvSpPr>
            <a:spLocks noGrp="1"/>
          </p:cNvSpPr>
          <p:nvPr>
            <p:ph type="body" idx="1"/>
          </p:nvPr>
        </p:nvSpPr>
        <p:spPr/>
        <p:txBody>
          <a:bodyPr/>
          <a:lstStyle/>
          <a:p>
            <a:r>
              <a:rPr lang="hu-HU" dirty="0" err="1"/>
              <a:t>Other</a:t>
            </a:r>
            <a:r>
              <a:rPr lang="hu-HU" dirty="0"/>
              <a:t> </a:t>
            </a:r>
            <a:r>
              <a:rPr lang="hu-HU" dirty="0" err="1"/>
              <a:t>sources</a:t>
            </a:r>
            <a:r>
              <a:rPr lang="hu-HU" dirty="0"/>
              <a:t> for the </a:t>
            </a:r>
            <a:r>
              <a:rPr lang="hu-HU" dirty="0" err="1"/>
              <a:t>freedom</a:t>
            </a:r>
            <a:r>
              <a:rPr lang="hu-HU" dirty="0"/>
              <a:t> of </a:t>
            </a:r>
            <a:r>
              <a:rPr lang="hu-HU" dirty="0" err="1"/>
              <a:t>movement</a:t>
            </a:r>
            <a:r>
              <a:rPr lang="hu-HU" dirty="0"/>
              <a:t>: </a:t>
            </a:r>
            <a:r>
              <a:rPr lang="en-GB" dirty="0"/>
              <a:t>E.g., American Convention on Human Rights 1969, 1144 UNTS 143, Art. 22; African Charter of</a:t>
            </a:r>
            <a:r>
              <a:rPr lang="hu-HU" dirty="0"/>
              <a:t> </a:t>
            </a:r>
            <a:r>
              <a:rPr lang="en-GB" dirty="0"/>
              <a:t>Human and Peoples’ Rights 1981, 1520 UNTS 217, Art. 12(2); Arab Charter on Human Rights 2004,</a:t>
            </a:r>
            <a:r>
              <a:rPr lang="hu-HU" dirty="0"/>
              <a:t> </a:t>
            </a:r>
            <a:r>
              <a:rPr lang="en-GB" dirty="0"/>
              <a:t>reprinted in 12 </a:t>
            </a:r>
            <a:r>
              <a:rPr lang="en-GB" i="1" dirty="0"/>
              <a:t>International Human Rights Report </a:t>
            </a:r>
            <a:r>
              <a:rPr lang="en-GB" dirty="0"/>
              <a:t>893 (2005), Art. 27; Convention on the Elimination of</a:t>
            </a:r>
            <a:r>
              <a:rPr lang="hu-HU" dirty="0"/>
              <a:t> </a:t>
            </a:r>
            <a:r>
              <a:rPr lang="en-GB" dirty="0"/>
              <a:t>All Forms of Discrimination against Racial Discrimination 1965, 660 UNTS 195, Art. 5; International</a:t>
            </a:r>
            <a:r>
              <a:rPr lang="hu-HU" dirty="0"/>
              <a:t> </a:t>
            </a:r>
            <a:r>
              <a:rPr lang="en-GB" dirty="0"/>
              <a:t>Convention on the Suppression and Punishment of the Crime of Apartheid, 1973, 1015 UNTS 243,</a:t>
            </a:r>
            <a:r>
              <a:rPr lang="hu-HU" dirty="0"/>
              <a:t> </a:t>
            </a:r>
            <a:r>
              <a:rPr lang="en-GB" dirty="0"/>
              <a:t>Art. II(c); Convention on the Rights of the Child 1989, 1577 UNTS 3, Art. 10(2).</a:t>
            </a:r>
            <a:r>
              <a:rPr lang="hu-HU" dirty="0"/>
              <a:t> (</a:t>
            </a:r>
            <a:r>
              <a:rPr lang="hu-HU" dirty="0" err="1"/>
              <a:t>From</a:t>
            </a:r>
            <a:r>
              <a:rPr lang="hu-HU" dirty="0"/>
              <a:t> Markard, p. 594</a:t>
            </a:r>
            <a:endParaRPr lang="en-US" dirty="0"/>
          </a:p>
          <a:p>
            <a:endParaRPr lang="en-US" dirty="0"/>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11</a:t>
            </a:fld>
            <a:endParaRPr lang="hu-HU" dirty="0"/>
          </a:p>
        </p:txBody>
      </p:sp>
    </p:spTree>
    <p:extLst>
      <p:ext uri="{BB962C8B-B14F-4D97-AF65-F5344CB8AC3E}">
        <p14:creationId xmlns:p14="http://schemas.microsoft.com/office/powerpoint/2010/main" val="3744158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12</a:t>
            </a:fld>
            <a:endParaRPr lang="hu-HU"/>
          </a:p>
        </p:txBody>
      </p:sp>
    </p:spTree>
    <p:extLst>
      <p:ext uri="{BB962C8B-B14F-4D97-AF65-F5344CB8AC3E}">
        <p14:creationId xmlns:p14="http://schemas.microsoft.com/office/powerpoint/2010/main" val="3887750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13</a:t>
            </a:fld>
            <a:endParaRPr lang="hu-HU"/>
          </a:p>
        </p:txBody>
      </p:sp>
    </p:spTree>
    <p:extLst>
      <p:ext uri="{BB962C8B-B14F-4D97-AF65-F5344CB8AC3E}">
        <p14:creationId xmlns:p14="http://schemas.microsoft.com/office/powerpoint/2010/main" val="3091236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EF170-0E56-76C1-4268-BF13E717A6C5}"/>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4523D420-8A23-E769-113F-81719EE50FE8}"/>
              </a:ext>
            </a:extLst>
          </p:cNvPr>
          <p:cNvSpPr>
            <a:spLocks noGrp="1" noRot="1" noChangeAspect="1"/>
          </p:cNvSpPr>
          <p:nvPr>
            <p:ph type="sldImg"/>
          </p:nvPr>
        </p:nvSpPr>
        <p:spPr/>
        <p:txBody>
          <a:bodyPr/>
          <a:lstStyle/>
          <a:p>
            <a:endParaRPr lang="en-US" dirty="0"/>
          </a:p>
        </p:txBody>
      </p:sp>
      <p:sp>
        <p:nvSpPr>
          <p:cNvPr id="3" name="Jegyzetek helye 2">
            <a:extLst>
              <a:ext uri="{FF2B5EF4-FFF2-40B4-BE49-F238E27FC236}">
                <a16:creationId xmlns:a16="http://schemas.microsoft.com/office/drawing/2014/main" id="{86BCF440-B93C-7F1E-BE70-9588DDCDB35B}"/>
              </a:ext>
            </a:extLst>
          </p:cNvPr>
          <p:cNvSpPr>
            <a:spLocks noGrp="1"/>
          </p:cNvSpPr>
          <p:nvPr>
            <p:ph type="body" idx="1"/>
          </p:nvPr>
        </p:nvSpPr>
        <p:spPr/>
        <p:txBody>
          <a:bodyPr/>
          <a:lstStyle/>
          <a:p>
            <a:endParaRPr lang="en-GB" dirty="0"/>
          </a:p>
        </p:txBody>
      </p:sp>
      <p:sp>
        <p:nvSpPr>
          <p:cNvPr id="4" name="Dia számának helye 3">
            <a:extLst>
              <a:ext uri="{FF2B5EF4-FFF2-40B4-BE49-F238E27FC236}">
                <a16:creationId xmlns:a16="http://schemas.microsoft.com/office/drawing/2014/main" id="{46714FB6-148F-C8B7-BCF8-D3265DC0546A}"/>
              </a:ext>
            </a:extLst>
          </p:cNvPr>
          <p:cNvSpPr>
            <a:spLocks noGrp="1"/>
          </p:cNvSpPr>
          <p:nvPr>
            <p:ph type="sldNum" sz="quarter" idx="5"/>
          </p:nvPr>
        </p:nvSpPr>
        <p:spPr/>
        <p:txBody>
          <a:bodyPr/>
          <a:lstStyle/>
          <a:p>
            <a:pPr>
              <a:defRPr/>
            </a:pPr>
            <a:fld id="{AD090BF0-B366-4E92-B12B-441B371928F1}" type="slidenum">
              <a:rPr lang="hu-HU" smtClean="0"/>
              <a:pPr>
                <a:defRPr/>
              </a:pPr>
              <a:t>14</a:t>
            </a:fld>
            <a:endParaRPr lang="hu-HU" dirty="0"/>
          </a:p>
        </p:txBody>
      </p:sp>
    </p:spTree>
    <p:extLst>
      <p:ext uri="{BB962C8B-B14F-4D97-AF65-F5344CB8AC3E}">
        <p14:creationId xmlns:p14="http://schemas.microsoft.com/office/powerpoint/2010/main" val="2402040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15</a:t>
            </a:fld>
            <a:endParaRPr lang="hu-HU"/>
          </a:p>
        </p:txBody>
      </p:sp>
    </p:spTree>
    <p:extLst>
      <p:ext uri="{BB962C8B-B14F-4D97-AF65-F5344CB8AC3E}">
        <p14:creationId xmlns:p14="http://schemas.microsoft.com/office/powerpoint/2010/main" val="1053806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en-GB" dirty="0"/>
              <a:t>EU countries making the neighbouring third countries do the “dirty job” by using them as “proxies” in certain border management activities might avoid the jurisdiction of the Euro-pean Court of Human Rights (ECtHR) within the meaning of art. 1 of the European Conven-</a:t>
            </a:r>
            <a:r>
              <a:rPr lang="en-GB" dirty="0" err="1"/>
              <a:t>tion</a:t>
            </a:r>
            <a:r>
              <a:rPr lang="en-GB" dirty="0"/>
              <a:t> on Human Rights (ECHR).15 – is </a:t>
            </a:r>
            <a:r>
              <a:rPr lang="en-GB" dirty="0" err="1"/>
              <a:t>typ-ically</a:t>
            </a:r>
            <a:r>
              <a:rPr lang="en-GB" dirty="0"/>
              <a:t> not contested, as it is clear in virtually all instances that officials of State organs have been involved in the allegedly wrongful conduct.16 14 In such cases of eventual human rights violations, </a:t>
            </a:r>
            <a:r>
              <a:rPr lang="en-GB" i="1" dirty="0" err="1"/>
              <a:t>attribu-tion</a:t>
            </a:r>
            <a:r>
              <a:rPr lang="en-GB" i="1" dirty="0"/>
              <a:t> </a:t>
            </a:r>
            <a:r>
              <a:rPr lang="en-GB" dirty="0"/>
              <a:t>of a wrongful conduct to a State – which needs to be sharply distinguished from “</a:t>
            </a:r>
            <a:r>
              <a:rPr lang="en-GB" i="1" dirty="0"/>
              <a:t>juris-diction</a:t>
            </a:r>
            <a:r>
              <a:rPr lang="en-GB" dirty="0"/>
              <a:t>” under art. 1 ECHR, although the ECtHR tends to mix up the two concepts</a:t>
            </a:r>
            <a:r>
              <a:rPr lang="hu-HU" dirty="0"/>
              <a:t>(molnár, 2023, </a:t>
            </a:r>
            <a:r>
              <a:rPr lang="hu-HU" dirty="0" err="1"/>
              <a:t>at</a:t>
            </a:r>
            <a:r>
              <a:rPr lang="hu-HU" dirty="0"/>
              <a:t> 1017</a:t>
            </a:r>
            <a:endParaRPr lang="en-US" dirty="0"/>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16</a:t>
            </a:fld>
            <a:endParaRPr lang="hu-HU"/>
          </a:p>
        </p:txBody>
      </p:sp>
    </p:spTree>
    <p:extLst>
      <p:ext uri="{BB962C8B-B14F-4D97-AF65-F5344CB8AC3E}">
        <p14:creationId xmlns:p14="http://schemas.microsoft.com/office/powerpoint/2010/main" val="17625115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17</a:t>
            </a:fld>
            <a:endParaRPr lang="hu-HU"/>
          </a:p>
        </p:txBody>
      </p:sp>
    </p:spTree>
    <p:extLst>
      <p:ext uri="{BB962C8B-B14F-4D97-AF65-F5344CB8AC3E}">
        <p14:creationId xmlns:p14="http://schemas.microsoft.com/office/powerpoint/2010/main" val="17593008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1E92F-F99C-BFAA-5B71-F9E7946C259E}"/>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B7BF2BF0-9D2D-163C-467A-EDC7EA3AD918}"/>
              </a:ext>
            </a:extLst>
          </p:cNvPr>
          <p:cNvSpPr>
            <a:spLocks noGrp="1" noRot="1" noChangeAspect="1"/>
          </p:cNvSpPr>
          <p:nvPr>
            <p:ph type="sldImg"/>
          </p:nvPr>
        </p:nvSpPr>
        <p:spPr/>
        <p:txBody>
          <a:bodyPr/>
          <a:lstStyle/>
          <a:p>
            <a:endParaRPr lang="en-US" dirty="0"/>
          </a:p>
        </p:txBody>
      </p:sp>
      <p:sp>
        <p:nvSpPr>
          <p:cNvPr id="3" name="Jegyzetek helye 2">
            <a:extLst>
              <a:ext uri="{FF2B5EF4-FFF2-40B4-BE49-F238E27FC236}">
                <a16:creationId xmlns:a16="http://schemas.microsoft.com/office/drawing/2014/main" id="{499A057D-12C0-3972-E066-8B9CB266E1F6}"/>
              </a:ext>
            </a:extLst>
          </p:cNvPr>
          <p:cNvSpPr>
            <a:spLocks noGrp="1"/>
          </p:cNvSpPr>
          <p:nvPr>
            <p:ph type="body" idx="1"/>
          </p:nvPr>
        </p:nvSpPr>
        <p:spPr/>
        <p:txBody>
          <a:bodyPr/>
          <a:lstStyle/>
          <a:p>
            <a:endParaRPr lang="en-GB" dirty="0"/>
          </a:p>
        </p:txBody>
      </p:sp>
      <p:sp>
        <p:nvSpPr>
          <p:cNvPr id="4" name="Dia számának helye 3">
            <a:extLst>
              <a:ext uri="{FF2B5EF4-FFF2-40B4-BE49-F238E27FC236}">
                <a16:creationId xmlns:a16="http://schemas.microsoft.com/office/drawing/2014/main" id="{73E6B158-18C7-A5B7-5F11-1077BC3710E1}"/>
              </a:ext>
            </a:extLst>
          </p:cNvPr>
          <p:cNvSpPr>
            <a:spLocks noGrp="1"/>
          </p:cNvSpPr>
          <p:nvPr>
            <p:ph type="sldNum" sz="quarter" idx="5"/>
          </p:nvPr>
        </p:nvSpPr>
        <p:spPr/>
        <p:txBody>
          <a:bodyPr/>
          <a:lstStyle/>
          <a:p>
            <a:pPr>
              <a:defRPr/>
            </a:pPr>
            <a:fld id="{AD090BF0-B366-4E92-B12B-441B371928F1}" type="slidenum">
              <a:rPr lang="hu-HU" smtClean="0"/>
              <a:pPr>
                <a:defRPr/>
              </a:pPr>
              <a:t>18</a:t>
            </a:fld>
            <a:endParaRPr lang="hu-HU" dirty="0"/>
          </a:p>
        </p:txBody>
      </p:sp>
    </p:spTree>
    <p:extLst>
      <p:ext uri="{BB962C8B-B14F-4D97-AF65-F5344CB8AC3E}">
        <p14:creationId xmlns:p14="http://schemas.microsoft.com/office/powerpoint/2010/main" val="8703956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19</a:t>
            </a:fld>
            <a:endParaRPr lang="hu-HU"/>
          </a:p>
        </p:txBody>
      </p:sp>
    </p:spTree>
    <p:extLst>
      <p:ext uri="{BB962C8B-B14F-4D97-AF65-F5344CB8AC3E}">
        <p14:creationId xmlns:p14="http://schemas.microsoft.com/office/powerpoint/2010/main" val="2794007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20</a:t>
            </a:fld>
            <a:endParaRPr lang="hu-HU"/>
          </a:p>
        </p:txBody>
      </p:sp>
    </p:spTree>
    <p:extLst>
      <p:ext uri="{BB962C8B-B14F-4D97-AF65-F5344CB8AC3E}">
        <p14:creationId xmlns:p14="http://schemas.microsoft.com/office/powerpoint/2010/main" val="206393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21</a:t>
            </a:fld>
            <a:endParaRPr lang="hu-HU"/>
          </a:p>
        </p:txBody>
      </p:sp>
    </p:spTree>
    <p:extLst>
      <p:ext uri="{BB962C8B-B14F-4D97-AF65-F5344CB8AC3E}">
        <p14:creationId xmlns:p14="http://schemas.microsoft.com/office/powerpoint/2010/main" val="28706216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22</a:t>
            </a:fld>
            <a:endParaRPr lang="hu-HU"/>
          </a:p>
        </p:txBody>
      </p:sp>
    </p:spTree>
    <p:extLst>
      <p:ext uri="{BB962C8B-B14F-4D97-AF65-F5344CB8AC3E}">
        <p14:creationId xmlns:p14="http://schemas.microsoft.com/office/powerpoint/2010/main" val="2253237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23</a:t>
            </a:fld>
            <a:endParaRPr lang="hu-HU"/>
          </a:p>
        </p:txBody>
      </p:sp>
    </p:spTree>
    <p:extLst>
      <p:ext uri="{BB962C8B-B14F-4D97-AF65-F5344CB8AC3E}">
        <p14:creationId xmlns:p14="http://schemas.microsoft.com/office/powerpoint/2010/main" val="7545841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24</a:t>
            </a:fld>
            <a:endParaRPr lang="hu-HU"/>
          </a:p>
        </p:txBody>
      </p:sp>
    </p:spTree>
    <p:extLst>
      <p:ext uri="{BB962C8B-B14F-4D97-AF65-F5344CB8AC3E}">
        <p14:creationId xmlns:p14="http://schemas.microsoft.com/office/powerpoint/2010/main" val="42831120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en-US"/>
          </a:p>
        </p:txBody>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25</a:t>
            </a:fld>
            <a:endParaRPr lang="hu-HU"/>
          </a:p>
        </p:txBody>
      </p:sp>
    </p:spTree>
    <p:extLst>
      <p:ext uri="{BB962C8B-B14F-4D97-AF65-F5344CB8AC3E}">
        <p14:creationId xmlns:p14="http://schemas.microsoft.com/office/powerpoint/2010/main" val="35120533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26</a:t>
            </a:fld>
            <a:endParaRPr lang="hu-HU"/>
          </a:p>
        </p:txBody>
      </p:sp>
    </p:spTree>
    <p:extLst>
      <p:ext uri="{BB962C8B-B14F-4D97-AF65-F5344CB8AC3E}">
        <p14:creationId xmlns:p14="http://schemas.microsoft.com/office/powerpoint/2010/main" val="20123007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en-US"/>
          </a:p>
        </p:txBody>
      </p:sp>
      <p:sp>
        <p:nvSpPr>
          <p:cNvPr id="3" name="Jegyzetek helye 2"/>
          <p:cNvSpPr>
            <a:spLocks noGrp="1"/>
          </p:cNvSpPr>
          <p:nvPr>
            <p:ph type="body" idx="1"/>
          </p:nvPr>
        </p:nvSpPr>
        <p:spPr/>
        <p:txBody>
          <a:bodyPr/>
          <a:lstStyle/>
          <a:p>
            <a:endParaRPr lang="en-US"/>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27</a:t>
            </a:fld>
            <a:endParaRPr lang="hu-HU"/>
          </a:p>
        </p:txBody>
      </p:sp>
    </p:spTree>
    <p:extLst>
      <p:ext uri="{BB962C8B-B14F-4D97-AF65-F5344CB8AC3E}">
        <p14:creationId xmlns:p14="http://schemas.microsoft.com/office/powerpoint/2010/main" val="39435952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txBody>
          <a:bodyPr/>
          <a:lstStyle/>
          <a:p>
            <a:endParaRPr lang="en-US"/>
          </a:p>
        </p:txBody>
      </p:sp>
      <p:sp>
        <p:nvSpPr>
          <p:cNvPr id="3" name="Jegyzetek helye 2"/>
          <p:cNvSpPr>
            <a:spLocks noGrp="1"/>
          </p:cNvSpPr>
          <p:nvPr>
            <p:ph type="body" idx="1"/>
          </p:nvPr>
        </p:nvSpPr>
        <p:spPr/>
        <p:txBody>
          <a:bodyPr/>
          <a:lstStyle/>
          <a:p>
            <a:endParaRPr lang="en-GB"/>
          </a:p>
        </p:txBody>
      </p:sp>
      <p:sp>
        <p:nvSpPr>
          <p:cNvPr id="4" name="Dia számának helye 3"/>
          <p:cNvSpPr>
            <a:spLocks noGrp="1"/>
          </p:cNvSpPr>
          <p:nvPr>
            <p:ph type="sldNum" sz="quarter" idx="5"/>
          </p:nvPr>
        </p:nvSpPr>
        <p:spPr/>
        <p:txBody>
          <a:bodyPr/>
          <a:lstStyle/>
          <a:p>
            <a:pPr>
              <a:defRPr/>
            </a:pPr>
            <a:fld id="{AD090BF0-B366-4E92-B12B-441B371928F1}" type="slidenum">
              <a:rPr lang="hu-HU" smtClean="0"/>
              <a:pPr>
                <a:defRPr/>
              </a:pPr>
              <a:t>28</a:t>
            </a:fld>
            <a:endParaRPr lang="hu-HU"/>
          </a:p>
        </p:txBody>
      </p:sp>
    </p:spTree>
    <p:extLst>
      <p:ext uri="{BB962C8B-B14F-4D97-AF65-F5344CB8AC3E}">
        <p14:creationId xmlns:p14="http://schemas.microsoft.com/office/powerpoint/2010/main" val="1008089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lvl1pPr>
              <a:defRPr sz="4000"/>
            </a:lvl1pPr>
          </a:lstStyle>
          <a:p>
            <a:r>
              <a:rPr lang="hu-HU"/>
              <a:t>Mintacím szerkesztése</a:t>
            </a:r>
            <a:endParaRPr lang="en-GB"/>
          </a:p>
        </p:txBody>
      </p:sp>
      <p:sp>
        <p:nvSpPr>
          <p:cNvPr id="3" name="Alcím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u-HU"/>
              <a:t>Alcím mintájának szerkesztése</a:t>
            </a:r>
            <a:endParaRPr lang="en-GB"/>
          </a:p>
        </p:txBody>
      </p:sp>
    </p:spTree>
  </p:cSld>
  <p:clrMapOvr>
    <a:masterClrMapping/>
  </p:clrMapOvr>
  <p:transition>
    <p:pull dir="rd"/>
  </p:transition>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endParaRPr lang="en-GB"/>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Tree>
  </p:cSld>
  <p:clrMapOvr>
    <a:masterClrMapping/>
  </p:clrMapOvr>
  <p:transition>
    <p:pull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a:t>Mintacím szerkesztése</a:t>
            </a:r>
            <a:endParaRPr lang="en-GB"/>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u-HU"/>
              <a:t>Mintaszöveg szerkesztése</a:t>
            </a:r>
          </a:p>
        </p:txBody>
      </p:sp>
    </p:spTree>
  </p:cSld>
  <p:clrMapOvr>
    <a:masterClrMapping/>
  </p:clrMapOvr>
  <p:transition>
    <p:pull dir="rd"/>
  </p:transition>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endParaRPr lang="en-GB"/>
          </a:p>
        </p:txBody>
      </p:sp>
      <p:sp>
        <p:nvSpPr>
          <p:cNvPr id="3" name="Tartalom helye 2"/>
          <p:cNvSpPr>
            <a:spLocks noGrp="1"/>
          </p:cNvSpPr>
          <p:nvPr>
            <p:ph sz="half" idx="1"/>
          </p:nvPr>
        </p:nvSpPr>
        <p:spPr>
          <a:xfrm>
            <a:off x="685800" y="838200"/>
            <a:ext cx="3810000" cy="6019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Tartalom helye 3"/>
          <p:cNvSpPr>
            <a:spLocks noGrp="1"/>
          </p:cNvSpPr>
          <p:nvPr>
            <p:ph sz="half" idx="2"/>
          </p:nvPr>
        </p:nvSpPr>
        <p:spPr>
          <a:xfrm>
            <a:off x="4648200" y="838200"/>
            <a:ext cx="3810000" cy="6019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Tree>
  </p:cSld>
  <p:clrMapOvr>
    <a:masterClrMapping/>
  </p:clrMapOvr>
  <p:transition>
    <p:pull dir="rd"/>
  </p:transition>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29600" cy="1143000"/>
          </a:xfrm>
        </p:spPr>
        <p:txBody>
          <a:bodyPr/>
          <a:lstStyle>
            <a:lvl1pPr>
              <a:defRPr/>
            </a:lvl1pPr>
          </a:lstStyle>
          <a:p>
            <a:r>
              <a:rPr lang="hu-HU"/>
              <a:t>Mintacím szerkesztése</a:t>
            </a:r>
            <a:endParaRPr lang="en-GB"/>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Tree>
  </p:cSld>
  <p:clrMapOvr>
    <a:masterClrMapping/>
  </p:clrMapOvr>
  <p:transition>
    <p:pull dir="rd"/>
  </p:transition>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endParaRPr lang="en-GB"/>
          </a:p>
        </p:txBody>
      </p:sp>
    </p:spTree>
  </p:cSld>
  <p:clrMapOvr>
    <a:masterClrMapping/>
  </p:clrMapOvr>
  <p:transition>
    <p:pull dir="rd"/>
  </p:transition>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Tree>
  </p:cSld>
  <p:clrMapOvr>
    <a:masterClrMapping/>
  </p:clrMapOvr>
  <p:transition>
    <p:pull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a:t>Mintacím szerkesztése</a:t>
            </a:r>
            <a:endParaRPr lang="en-GB"/>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Tree>
  </p:cSld>
  <p:clrMapOvr>
    <a:masterClrMapping/>
  </p:clrMapOvr>
  <p:transition>
    <p:pull dir="rd"/>
  </p:transition>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a:t>Mintacím szerkesztése</a:t>
            </a:r>
            <a:endParaRPr lang="en-GB"/>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hu-HU" noProof="0"/>
              <a:t>Kép beszúrásához kattintson az ikonra</a:t>
            </a:r>
            <a:endParaRPr lang="en-GB" noProof="0"/>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Tree>
  </p:cSld>
  <p:clrMapOvr>
    <a:masterClrMapping/>
  </p:clrMapOvr>
  <p:transition>
    <p:pull dir="rd"/>
  </p:transition>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endParaRPr lang="en-GB"/>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Tree>
  </p:cSld>
  <p:clrMapOvr>
    <a:masterClrMapping/>
  </p:clrMapOvr>
  <p:transition>
    <p:pull dir="rd"/>
  </p:transition>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515100" y="228600"/>
            <a:ext cx="1943100" cy="6629400"/>
          </a:xfrm>
        </p:spPr>
        <p:txBody>
          <a:bodyPr vert="eaVert"/>
          <a:lstStyle/>
          <a:p>
            <a:r>
              <a:rPr lang="hu-HU"/>
              <a:t>Mintacím szerkesztése</a:t>
            </a:r>
            <a:endParaRPr lang="en-GB"/>
          </a:p>
        </p:txBody>
      </p:sp>
      <p:sp>
        <p:nvSpPr>
          <p:cNvPr id="3" name="Függőleges szöveg helye 2"/>
          <p:cNvSpPr>
            <a:spLocks noGrp="1"/>
          </p:cNvSpPr>
          <p:nvPr>
            <p:ph type="body" orient="vert" idx="1"/>
          </p:nvPr>
        </p:nvSpPr>
        <p:spPr>
          <a:xfrm>
            <a:off x="685800" y="228600"/>
            <a:ext cx="5676900" cy="6629400"/>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GB"/>
          </a:p>
        </p:txBody>
      </p:sp>
    </p:spTree>
  </p:cSld>
  <p:clrMapOvr>
    <a:masterClrMapping/>
  </p:clrMapOvr>
  <p:transition>
    <p:pull dir="rd"/>
  </p:transition>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642938" y="1357313"/>
            <a:ext cx="7770812" cy="1565275"/>
          </a:xfrm>
        </p:spPr>
        <p:txBody>
          <a:bodyPr/>
          <a:lstStyle/>
          <a:p>
            <a:endParaRPr lang="fr-FR"/>
          </a:p>
        </p:txBody>
      </p:sp>
    </p:spTree>
    <p:extLst>
      <p:ext uri="{BB962C8B-B14F-4D97-AF65-F5344CB8AC3E}">
        <p14:creationId xmlns:p14="http://schemas.microsoft.com/office/powerpoint/2010/main" val="3141552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228600"/>
            <a:ext cx="7772400" cy="457200"/>
          </a:xfrm>
          <a:prstGeom prst="rect">
            <a:avLst/>
          </a:prstGeom>
          <a:solidFill>
            <a:schemeClr val="tx1">
              <a:lumMod val="95000"/>
            </a:schemeClr>
          </a:solidFill>
          <a:ln w="9525">
            <a:solidFill>
              <a:srgbClr val="3B1B11"/>
            </a:solidFill>
            <a:miter lim="800000"/>
            <a:headEnd/>
            <a:tailEnd/>
          </a:ln>
        </p:spPr>
        <p:txBody>
          <a:bodyPr vert="horz" wrap="square" lIns="91440" tIns="45720" rIns="91440" bIns="45720" numCol="1" anchor="ctr" anchorCtr="0" compatLnSpc="1">
            <a:prstTxWarp prst="textNoShape">
              <a:avLst/>
            </a:prstTxWarp>
          </a:bodyPr>
          <a:lstStyle/>
          <a:p>
            <a:pPr lvl="0"/>
            <a:r>
              <a:rPr lang="hu-HU"/>
              <a:t>MINTACÍM SZERKESZTÉSE</a:t>
            </a:r>
            <a:endParaRPr lang="hu-HU" dirty="0"/>
          </a:p>
        </p:txBody>
      </p:sp>
      <p:sp>
        <p:nvSpPr>
          <p:cNvPr id="1027" name="Rectangle 3"/>
          <p:cNvSpPr>
            <a:spLocks noGrp="1" noChangeArrowheads="1"/>
          </p:cNvSpPr>
          <p:nvPr>
            <p:ph type="body" idx="1"/>
          </p:nvPr>
        </p:nvSpPr>
        <p:spPr bwMode="auto">
          <a:xfrm>
            <a:off x="685800" y="838200"/>
            <a:ext cx="7772400" cy="5615136"/>
          </a:xfrm>
          <a:prstGeom prst="rect">
            <a:avLst/>
          </a:prstGeom>
          <a:solidFill>
            <a:schemeClr val="tx1">
              <a:lumMod val="95000"/>
              <a:alpha val="20000"/>
            </a:schemeClr>
          </a:solidFill>
          <a:ln w="9525">
            <a:solidFill>
              <a:srgbClr val="000032"/>
            </a:solidFill>
            <a:miter lim="800000"/>
            <a:headEnd/>
            <a:tailEnd/>
          </a:ln>
        </p:spPr>
        <p:txBody>
          <a:bodyPr vert="horz" wrap="square" lIns="91440" tIns="45720" rIns="91440" bIns="45720" numCol="1" anchor="t" anchorCtr="0" compatLnSpc="1">
            <a:prstTxWarp prst="textNoShape">
              <a:avLst/>
            </a:prstTxWarp>
          </a:bodyPr>
          <a:lstStyle/>
          <a:p>
            <a:pPr lvl="0"/>
            <a:r>
              <a:rPr lang="hu-HU" dirty="0"/>
              <a:t>Mintaszöveg szerkesztése</a:t>
            </a:r>
          </a:p>
          <a:p>
            <a:pPr lvl="1"/>
            <a:r>
              <a:rPr lang="hu-HU" dirty="0"/>
              <a:t>Második szint</a:t>
            </a:r>
          </a:p>
          <a:p>
            <a:pPr lvl="2"/>
            <a:r>
              <a:rPr lang="hu-HU" dirty="0"/>
              <a:t>Harmadik szint</a:t>
            </a:r>
          </a:p>
          <a:p>
            <a:pPr lvl="3"/>
            <a:r>
              <a:rPr lang="hu-HU" dirty="0"/>
              <a:t>Negyedik szint</a:t>
            </a:r>
          </a:p>
          <a:p>
            <a:pPr lvl="4"/>
            <a:r>
              <a:rPr lang="hu-HU" dirty="0"/>
              <a:t>Ötödik szint</a:t>
            </a:r>
          </a:p>
        </p:txBody>
      </p:sp>
      <p:sp>
        <p:nvSpPr>
          <p:cNvPr id="4" name="Szövegdoboz 6">
            <a:extLst>
              <a:ext uri="{FF2B5EF4-FFF2-40B4-BE49-F238E27FC236}">
                <a16:creationId xmlns:a16="http://schemas.microsoft.com/office/drawing/2014/main" id="{D28F3671-11B2-40A9-A55F-83E4D156E51E}"/>
              </a:ext>
            </a:extLst>
          </p:cNvPr>
          <p:cNvSpPr txBox="1"/>
          <p:nvPr userDrawn="1"/>
        </p:nvSpPr>
        <p:spPr>
          <a:xfrm>
            <a:off x="0" y="6605736"/>
            <a:ext cx="1763688" cy="246221"/>
          </a:xfrm>
          <a:prstGeom prst="rect">
            <a:avLst/>
          </a:prstGeom>
          <a:solidFill>
            <a:schemeClr val="bg1">
              <a:lumMod val="40000"/>
              <a:lumOff val="60000"/>
            </a:schemeClr>
          </a:solidFill>
          <a:ln>
            <a:solidFill>
              <a:sysClr val="window" lastClr="FFFFFF">
                <a:lumMod val="50000"/>
              </a:sysClr>
            </a:solidFill>
          </a:ln>
        </p:spPr>
        <p:txBody>
          <a:bodyPr wrap="square">
            <a:spAutoFit/>
          </a:bodyPr>
          <a:lstStyle/>
          <a:p>
            <a:pPr algn="ctr" eaLnBrk="0" fontAlgn="auto" hangingPunct="0">
              <a:spcBef>
                <a:spcPts val="0"/>
              </a:spcBef>
              <a:spcAft>
                <a:spcPts val="0"/>
              </a:spcAft>
              <a:defRPr/>
            </a:pPr>
            <a:r>
              <a:rPr lang="hu-HU" sz="1000" kern="0" dirty="0" err="1">
                <a:solidFill>
                  <a:prstClr val="white"/>
                </a:solidFill>
                <a:latin typeface="Calibri Light" panose="020F0302020204030204" pitchFamily="34" charset="0"/>
                <a:cs typeface="Calibri Light" panose="020F0302020204030204" pitchFamily="34" charset="0"/>
              </a:rPr>
              <a:t>Presentation</a:t>
            </a:r>
            <a:r>
              <a:rPr lang="hu-HU" sz="1000" kern="0" dirty="0">
                <a:solidFill>
                  <a:prstClr val="white"/>
                </a:solidFill>
                <a:latin typeface="Calibri Light" panose="020F0302020204030204" pitchFamily="34" charset="0"/>
                <a:cs typeface="Calibri Light" panose="020F0302020204030204" pitchFamily="34" charset="0"/>
              </a:rPr>
              <a:t> by Boldizsar Nagy</a:t>
            </a:r>
          </a:p>
        </p:txBody>
      </p:sp>
    </p:spTree>
  </p:cSld>
  <p:clrMap bg1="dk2" tx1="lt1" bg2="dk1"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83" r:id="rId12"/>
  </p:sldLayoutIdLst>
  <p:transition>
    <p:pull dir="rd"/>
  </p:transition>
  <p:hf sldNum="0" hdr="0" ftr="0"/>
  <p:txStyles>
    <p:titleStyle>
      <a:lvl1pPr algn="ctr" rtl="0" eaLnBrk="1" fontAlgn="base" hangingPunct="1">
        <a:spcBef>
          <a:spcPct val="0"/>
        </a:spcBef>
        <a:spcAft>
          <a:spcPct val="0"/>
        </a:spcAft>
        <a:defRPr sz="2800">
          <a:solidFill>
            <a:srgbClr val="540000"/>
          </a:solidFill>
          <a:effectLst/>
          <a:latin typeface="Calibri" panose="020F0502020204030204" pitchFamily="34" charset="0"/>
          <a:ea typeface="+mj-ea"/>
          <a:cs typeface="Calibri" panose="020F0502020204030204" pitchFamily="34" charset="0"/>
        </a:defRPr>
      </a:lvl1pPr>
      <a:lvl2pPr algn="ctr" rtl="0" eaLnBrk="1" fontAlgn="base" hangingPunct="1">
        <a:spcBef>
          <a:spcPct val="0"/>
        </a:spcBef>
        <a:spcAft>
          <a:spcPct val="0"/>
        </a:spcAft>
        <a:defRPr sz="2800">
          <a:solidFill>
            <a:srgbClr val="1F194D"/>
          </a:solidFill>
          <a:effectLst>
            <a:outerShdw blurRad="38100" dist="38100" dir="2700000" algn="tl">
              <a:srgbClr val="000000"/>
            </a:outerShdw>
          </a:effectLst>
          <a:latin typeface="Arial" charset="0"/>
          <a:cs typeface="Arial" charset="0"/>
        </a:defRPr>
      </a:lvl2pPr>
      <a:lvl3pPr algn="ctr" rtl="0" eaLnBrk="1" fontAlgn="base" hangingPunct="1">
        <a:spcBef>
          <a:spcPct val="0"/>
        </a:spcBef>
        <a:spcAft>
          <a:spcPct val="0"/>
        </a:spcAft>
        <a:defRPr sz="2800">
          <a:solidFill>
            <a:srgbClr val="1F194D"/>
          </a:solidFill>
          <a:effectLst>
            <a:outerShdw blurRad="38100" dist="38100" dir="2700000" algn="tl">
              <a:srgbClr val="000000"/>
            </a:outerShdw>
          </a:effectLst>
          <a:latin typeface="Arial" charset="0"/>
          <a:cs typeface="Arial" charset="0"/>
        </a:defRPr>
      </a:lvl3pPr>
      <a:lvl4pPr algn="ctr" rtl="0" eaLnBrk="1" fontAlgn="base" hangingPunct="1">
        <a:spcBef>
          <a:spcPct val="0"/>
        </a:spcBef>
        <a:spcAft>
          <a:spcPct val="0"/>
        </a:spcAft>
        <a:defRPr sz="2800">
          <a:solidFill>
            <a:srgbClr val="1F194D"/>
          </a:solidFill>
          <a:effectLst>
            <a:outerShdw blurRad="38100" dist="38100" dir="2700000" algn="tl">
              <a:srgbClr val="000000"/>
            </a:outerShdw>
          </a:effectLst>
          <a:latin typeface="Arial" charset="0"/>
          <a:cs typeface="Arial" charset="0"/>
        </a:defRPr>
      </a:lvl4pPr>
      <a:lvl5pPr algn="ctr" rtl="0" eaLnBrk="1" fontAlgn="base" hangingPunct="1">
        <a:spcBef>
          <a:spcPct val="0"/>
        </a:spcBef>
        <a:spcAft>
          <a:spcPct val="0"/>
        </a:spcAft>
        <a:defRPr sz="2800">
          <a:solidFill>
            <a:srgbClr val="1F194D"/>
          </a:solidFill>
          <a:effectLst>
            <a:outerShdw blurRad="38100" dist="38100" dir="2700000" algn="tl">
              <a:srgbClr val="000000"/>
            </a:outerShdw>
          </a:effectLst>
          <a:latin typeface="Arial" charset="0"/>
          <a:cs typeface="Arial" charset="0"/>
        </a:defRPr>
      </a:lvl5pPr>
      <a:lvl6pPr marL="457200" algn="ctr" rtl="0" eaLnBrk="1" fontAlgn="base" hangingPunct="1">
        <a:spcBef>
          <a:spcPct val="0"/>
        </a:spcBef>
        <a:spcAft>
          <a:spcPct val="0"/>
        </a:spcAft>
        <a:defRPr sz="2800">
          <a:solidFill>
            <a:schemeClr val="tx2"/>
          </a:solidFill>
          <a:latin typeface="Arial" charset="0"/>
          <a:cs typeface="Arial" charset="0"/>
        </a:defRPr>
      </a:lvl6pPr>
      <a:lvl7pPr marL="914400" algn="ctr" rtl="0" eaLnBrk="1" fontAlgn="base" hangingPunct="1">
        <a:spcBef>
          <a:spcPct val="0"/>
        </a:spcBef>
        <a:spcAft>
          <a:spcPct val="0"/>
        </a:spcAft>
        <a:defRPr sz="2800">
          <a:solidFill>
            <a:schemeClr val="tx2"/>
          </a:solidFill>
          <a:latin typeface="Arial" charset="0"/>
          <a:cs typeface="Arial" charset="0"/>
        </a:defRPr>
      </a:lvl7pPr>
      <a:lvl8pPr marL="1371600" algn="ctr" rtl="0" eaLnBrk="1" fontAlgn="base" hangingPunct="1">
        <a:spcBef>
          <a:spcPct val="0"/>
        </a:spcBef>
        <a:spcAft>
          <a:spcPct val="0"/>
        </a:spcAft>
        <a:defRPr sz="2800">
          <a:solidFill>
            <a:schemeClr val="tx2"/>
          </a:solidFill>
          <a:latin typeface="Arial" charset="0"/>
          <a:cs typeface="Arial" charset="0"/>
        </a:defRPr>
      </a:lvl8pPr>
      <a:lvl9pPr marL="1828800" algn="ctr" rtl="0" eaLnBrk="1" fontAlgn="base" hangingPunct="1">
        <a:spcBef>
          <a:spcPct val="0"/>
        </a:spcBef>
        <a:spcAft>
          <a:spcPct val="0"/>
        </a:spcAft>
        <a:defRPr sz="2800">
          <a:solidFill>
            <a:schemeClr val="tx2"/>
          </a:solidFill>
          <a:latin typeface="Arial" charset="0"/>
          <a:cs typeface="Arial" charset="0"/>
        </a:defRPr>
      </a:lvl9pPr>
    </p:titleStyle>
    <p:bodyStyle>
      <a:lvl1pPr marL="0" indent="0" algn="l" rtl="0" eaLnBrk="1" fontAlgn="base" hangingPunct="1">
        <a:spcBef>
          <a:spcPct val="20000"/>
        </a:spcBef>
        <a:spcAft>
          <a:spcPct val="0"/>
        </a:spcAft>
        <a:buNone/>
        <a:defRPr sz="2400">
          <a:solidFill>
            <a:schemeClr val="bg2"/>
          </a:solidFill>
          <a:latin typeface="Calibri" panose="020F0502020204030204" pitchFamily="34" charset="0"/>
          <a:ea typeface="+mn-ea"/>
          <a:cs typeface="Calibri" panose="020F0502020204030204" pitchFamily="34" charset="0"/>
        </a:defRPr>
      </a:lvl1pPr>
      <a:lvl2pPr marL="457200" indent="0" algn="l" rtl="0" eaLnBrk="1" fontAlgn="base" hangingPunct="1">
        <a:spcBef>
          <a:spcPct val="20000"/>
        </a:spcBef>
        <a:spcAft>
          <a:spcPct val="0"/>
        </a:spcAft>
        <a:buNone/>
        <a:defRPr sz="2000">
          <a:solidFill>
            <a:schemeClr val="bg2"/>
          </a:solidFill>
          <a:latin typeface="Calibri" panose="020F0502020204030204" pitchFamily="34" charset="0"/>
          <a:cs typeface="Calibri" panose="020F0502020204030204" pitchFamily="34" charset="0"/>
        </a:defRPr>
      </a:lvl2pPr>
      <a:lvl3pPr marL="914400" indent="0" algn="l" rtl="0" eaLnBrk="1" fontAlgn="base" hangingPunct="1">
        <a:spcBef>
          <a:spcPct val="20000"/>
        </a:spcBef>
        <a:spcAft>
          <a:spcPct val="0"/>
        </a:spcAft>
        <a:buNone/>
        <a:defRPr sz="1800">
          <a:solidFill>
            <a:schemeClr val="bg2"/>
          </a:solidFill>
          <a:latin typeface="Calibri" panose="020F0502020204030204" pitchFamily="34" charset="0"/>
          <a:cs typeface="Calibri" panose="020F0502020204030204" pitchFamily="34" charset="0"/>
        </a:defRPr>
      </a:lvl3pPr>
      <a:lvl4pPr marL="1371600" indent="0" algn="l" rtl="0" eaLnBrk="1" fontAlgn="base" hangingPunct="1">
        <a:spcBef>
          <a:spcPct val="20000"/>
        </a:spcBef>
        <a:spcAft>
          <a:spcPct val="0"/>
        </a:spcAft>
        <a:buNone/>
        <a:defRPr sz="1600">
          <a:solidFill>
            <a:schemeClr val="bg2"/>
          </a:solidFill>
          <a:latin typeface="Calibri" panose="020F0502020204030204" pitchFamily="34" charset="0"/>
          <a:cs typeface="Calibri" panose="020F0502020204030204" pitchFamily="34" charset="0"/>
        </a:defRPr>
      </a:lvl4pPr>
      <a:lvl5pPr marL="1828800" indent="0" algn="l" rtl="0" eaLnBrk="1" fontAlgn="base" hangingPunct="1">
        <a:spcBef>
          <a:spcPct val="20000"/>
        </a:spcBef>
        <a:spcAft>
          <a:spcPct val="0"/>
        </a:spcAft>
        <a:buNone/>
        <a:defRPr sz="1600">
          <a:solidFill>
            <a:schemeClr val="bg2"/>
          </a:solidFill>
          <a:latin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www.iom.int/sites/g/files/tmzbdl2616/files/2018-09/Annex%20Overview%20-%20Liberalized%20movement%20of%20persons%20in%20regional%20integration%20agreements.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hdl.handle.net/1887/16699"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doi.org/10.1017/glj.2020.25" TargetMode="External"/><Relationship Id="rId5" Type="http://schemas.openxmlformats.org/officeDocument/2006/relationships/hyperlink" Target="https://doi.org/10.15166/2499-8249/698" TargetMode="External"/><Relationship Id="rId4" Type="http://schemas.openxmlformats.org/officeDocument/2006/relationships/hyperlink" Target="https://bjwa.brown.edu/32-2/citizenship-as-aristocratic-justice/"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nagyboldizsar.hu/"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idx="4294967295"/>
          </p:nvPr>
        </p:nvSpPr>
        <p:spPr>
          <a:xfrm>
            <a:off x="467544" y="548680"/>
            <a:ext cx="7858125" cy="3141216"/>
          </a:xfrm>
          <a:solidFill>
            <a:srgbClr val="F4F4F4">
              <a:alpha val="52156"/>
            </a:srgbClr>
          </a:solidFill>
        </p:spPr>
        <p:txBody>
          <a:bodyPr/>
          <a:lstStyle/>
          <a:p>
            <a:r>
              <a:rPr lang="en-US" sz="4000" dirty="0"/>
              <a:t>THE RIGHT TO LEAVE ANY COUNTRY: UTOPIAN AND DYSTOPIAN OBSERVATIONS</a:t>
            </a:r>
            <a:endParaRPr lang="en-US" noProof="0" dirty="0">
              <a:solidFill>
                <a:srgbClr val="701E0E"/>
              </a:solidFill>
              <a:latin typeface="Calibri" panose="020F0502020204030204" pitchFamily="34" charset="0"/>
            </a:endParaRPr>
          </a:p>
        </p:txBody>
      </p:sp>
      <p:sp>
        <p:nvSpPr>
          <p:cNvPr id="4099" name="Rectangle 2"/>
          <p:cNvSpPr>
            <a:spLocks noGrp="1" noChangeArrowheads="1"/>
          </p:cNvSpPr>
          <p:nvPr>
            <p:ph type="subTitle" idx="4294967295"/>
          </p:nvPr>
        </p:nvSpPr>
        <p:spPr>
          <a:xfrm>
            <a:off x="483847" y="4437112"/>
            <a:ext cx="8028892" cy="1512168"/>
          </a:xfrm>
          <a:solidFill>
            <a:srgbClr val="E6E6E6">
              <a:alpha val="72156"/>
            </a:srgbClr>
          </a:solidFill>
          <a:ln cap="flat">
            <a:solidFill>
              <a:srgbClr val="333333"/>
            </a:solidFill>
            <a:miter lim="800000"/>
            <a:headEnd/>
            <a:tailEnd/>
          </a:ln>
        </p:spPr>
        <p:txBody>
          <a:bodyPr lIns="90000" tIns="45000" rIns="90000" bIns="45000"/>
          <a:lstStyle/>
          <a:p>
            <a:pPr marL="0" indent="0" algn="ctr" eaLnBrk="1" hangingPunct="1">
              <a:lnSpc>
                <a:spcPct val="100000"/>
              </a:lnSpc>
              <a:spcAft>
                <a:spcPct val="0"/>
              </a:spcAft>
              <a:tabLst>
                <a:tab pos="723900" algn="l"/>
                <a:tab pos="1447800" algn="l"/>
                <a:tab pos="2171700" algn="l"/>
                <a:tab pos="2895600" algn="l"/>
                <a:tab pos="3619500" algn="l"/>
                <a:tab pos="4343400" algn="l"/>
                <a:tab pos="5067300" algn="l"/>
              </a:tabLst>
            </a:pPr>
            <a:r>
              <a:rPr lang="en-US" noProof="0" dirty="0">
                <a:solidFill>
                  <a:srgbClr val="701E0E"/>
                </a:solidFill>
              </a:rPr>
              <a:t>Presentation by Boldizsár Nagy at the </a:t>
            </a:r>
            <a:r>
              <a:rPr lang="hu-HU" dirty="0">
                <a:solidFill>
                  <a:srgbClr val="701E0E"/>
                </a:solidFill>
              </a:rPr>
              <a:t>I</a:t>
            </a:r>
            <a:r>
              <a:rPr lang="hu-HU" noProof="0" dirty="0" err="1">
                <a:solidFill>
                  <a:srgbClr val="701E0E"/>
                </a:solidFill>
              </a:rPr>
              <a:t>nternational</a:t>
            </a:r>
            <a:r>
              <a:rPr lang="hu-HU" noProof="0" dirty="0">
                <a:solidFill>
                  <a:srgbClr val="701E0E"/>
                </a:solidFill>
              </a:rPr>
              <a:t> </a:t>
            </a:r>
            <a:r>
              <a:rPr lang="hu-HU" dirty="0">
                <a:solidFill>
                  <a:srgbClr val="701E0E"/>
                </a:solidFill>
              </a:rPr>
              <a:t>H</a:t>
            </a:r>
            <a:r>
              <a:rPr lang="hu-HU" noProof="0" dirty="0" err="1">
                <a:solidFill>
                  <a:srgbClr val="701E0E"/>
                </a:solidFill>
              </a:rPr>
              <a:t>uman</a:t>
            </a:r>
            <a:r>
              <a:rPr lang="hu-HU" noProof="0" dirty="0">
                <a:solidFill>
                  <a:srgbClr val="701E0E"/>
                </a:solidFill>
              </a:rPr>
              <a:t> </a:t>
            </a:r>
            <a:r>
              <a:rPr lang="hu-HU" noProof="0" dirty="0" err="1">
                <a:solidFill>
                  <a:srgbClr val="701E0E"/>
                </a:solidFill>
              </a:rPr>
              <a:t>Rights</a:t>
            </a:r>
            <a:r>
              <a:rPr lang="hu-HU" noProof="0" dirty="0">
                <a:solidFill>
                  <a:srgbClr val="701E0E"/>
                </a:solidFill>
              </a:rPr>
              <a:t> </a:t>
            </a:r>
            <a:r>
              <a:rPr lang="hu-HU" dirty="0">
                <a:solidFill>
                  <a:srgbClr val="701E0E"/>
                </a:solidFill>
              </a:rPr>
              <a:t>C</a:t>
            </a:r>
            <a:r>
              <a:rPr lang="en-US" noProof="0" dirty="0" err="1">
                <a:solidFill>
                  <a:srgbClr val="701E0E"/>
                </a:solidFill>
              </a:rPr>
              <a:t>onference</a:t>
            </a:r>
            <a:r>
              <a:rPr lang="hu-HU" noProof="0" dirty="0">
                <a:solidFill>
                  <a:srgbClr val="701E0E"/>
                </a:solidFill>
              </a:rPr>
              <a:t> „</a:t>
            </a:r>
            <a:r>
              <a:rPr lang="hu-HU" noProof="0" dirty="0" err="1">
                <a:solidFill>
                  <a:srgbClr val="701E0E"/>
                </a:solidFill>
              </a:rPr>
              <a:t>Legacies</a:t>
            </a:r>
            <a:r>
              <a:rPr lang="hu-HU" noProof="0" dirty="0">
                <a:solidFill>
                  <a:srgbClr val="701E0E"/>
                </a:solidFill>
              </a:rPr>
              <a:t>, </a:t>
            </a:r>
            <a:r>
              <a:rPr lang="hu-HU" noProof="0" dirty="0" err="1">
                <a:solidFill>
                  <a:srgbClr val="701E0E"/>
                </a:solidFill>
              </a:rPr>
              <a:t>Limits</a:t>
            </a:r>
            <a:r>
              <a:rPr lang="hu-HU" noProof="0" dirty="0">
                <a:solidFill>
                  <a:srgbClr val="701E0E"/>
                </a:solidFill>
              </a:rPr>
              <a:t>, </a:t>
            </a:r>
            <a:r>
              <a:rPr lang="hu-HU" noProof="0" dirty="0" err="1">
                <a:solidFill>
                  <a:srgbClr val="701E0E"/>
                </a:solidFill>
              </a:rPr>
              <a:t>Futures</a:t>
            </a:r>
            <a:r>
              <a:rPr lang="hu-HU" noProof="0" dirty="0">
                <a:solidFill>
                  <a:srgbClr val="701E0E"/>
                </a:solidFill>
              </a:rPr>
              <a:t>” </a:t>
            </a:r>
            <a:r>
              <a:rPr lang="en-US" noProof="0" dirty="0">
                <a:solidFill>
                  <a:srgbClr val="701E0E"/>
                </a:solidFill>
              </a:rPr>
              <a:t> of the Károli</a:t>
            </a:r>
            <a:r>
              <a:rPr lang="hu-HU" noProof="0" dirty="0">
                <a:solidFill>
                  <a:srgbClr val="701E0E"/>
                </a:solidFill>
              </a:rPr>
              <a:t> </a:t>
            </a:r>
            <a:r>
              <a:rPr lang="en-US" noProof="0" dirty="0">
                <a:solidFill>
                  <a:srgbClr val="701E0E"/>
                </a:solidFill>
              </a:rPr>
              <a:t>Gáspár University</a:t>
            </a:r>
            <a:br>
              <a:rPr lang="en-US" noProof="0" dirty="0">
                <a:solidFill>
                  <a:srgbClr val="701E0E"/>
                </a:solidFill>
              </a:rPr>
            </a:br>
            <a:r>
              <a:rPr lang="en-US" noProof="0" dirty="0">
                <a:solidFill>
                  <a:srgbClr val="701E0E"/>
                </a:solidFill>
              </a:rPr>
              <a:t>16 </a:t>
            </a:r>
            <a:r>
              <a:rPr lang="en-US" dirty="0">
                <a:solidFill>
                  <a:srgbClr val="701E0E"/>
                </a:solidFill>
              </a:rPr>
              <a:t>O</a:t>
            </a:r>
            <a:r>
              <a:rPr lang="en-US" noProof="0" dirty="0">
                <a:solidFill>
                  <a:srgbClr val="701E0E"/>
                </a:solidFill>
              </a:rPr>
              <a:t>ctober 2026</a:t>
            </a:r>
            <a:endParaRPr lang="en-US" sz="2000" noProof="0" dirty="0">
              <a:solidFill>
                <a:srgbClr val="701E0E"/>
              </a:solidFill>
            </a:endParaRPr>
          </a:p>
        </p:txBody>
      </p:sp>
    </p:spTree>
    <p:extLst>
      <p:ext uri="{BB962C8B-B14F-4D97-AF65-F5344CB8AC3E}">
        <p14:creationId xmlns:p14="http://schemas.microsoft.com/office/powerpoint/2010/main" val="2464700334"/>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ím 4">
            <a:extLst>
              <a:ext uri="{FF2B5EF4-FFF2-40B4-BE49-F238E27FC236}">
                <a16:creationId xmlns:a16="http://schemas.microsoft.com/office/drawing/2014/main" id="{AB7C7DD0-92E8-9EE9-7182-138D771ED6E9}"/>
              </a:ext>
            </a:extLst>
          </p:cNvPr>
          <p:cNvSpPr>
            <a:spLocks noGrp="1"/>
          </p:cNvSpPr>
          <p:nvPr>
            <p:ph type="title"/>
          </p:nvPr>
        </p:nvSpPr>
        <p:spPr/>
        <p:txBody>
          <a:bodyPr/>
          <a:lstStyle/>
          <a:p>
            <a:r>
              <a:rPr lang="en-US" dirty="0"/>
              <a:t>What this talk focuses on and what it leaves – mostly – in the shadow</a:t>
            </a:r>
          </a:p>
        </p:txBody>
      </p:sp>
      <p:sp>
        <p:nvSpPr>
          <p:cNvPr id="6" name="Szöveg helye 5">
            <a:extLst>
              <a:ext uri="{FF2B5EF4-FFF2-40B4-BE49-F238E27FC236}">
                <a16:creationId xmlns:a16="http://schemas.microsoft.com/office/drawing/2014/main" id="{AD7C29AE-7C5A-8B63-AFD1-3BE185E58818}"/>
              </a:ext>
            </a:extLst>
          </p:cNvPr>
          <p:cNvSpPr>
            <a:spLocks noGrp="1"/>
          </p:cNvSpPr>
          <p:nvPr>
            <p:ph type="body" idx="1"/>
          </p:nvPr>
        </p:nvSpPr>
        <p:spPr/>
        <p:txBody>
          <a:bodyPr/>
          <a:lstStyle/>
          <a:p>
            <a:pPr algn="ctr"/>
            <a:r>
              <a:rPr lang="en-US" b="0" dirty="0"/>
              <a:t>Focus</a:t>
            </a:r>
          </a:p>
        </p:txBody>
      </p:sp>
      <p:sp>
        <p:nvSpPr>
          <p:cNvPr id="7" name="Tartalom helye 6">
            <a:extLst>
              <a:ext uri="{FF2B5EF4-FFF2-40B4-BE49-F238E27FC236}">
                <a16:creationId xmlns:a16="http://schemas.microsoft.com/office/drawing/2014/main" id="{45F168E7-D43B-4369-60D2-DDB5687AED74}"/>
              </a:ext>
            </a:extLst>
          </p:cNvPr>
          <p:cNvSpPr>
            <a:spLocks noGrp="1"/>
          </p:cNvSpPr>
          <p:nvPr>
            <p:ph sz="half" idx="2"/>
          </p:nvPr>
        </p:nvSpPr>
        <p:spPr/>
        <p:txBody>
          <a:bodyPr/>
          <a:lstStyle/>
          <a:p>
            <a:pPr marL="342900" indent="-342900">
              <a:buFontTx/>
              <a:buChar char="-"/>
            </a:pPr>
            <a:r>
              <a:rPr lang="en-US" dirty="0"/>
              <a:t>The right to leave any country including one’s own</a:t>
            </a:r>
          </a:p>
          <a:p>
            <a:pPr marL="342900" indent="-342900">
              <a:buFontTx/>
              <a:buChar char="-"/>
            </a:pPr>
            <a:r>
              <a:rPr lang="en-US" dirty="0"/>
              <a:t>The historical change of this right’s role</a:t>
            </a:r>
          </a:p>
          <a:p>
            <a:pPr marL="342900" indent="-342900">
              <a:buFontTx/>
              <a:buChar char="-"/>
            </a:pPr>
            <a:r>
              <a:rPr lang="en-US" dirty="0"/>
              <a:t>The legal limits of the right</a:t>
            </a:r>
          </a:p>
          <a:p>
            <a:pPr marL="342900" indent="-342900">
              <a:buFontTx/>
              <a:buChar char="-"/>
            </a:pPr>
            <a:r>
              <a:rPr lang="en-US" dirty="0"/>
              <a:t>The waning  force of this human right</a:t>
            </a:r>
          </a:p>
          <a:p>
            <a:pPr marL="342900" indent="-342900">
              <a:buFontTx/>
              <a:buChar char="-"/>
            </a:pPr>
            <a:r>
              <a:rPr lang="en-US" dirty="0"/>
              <a:t>The less discussed counter-tendencies of expanding zones of free movement</a:t>
            </a:r>
          </a:p>
        </p:txBody>
      </p:sp>
      <p:sp>
        <p:nvSpPr>
          <p:cNvPr id="8" name="Szöveg helye 7">
            <a:extLst>
              <a:ext uri="{FF2B5EF4-FFF2-40B4-BE49-F238E27FC236}">
                <a16:creationId xmlns:a16="http://schemas.microsoft.com/office/drawing/2014/main" id="{F375BE9D-0B46-C7C4-73BA-B71B41A9D1C1}"/>
              </a:ext>
            </a:extLst>
          </p:cNvPr>
          <p:cNvSpPr>
            <a:spLocks noGrp="1"/>
          </p:cNvSpPr>
          <p:nvPr>
            <p:ph type="body" sz="quarter" idx="3"/>
          </p:nvPr>
        </p:nvSpPr>
        <p:spPr/>
        <p:txBody>
          <a:bodyPr/>
          <a:lstStyle/>
          <a:p>
            <a:pPr algn="ctr"/>
            <a:r>
              <a:rPr lang="en-US" b="0" dirty="0"/>
              <a:t>Marginal remarks only</a:t>
            </a:r>
          </a:p>
        </p:txBody>
      </p:sp>
      <p:sp>
        <p:nvSpPr>
          <p:cNvPr id="9" name="Tartalom helye 8">
            <a:extLst>
              <a:ext uri="{FF2B5EF4-FFF2-40B4-BE49-F238E27FC236}">
                <a16:creationId xmlns:a16="http://schemas.microsoft.com/office/drawing/2014/main" id="{01B1642E-3183-E6F5-E53E-363FC25AED0C}"/>
              </a:ext>
            </a:extLst>
          </p:cNvPr>
          <p:cNvSpPr>
            <a:spLocks noGrp="1"/>
          </p:cNvSpPr>
          <p:nvPr>
            <p:ph sz="quarter" idx="4"/>
          </p:nvPr>
        </p:nvSpPr>
        <p:spPr/>
        <p:txBody>
          <a:bodyPr/>
          <a:lstStyle/>
          <a:p>
            <a:r>
              <a:rPr lang="en-US" dirty="0"/>
              <a:t>- Entry conditions</a:t>
            </a:r>
          </a:p>
          <a:p>
            <a:r>
              <a:rPr lang="en-US" dirty="0"/>
              <a:t>- Non-refoulement</a:t>
            </a:r>
          </a:p>
          <a:p>
            <a:r>
              <a:rPr lang="en-US" dirty="0"/>
              <a:t>- Externalisation</a:t>
            </a:r>
          </a:p>
          <a:p>
            <a:r>
              <a:rPr lang="en-US" dirty="0"/>
              <a:t>- Non-access to procedure</a:t>
            </a:r>
          </a:p>
          <a:p>
            <a:r>
              <a:rPr lang="en-US" dirty="0"/>
              <a:t>- Push backs, interception at sea</a:t>
            </a:r>
          </a:p>
          <a:p>
            <a:endParaRPr lang="en-US" dirty="0"/>
          </a:p>
        </p:txBody>
      </p:sp>
    </p:spTree>
    <p:extLst>
      <p:ext uri="{BB962C8B-B14F-4D97-AF65-F5344CB8AC3E}">
        <p14:creationId xmlns:p14="http://schemas.microsoft.com/office/powerpoint/2010/main" val="2734467220"/>
      </p:ext>
    </p:extLst>
  </p:cSld>
  <p:clrMapOvr>
    <a:masterClrMapping/>
  </p:clrMapOvr>
  <p:transition>
    <p:pull dir="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57A003C-6021-4746-8D0B-617B2F368CED}"/>
              </a:ext>
            </a:extLst>
          </p:cNvPr>
          <p:cNvSpPr>
            <a:spLocks noGrp="1"/>
          </p:cNvSpPr>
          <p:nvPr>
            <p:ph type="title"/>
          </p:nvPr>
        </p:nvSpPr>
        <p:spPr>
          <a:xfrm>
            <a:off x="686594" y="188640"/>
            <a:ext cx="7770812" cy="4159919"/>
          </a:xfrm>
        </p:spPr>
        <p:txBody>
          <a:bodyPr/>
          <a:lstStyle/>
          <a:p>
            <a:r>
              <a:rPr lang="en-US" sz="4400" dirty="0"/>
              <a:t>Common roots of human rights and refugee law: the inherent equality and dignity of human beings</a:t>
            </a:r>
            <a:endParaRPr lang="en-US" dirty="0"/>
          </a:p>
        </p:txBody>
      </p:sp>
    </p:spTree>
    <p:extLst>
      <p:ext uri="{BB962C8B-B14F-4D97-AF65-F5344CB8AC3E}">
        <p14:creationId xmlns:p14="http://schemas.microsoft.com/office/powerpoint/2010/main" val="1375775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06DBF80-9115-41FA-814D-FAAB687C27FE}"/>
              </a:ext>
            </a:extLst>
          </p:cNvPr>
          <p:cNvSpPr>
            <a:spLocks noGrp="1"/>
          </p:cNvSpPr>
          <p:nvPr>
            <p:ph type="title"/>
          </p:nvPr>
        </p:nvSpPr>
        <p:spPr>
          <a:xfrm>
            <a:off x="685800" y="116632"/>
            <a:ext cx="7772400" cy="864096"/>
          </a:xfrm>
        </p:spPr>
        <p:txBody>
          <a:bodyPr/>
          <a:lstStyle/>
          <a:p>
            <a:r>
              <a:rPr lang="en-US" sz="2400" dirty="0"/>
              <a:t>Common roots of human rights and refugee law: the inherent equality and dignity of human beings</a:t>
            </a:r>
          </a:p>
        </p:txBody>
      </p:sp>
      <p:sp>
        <p:nvSpPr>
          <p:cNvPr id="4" name="Tartalom helye 3">
            <a:extLst>
              <a:ext uri="{FF2B5EF4-FFF2-40B4-BE49-F238E27FC236}">
                <a16:creationId xmlns:a16="http://schemas.microsoft.com/office/drawing/2014/main" id="{FBB721C5-C0F6-4DA2-80D9-595F372505A6}"/>
              </a:ext>
            </a:extLst>
          </p:cNvPr>
          <p:cNvSpPr>
            <a:spLocks noGrp="1"/>
          </p:cNvSpPr>
          <p:nvPr>
            <p:ph sz="half" idx="1"/>
          </p:nvPr>
        </p:nvSpPr>
        <p:spPr>
          <a:xfrm>
            <a:off x="323528" y="1196751"/>
            <a:ext cx="4464496" cy="5112569"/>
          </a:xfrm>
        </p:spPr>
        <p:txBody>
          <a:bodyPr/>
          <a:lstStyle/>
          <a:p>
            <a:pPr algn="ctr"/>
            <a:r>
              <a:rPr lang="en-US" sz="2200" dirty="0">
                <a:solidFill>
                  <a:srgbClr val="C00000"/>
                </a:solidFill>
              </a:rPr>
              <a:t>Human dignity</a:t>
            </a:r>
            <a:r>
              <a:rPr lang="en-US" sz="2200" dirty="0"/>
              <a:t>: - the common denominator in philosophical and legal approaches</a:t>
            </a:r>
          </a:p>
          <a:p>
            <a:r>
              <a:rPr lang="en-US" sz="2200" dirty="0"/>
              <a:t>Every human being </a:t>
            </a:r>
            <a:r>
              <a:rPr lang="en-US" sz="2200" dirty="0">
                <a:solidFill>
                  <a:srgbClr val="B81008"/>
                </a:solidFill>
              </a:rPr>
              <a:t>(life) is valuable in itself </a:t>
            </a:r>
            <a:r>
              <a:rPr lang="en-US" sz="2200" dirty="0"/>
              <a:t>= ontological postulation
 This inherent value </a:t>
            </a:r>
            <a:r>
              <a:rPr lang="en-US" sz="2200" dirty="0">
                <a:solidFill>
                  <a:srgbClr val="B81008"/>
                </a:solidFill>
              </a:rPr>
              <a:t>must be recognized and respected by others </a:t>
            </a:r>
            <a:r>
              <a:rPr lang="en-US" sz="2200" dirty="0"/>
              <a:t>= a requirement for human relationships
</a:t>
            </a:r>
            <a:r>
              <a:rPr lang="en-US" sz="2200" dirty="0">
                <a:solidFill>
                  <a:srgbClr val="B81008"/>
                </a:solidFill>
              </a:rPr>
              <a:t>The state is for the people </a:t>
            </a:r>
            <a:r>
              <a:rPr lang="en-US" sz="2200" dirty="0"/>
              <a:t>and not the other way around = the requirement of a limited state</a:t>
            </a:r>
            <a:endParaRPr lang="en-US" sz="1600" dirty="0"/>
          </a:p>
          <a:p>
            <a:r>
              <a:rPr lang="en-US" sz="1600" dirty="0"/>
              <a:t>McCrudden, ’Human Dignity  and Judicial Interpretation of Human Rights</a:t>
            </a:r>
            <a:r>
              <a:rPr lang="en-US" sz="1600" i="1" dirty="0"/>
              <a:t>’</a:t>
            </a:r>
            <a:br>
              <a:rPr lang="en-US" sz="1600" i="1" dirty="0"/>
            </a:br>
            <a:r>
              <a:rPr lang="en-US" sz="1600" i="1" dirty="0"/>
              <a:t> EJIL, </a:t>
            </a:r>
            <a:r>
              <a:rPr lang="en-US" sz="1600" dirty="0"/>
              <a:t>2008,  679. old.</a:t>
            </a:r>
          </a:p>
        </p:txBody>
      </p:sp>
      <p:sp>
        <p:nvSpPr>
          <p:cNvPr id="5" name="Tartalom helye 4">
            <a:extLst>
              <a:ext uri="{FF2B5EF4-FFF2-40B4-BE49-F238E27FC236}">
                <a16:creationId xmlns:a16="http://schemas.microsoft.com/office/drawing/2014/main" id="{F88C7FBD-C65E-49D2-8488-E5709995A551}"/>
              </a:ext>
            </a:extLst>
          </p:cNvPr>
          <p:cNvSpPr>
            <a:spLocks noGrp="1"/>
          </p:cNvSpPr>
          <p:nvPr>
            <p:ph sz="half" idx="2"/>
          </p:nvPr>
        </p:nvSpPr>
        <p:spPr>
          <a:xfrm>
            <a:off x="4932040" y="1166827"/>
            <a:ext cx="4032448" cy="5142493"/>
          </a:xfrm>
        </p:spPr>
        <p:txBody>
          <a:bodyPr/>
          <a:lstStyle/>
          <a:p>
            <a:pPr algn="ctr"/>
            <a:r>
              <a:rPr lang="en-US" sz="1800" dirty="0">
                <a:solidFill>
                  <a:srgbClr val="C00000"/>
                </a:solidFill>
              </a:rPr>
              <a:t>ICCPR</a:t>
            </a:r>
          </a:p>
          <a:p>
            <a:pPr algn="ctr"/>
            <a:r>
              <a:rPr lang="en-US" sz="1800" dirty="0"/>
              <a:t>Preamble</a:t>
            </a:r>
          </a:p>
          <a:p>
            <a:pPr algn="ctr"/>
            <a:r>
              <a:rPr lang="en-US" sz="1800" dirty="0"/>
              <a:t>… </a:t>
            </a:r>
            <a:r>
              <a:rPr lang="hu-HU" sz="1800" dirty="0"/>
              <a:t>the </a:t>
            </a:r>
            <a:r>
              <a:rPr lang="hu-HU" sz="1800" dirty="0" err="1"/>
              <a:t>recognition</a:t>
            </a:r>
            <a:r>
              <a:rPr lang="hu-HU" sz="1800" dirty="0"/>
              <a:t> of </a:t>
            </a:r>
            <a:r>
              <a:rPr lang="en-US" sz="1800" dirty="0"/>
              <a:t>the inherent </a:t>
            </a:r>
            <a:r>
              <a:rPr lang="en-US" sz="1800" dirty="0">
                <a:solidFill>
                  <a:srgbClr val="C00000"/>
                </a:solidFill>
              </a:rPr>
              <a:t>dignity </a:t>
            </a:r>
            <a:r>
              <a:rPr lang="en-US" sz="1800" dirty="0"/>
              <a:t>and of the </a:t>
            </a:r>
            <a:r>
              <a:rPr lang="en-US" sz="1800" dirty="0">
                <a:solidFill>
                  <a:srgbClr val="C00000"/>
                </a:solidFill>
              </a:rPr>
              <a:t>equal and inalienable rights </a:t>
            </a:r>
            <a:r>
              <a:rPr lang="en-US" sz="1800" dirty="0"/>
              <a:t>of all members of the human family </a:t>
            </a:r>
            <a:r>
              <a:rPr lang="en-US" sz="1800" dirty="0">
                <a:solidFill>
                  <a:srgbClr val="C00000"/>
                </a:solidFill>
              </a:rPr>
              <a:t>is the foundation of freedom</a:t>
            </a:r>
            <a:r>
              <a:rPr lang="en-US" sz="1800" dirty="0"/>
              <a:t>, justice and peace in the world…</a:t>
            </a:r>
            <a:br>
              <a:rPr lang="en-US" sz="1800" dirty="0"/>
            </a:br>
            <a:br>
              <a:rPr lang="en-US" sz="1800" dirty="0"/>
            </a:br>
            <a:r>
              <a:rPr lang="en-US" sz="1800" dirty="0"/>
              <a:t>… these </a:t>
            </a:r>
            <a:r>
              <a:rPr lang="en-US" sz="1800" dirty="0">
                <a:solidFill>
                  <a:srgbClr val="C00000"/>
                </a:solidFill>
              </a:rPr>
              <a:t>rights derive from the inherent dignity </a:t>
            </a:r>
            <a:r>
              <a:rPr lang="en-US" sz="1800" dirty="0"/>
              <a:t>of the human person… </a:t>
            </a:r>
            <a:endParaRPr lang="en-US" sz="1800" dirty="0">
              <a:solidFill>
                <a:srgbClr val="C00000"/>
              </a:solidFill>
            </a:endParaRPr>
          </a:p>
          <a:p>
            <a:pPr algn="ctr"/>
            <a:endParaRPr lang="en-US" sz="1800" dirty="0">
              <a:solidFill>
                <a:srgbClr val="C00000"/>
              </a:solidFill>
            </a:endParaRPr>
          </a:p>
          <a:p>
            <a:pPr algn="ctr"/>
            <a:r>
              <a:rPr lang="en-US" sz="1800" dirty="0">
                <a:solidFill>
                  <a:srgbClr val="C00000"/>
                </a:solidFill>
              </a:rPr>
              <a:t>Charter of Fundamental Rights (EU)</a:t>
            </a:r>
          </a:p>
          <a:p>
            <a:pPr algn="ctr"/>
            <a:r>
              <a:rPr lang="en-US" sz="1800" dirty="0"/>
              <a:t>Article 1
Human dignity
</a:t>
            </a:r>
            <a:r>
              <a:rPr lang="en-US" sz="1800" dirty="0">
                <a:solidFill>
                  <a:srgbClr val="C00000"/>
                </a:solidFill>
              </a:rPr>
              <a:t>Human dignity is inviolable</a:t>
            </a:r>
            <a:r>
              <a:rPr lang="en-US" sz="1800" dirty="0"/>
              <a:t>. It must be respected and protected.</a:t>
            </a:r>
          </a:p>
        </p:txBody>
      </p:sp>
      <p:sp>
        <p:nvSpPr>
          <p:cNvPr id="3" name="Szövegdoboz 2">
            <a:extLst>
              <a:ext uri="{FF2B5EF4-FFF2-40B4-BE49-F238E27FC236}">
                <a16:creationId xmlns:a16="http://schemas.microsoft.com/office/drawing/2014/main" id="{B8C85918-389C-E6CA-7A99-CB1E00EE9DA1}"/>
              </a:ext>
            </a:extLst>
          </p:cNvPr>
          <p:cNvSpPr txBox="1"/>
          <p:nvPr/>
        </p:nvSpPr>
        <p:spPr>
          <a:xfrm>
            <a:off x="1835696" y="6381328"/>
            <a:ext cx="7272808" cy="430887"/>
          </a:xfrm>
          <a:prstGeom prst="rect">
            <a:avLst/>
          </a:prstGeom>
          <a:noFill/>
          <a:ln>
            <a:solidFill>
              <a:schemeClr val="bg1">
                <a:lumMod val="50000"/>
              </a:schemeClr>
            </a:solidFill>
          </a:ln>
        </p:spPr>
        <p:txBody>
          <a:bodyPr wrap="square" rtlCol="0">
            <a:spAutoFit/>
          </a:bodyPr>
          <a:lstStyle/>
          <a:p>
            <a:r>
              <a:rPr lang="hu-HU" sz="2200" b="0" dirty="0">
                <a:latin typeface="Calibri" panose="020F0502020204030204" pitchFamily="34" charset="0"/>
                <a:ea typeface="Calibri" panose="020F0502020204030204" pitchFamily="34" charset="0"/>
                <a:cs typeface="Calibri" panose="020F0502020204030204" pitchFamily="34" charset="0"/>
              </a:rPr>
              <a:t>Kant: </a:t>
            </a:r>
            <a:r>
              <a:rPr lang="en-GB" sz="2200" b="0" dirty="0">
                <a:latin typeface="Calibri" panose="020F0502020204030204" pitchFamily="34" charset="0"/>
                <a:ea typeface="Calibri" panose="020F0502020204030204" pitchFamily="34" charset="0"/>
                <a:cs typeface="Calibri" panose="020F0502020204030204" pitchFamily="34" charset="0"/>
              </a:rPr>
              <a:t>Man can only be an end, not a means to an end</a:t>
            </a:r>
          </a:p>
        </p:txBody>
      </p:sp>
    </p:spTree>
    <p:extLst>
      <p:ext uri="{BB962C8B-B14F-4D97-AF65-F5344CB8AC3E}">
        <p14:creationId xmlns:p14="http://schemas.microsoft.com/office/powerpoint/2010/main" val="1156891136"/>
      </p:ext>
    </p:extLst>
  </p:cSld>
  <p:clrMapOvr>
    <a:masterClrMapping/>
  </p:clrMapOvr>
  <p:transition>
    <p:pull dir="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57A003C-6021-4746-8D0B-617B2F368CED}"/>
              </a:ext>
            </a:extLst>
          </p:cNvPr>
          <p:cNvSpPr>
            <a:spLocks noGrp="1"/>
          </p:cNvSpPr>
          <p:nvPr>
            <p:ph type="title"/>
          </p:nvPr>
        </p:nvSpPr>
        <p:spPr>
          <a:xfrm>
            <a:off x="686594" y="1268760"/>
            <a:ext cx="7770812" cy="1653828"/>
          </a:xfrm>
        </p:spPr>
        <p:txBody>
          <a:bodyPr/>
          <a:lstStyle/>
          <a:p>
            <a:r>
              <a:rPr lang="en-US" sz="4400" dirty="0"/>
              <a:t>Citizenship as a feudal prerogative</a:t>
            </a:r>
            <a:endParaRPr lang="en-US" dirty="0"/>
          </a:p>
        </p:txBody>
      </p:sp>
    </p:spTree>
    <p:extLst>
      <p:ext uri="{BB962C8B-B14F-4D97-AF65-F5344CB8AC3E}">
        <p14:creationId xmlns:p14="http://schemas.microsoft.com/office/powerpoint/2010/main" val="4066937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D075C-F26C-C252-91AA-EFAEC5116FE1}"/>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DB9FAB4-589F-E52F-0A24-8C4B7F9197B1}"/>
              </a:ext>
            </a:extLst>
          </p:cNvPr>
          <p:cNvSpPr>
            <a:spLocks noGrp="1"/>
          </p:cNvSpPr>
          <p:nvPr>
            <p:ph type="title"/>
          </p:nvPr>
        </p:nvSpPr>
        <p:spPr>
          <a:xfrm>
            <a:off x="685800" y="188640"/>
            <a:ext cx="7772400" cy="457200"/>
          </a:xfrm>
        </p:spPr>
        <p:txBody>
          <a:bodyPr/>
          <a:lstStyle/>
          <a:p>
            <a:r>
              <a:rPr lang="en-US" dirty="0"/>
              <a:t>Citizenship is the core problem</a:t>
            </a:r>
          </a:p>
        </p:txBody>
      </p:sp>
      <p:sp>
        <p:nvSpPr>
          <p:cNvPr id="3" name="Tartalom helye 2">
            <a:extLst>
              <a:ext uri="{FF2B5EF4-FFF2-40B4-BE49-F238E27FC236}">
                <a16:creationId xmlns:a16="http://schemas.microsoft.com/office/drawing/2014/main" id="{A9C01FC1-F322-9902-A2F3-2E1CADF85A93}"/>
              </a:ext>
            </a:extLst>
          </p:cNvPr>
          <p:cNvSpPr>
            <a:spLocks noGrp="1"/>
          </p:cNvSpPr>
          <p:nvPr>
            <p:ph idx="1"/>
          </p:nvPr>
        </p:nvSpPr>
        <p:spPr>
          <a:xfrm>
            <a:off x="611560" y="908720"/>
            <a:ext cx="8064896" cy="5616624"/>
          </a:xfrm>
        </p:spPr>
        <p:txBody>
          <a:bodyPr>
            <a:normAutofit lnSpcReduction="10000"/>
          </a:bodyPr>
          <a:lstStyle/>
          <a:p>
            <a:r>
              <a:rPr lang="en-US" dirty="0"/>
              <a:t>Hannah </a:t>
            </a:r>
            <a:r>
              <a:rPr lang="en-US" dirty="0">
                <a:solidFill>
                  <a:srgbClr val="C00000"/>
                </a:solidFill>
              </a:rPr>
              <a:t>Arendt</a:t>
            </a:r>
            <a:r>
              <a:rPr lang="en-US" dirty="0"/>
              <a:t> (the right to have rights) </a:t>
            </a:r>
            <a:r>
              <a:rPr lang="en-US" dirty="0">
                <a:solidFill>
                  <a:srgbClr val="C00000"/>
                </a:solidFill>
              </a:rPr>
              <a:t>notwithstanding</a:t>
            </a:r>
          </a:p>
          <a:p>
            <a:r>
              <a:rPr lang="en-US" dirty="0"/>
              <a:t>
</a:t>
            </a:r>
            <a:r>
              <a:rPr lang="en-US" dirty="0">
                <a:solidFill>
                  <a:srgbClr val="C00000"/>
                </a:solidFill>
              </a:rPr>
              <a:t>Citizenship is a birthright lottery</a:t>
            </a:r>
            <a:r>
              <a:rPr lang="en-US" dirty="0"/>
              <a:t>: "good" citizenship is just like </a:t>
            </a:r>
            <a:r>
              <a:rPr lang="en-US" dirty="0">
                <a:solidFill>
                  <a:srgbClr val="C00000"/>
                </a:solidFill>
              </a:rPr>
              <a:t>feudal privilege</a:t>
            </a:r>
            <a:r>
              <a:rPr lang="en-US" dirty="0"/>
              <a:t>. It is not determined by the merit/sin of the person concerned </a:t>
            </a:r>
            <a:r>
              <a:rPr lang="en-US" i="1" dirty="0"/>
              <a:t>(Ayelet Sachar, Joseph Carens, Dimitry Kochenov)</a:t>
            </a:r>
          </a:p>
          <a:p>
            <a:r>
              <a:rPr lang="en-US" dirty="0"/>
              <a:t>
</a:t>
            </a:r>
            <a:r>
              <a:rPr lang="en-US" dirty="0">
                <a:solidFill>
                  <a:srgbClr val="C00000"/>
                </a:solidFill>
              </a:rPr>
              <a:t>Bounded communities, or so-called "nation-states</a:t>
            </a:r>
            <a:r>
              <a:rPr lang="en-US" dirty="0"/>
              <a:t>", are based on the distinction between citizens and foreigners („aliens”).</a:t>
            </a:r>
          </a:p>
          <a:p>
            <a:endParaRPr lang="en-US" dirty="0"/>
          </a:p>
          <a:p>
            <a:r>
              <a:rPr lang="en-US" dirty="0">
                <a:solidFill>
                  <a:srgbClr val="C00000"/>
                </a:solidFill>
              </a:rPr>
              <a:t>According to the communitarians </a:t>
            </a:r>
            <a:r>
              <a:rPr lang="en-US" i="1" dirty="0"/>
              <a:t>(David Miller) </a:t>
            </a:r>
            <a:r>
              <a:rPr lang="en-US" dirty="0"/>
              <a:t>those  who (luckily) belong to the community have the </a:t>
            </a:r>
            <a:r>
              <a:rPr lang="en-US" dirty="0">
                <a:solidFill>
                  <a:srgbClr val="C00000"/>
                </a:solidFill>
              </a:rPr>
              <a:t>right to exclude "strangers”. </a:t>
            </a:r>
          </a:p>
          <a:p>
            <a:r>
              <a:rPr lang="en-US" dirty="0"/>
              <a:t>
</a:t>
            </a:r>
          </a:p>
        </p:txBody>
      </p:sp>
    </p:spTree>
    <p:extLst>
      <p:ext uri="{BB962C8B-B14F-4D97-AF65-F5344CB8AC3E}">
        <p14:creationId xmlns:p14="http://schemas.microsoft.com/office/powerpoint/2010/main" val="1302445940"/>
      </p:ext>
    </p:extLst>
  </p:cSld>
  <p:clrMapOvr>
    <a:masterClrMapping/>
  </p:clrMapOvr>
  <p:transition>
    <p:pull dir="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DFC1F-E6FE-A419-7942-E62A3C9BA762}"/>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CFC53E4C-34C7-F78C-D9A6-F9255FA8FBDC}"/>
              </a:ext>
            </a:extLst>
          </p:cNvPr>
          <p:cNvSpPr>
            <a:spLocks noGrp="1"/>
          </p:cNvSpPr>
          <p:nvPr>
            <p:ph type="title"/>
          </p:nvPr>
        </p:nvSpPr>
        <p:spPr>
          <a:xfrm>
            <a:off x="685800" y="188640"/>
            <a:ext cx="7772400" cy="457200"/>
          </a:xfrm>
        </p:spPr>
        <p:txBody>
          <a:bodyPr/>
          <a:lstStyle/>
          <a:p>
            <a:r>
              <a:rPr lang="en-US" dirty="0"/>
              <a:t>Citizenship is the core problem</a:t>
            </a:r>
          </a:p>
        </p:txBody>
      </p:sp>
      <p:sp>
        <p:nvSpPr>
          <p:cNvPr id="3" name="Tartalom helye 2">
            <a:extLst>
              <a:ext uri="{FF2B5EF4-FFF2-40B4-BE49-F238E27FC236}">
                <a16:creationId xmlns:a16="http://schemas.microsoft.com/office/drawing/2014/main" id="{7452F11B-6BA2-7B4E-4A3F-3F0CD6E8681F}"/>
              </a:ext>
            </a:extLst>
          </p:cNvPr>
          <p:cNvSpPr>
            <a:spLocks noGrp="1"/>
          </p:cNvSpPr>
          <p:nvPr>
            <p:ph idx="1"/>
          </p:nvPr>
        </p:nvSpPr>
        <p:spPr>
          <a:xfrm>
            <a:off x="611560" y="908720"/>
            <a:ext cx="8064896" cy="5616624"/>
          </a:xfrm>
        </p:spPr>
        <p:txBody>
          <a:bodyPr>
            <a:normAutofit fontScale="92500" lnSpcReduction="10000"/>
          </a:bodyPr>
          <a:lstStyle/>
          <a:p>
            <a:r>
              <a:rPr lang="en-US" dirty="0"/>
              <a:t>But the bounded communities </a:t>
            </a:r>
            <a:r>
              <a:rPr lang="en-US" dirty="0">
                <a:solidFill>
                  <a:srgbClr val="C00000"/>
                </a:solidFill>
              </a:rPr>
              <a:t>have no natural unity </a:t>
            </a:r>
            <a:r>
              <a:rPr lang="en-US" dirty="0"/>
              <a:t>(United Kingdom -  Great Britain - Scotland? Yugoslavia – Serbia -  Kosovo?  Sudan – South Sudan?) </a:t>
            </a:r>
          </a:p>
          <a:p>
            <a:pPr algn="ctr"/>
            <a:r>
              <a:rPr lang="en-US" dirty="0"/>
              <a:t>and </a:t>
            </a:r>
          </a:p>
          <a:p>
            <a:r>
              <a:rPr lang="en-US" dirty="0"/>
              <a:t>Their </a:t>
            </a:r>
            <a:r>
              <a:rPr lang="en-US" dirty="0">
                <a:solidFill>
                  <a:srgbClr val="C00000"/>
                </a:solidFill>
              </a:rPr>
              <a:t>physical borders are not morally justifiable</a:t>
            </a:r>
            <a:r>
              <a:rPr lang="en-US" dirty="0"/>
              <a:t>. There is no "ontological correspondence" between the group and the territory it claims in 2026. (In fact, who would be the "rightful holder" of Lviv, Strasbourg, Dacca, Ogaden or New Mexico?)  (Ok, there are some exceptions) </a:t>
            </a:r>
          </a:p>
          <a:p>
            <a:r>
              <a:rPr lang="en-US" dirty="0"/>
              <a:t>
</a:t>
            </a:r>
            <a:r>
              <a:rPr lang="en-US" dirty="0">
                <a:solidFill>
                  <a:srgbClr val="C00000"/>
                </a:solidFill>
              </a:rPr>
              <a:t>Migration enacts „citizenship as aristocratic justice</a:t>
            </a:r>
            <a:r>
              <a:rPr lang="en-US" i="1" dirty="0">
                <a:solidFill>
                  <a:srgbClr val="C00000"/>
                </a:solidFill>
              </a:rPr>
              <a:t>”</a:t>
            </a:r>
            <a:r>
              <a:rPr lang="en-US" i="1" dirty="0"/>
              <a:t>(Dimitry Kochenov)</a:t>
            </a:r>
            <a:r>
              <a:rPr lang="en-US" dirty="0"/>
              <a:t>: those born to the appropriate citizenship and political system (the blood aristocrats) may leave any country including their own – the „serfs” are tied to their birthplace and if they try to resist their fate by migration then states of transit or destination arrest them and return if they can</a:t>
            </a:r>
          </a:p>
        </p:txBody>
      </p:sp>
    </p:spTree>
    <p:extLst>
      <p:ext uri="{BB962C8B-B14F-4D97-AF65-F5344CB8AC3E}">
        <p14:creationId xmlns:p14="http://schemas.microsoft.com/office/powerpoint/2010/main" val="1781558812"/>
      </p:ext>
    </p:extLst>
  </p:cSld>
  <p:clrMapOvr>
    <a:masterClrMapping/>
  </p:clrMapOvr>
  <p:transition>
    <p:pull dir="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E6F7F998-13AD-494F-9C09-CE88468AD488}"/>
              </a:ext>
            </a:extLst>
          </p:cNvPr>
          <p:cNvSpPr>
            <a:spLocks noGrp="1"/>
          </p:cNvSpPr>
          <p:nvPr>
            <p:ph type="title"/>
          </p:nvPr>
        </p:nvSpPr>
        <p:spPr>
          <a:xfrm>
            <a:off x="685800" y="116632"/>
            <a:ext cx="7772400" cy="569168"/>
          </a:xfrm>
        </p:spPr>
        <p:txBody>
          <a:bodyPr/>
          <a:lstStyle/>
          <a:p>
            <a:r>
              <a:rPr lang="en-US" sz="3200" dirty="0"/>
              <a:t>Whom does the land belong?</a:t>
            </a:r>
          </a:p>
        </p:txBody>
      </p:sp>
      <p:pic>
        <p:nvPicPr>
          <p:cNvPr id="4" name="Kép 3">
            <a:extLst>
              <a:ext uri="{FF2B5EF4-FFF2-40B4-BE49-F238E27FC236}">
                <a16:creationId xmlns:a16="http://schemas.microsoft.com/office/drawing/2014/main" id="{99E225CF-D208-4F3D-89D7-1C4B93D098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3129" y="836712"/>
            <a:ext cx="4477742" cy="5732806"/>
          </a:xfrm>
          <a:prstGeom prst="rect">
            <a:avLst/>
          </a:prstGeom>
        </p:spPr>
      </p:pic>
    </p:spTree>
    <p:extLst>
      <p:ext uri="{BB962C8B-B14F-4D97-AF65-F5344CB8AC3E}">
        <p14:creationId xmlns:p14="http://schemas.microsoft.com/office/powerpoint/2010/main" val="2063288043"/>
      </p:ext>
    </p:extLst>
  </p:cSld>
  <p:clrMapOvr>
    <a:masterClrMapping/>
  </p:clrMapOvr>
  <p:transition>
    <p:pull dir="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951DE-1E19-80D5-A6DC-FCC0CBBE02E1}"/>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DBCAD7AA-5B44-BD5C-C003-F8DDA73CA79A}"/>
              </a:ext>
            </a:extLst>
          </p:cNvPr>
          <p:cNvSpPr>
            <a:spLocks noGrp="1"/>
          </p:cNvSpPr>
          <p:nvPr>
            <p:ph type="title"/>
          </p:nvPr>
        </p:nvSpPr>
        <p:spPr>
          <a:xfrm>
            <a:off x="686594" y="1268760"/>
            <a:ext cx="7773838" cy="3744416"/>
          </a:xfrm>
        </p:spPr>
        <p:txBody>
          <a:bodyPr/>
          <a:lstStyle/>
          <a:p>
            <a:r>
              <a:rPr lang="en-US" sz="4400" dirty="0"/>
              <a:t>The </a:t>
            </a:r>
            <a:r>
              <a:rPr lang="hu-HU" sz="4400" dirty="0" err="1"/>
              <a:t>content</a:t>
            </a:r>
            <a:r>
              <a:rPr lang="hu-HU" sz="4400" dirty="0"/>
              <a:t> of the </a:t>
            </a:r>
            <a:r>
              <a:rPr lang="hu-HU" sz="4400" dirty="0" err="1"/>
              <a:t>right</a:t>
            </a:r>
            <a:r>
              <a:rPr lang="hu-HU" sz="4400" dirty="0"/>
              <a:t> </a:t>
            </a:r>
            <a:r>
              <a:rPr lang="hu-HU" sz="4400" dirty="0" err="1"/>
              <a:t>to</a:t>
            </a:r>
            <a:r>
              <a:rPr lang="hu-HU" sz="4400" dirty="0"/>
              <a:t> </a:t>
            </a:r>
            <a:r>
              <a:rPr lang="hu-HU" sz="4400" dirty="0" err="1"/>
              <a:t>leave</a:t>
            </a:r>
            <a:r>
              <a:rPr lang="hu-HU" sz="4400" dirty="0"/>
              <a:t> and </a:t>
            </a:r>
            <a:r>
              <a:rPr lang="hu-HU" sz="4400" dirty="0" err="1"/>
              <a:t>its</a:t>
            </a:r>
            <a:r>
              <a:rPr lang="hu-HU" sz="4400" dirty="0"/>
              <a:t> </a:t>
            </a:r>
            <a:r>
              <a:rPr lang="hu-HU" sz="4400" dirty="0" err="1"/>
              <a:t>limits</a:t>
            </a:r>
            <a:endParaRPr lang="en-US" dirty="0"/>
          </a:p>
        </p:txBody>
      </p:sp>
    </p:spTree>
    <p:extLst>
      <p:ext uri="{BB962C8B-B14F-4D97-AF65-F5344CB8AC3E}">
        <p14:creationId xmlns:p14="http://schemas.microsoft.com/office/powerpoint/2010/main" val="964477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ím 2">
            <a:extLst>
              <a:ext uri="{FF2B5EF4-FFF2-40B4-BE49-F238E27FC236}">
                <a16:creationId xmlns:a16="http://schemas.microsoft.com/office/drawing/2014/main" id="{4F67D0B3-59E1-BD52-E501-32425A308D4B}"/>
              </a:ext>
            </a:extLst>
          </p:cNvPr>
          <p:cNvSpPr>
            <a:spLocks noGrp="1"/>
          </p:cNvSpPr>
          <p:nvPr>
            <p:ph type="title"/>
          </p:nvPr>
        </p:nvSpPr>
        <p:spPr>
          <a:xfrm>
            <a:off x="685800" y="228600"/>
            <a:ext cx="7772400" cy="968152"/>
          </a:xfrm>
        </p:spPr>
        <p:txBody>
          <a:bodyPr/>
          <a:lstStyle/>
          <a:p>
            <a:r>
              <a:rPr lang="en-US" dirty="0"/>
              <a:t>Departure – a precondition to international protection</a:t>
            </a:r>
          </a:p>
        </p:txBody>
      </p:sp>
      <p:sp>
        <p:nvSpPr>
          <p:cNvPr id="4" name="Tartalom helye 3">
            <a:extLst>
              <a:ext uri="{FF2B5EF4-FFF2-40B4-BE49-F238E27FC236}">
                <a16:creationId xmlns:a16="http://schemas.microsoft.com/office/drawing/2014/main" id="{ED2AD2FB-EB66-22D5-2B1C-C8C0A5A89B6C}"/>
              </a:ext>
            </a:extLst>
          </p:cNvPr>
          <p:cNvSpPr>
            <a:spLocks noGrp="1"/>
          </p:cNvSpPr>
          <p:nvPr>
            <p:ph idx="1"/>
          </p:nvPr>
        </p:nvSpPr>
        <p:spPr>
          <a:xfrm>
            <a:off x="685800" y="1412776"/>
            <a:ext cx="7772400" cy="5216624"/>
          </a:xfrm>
        </p:spPr>
        <p:txBody>
          <a:bodyPr/>
          <a:lstStyle/>
          <a:p>
            <a:pPr algn="ctr"/>
            <a:r>
              <a:rPr lang="en-US" sz="2000" dirty="0"/>
              <a:t>1951 Geneva Convention </a:t>
            </a:r>
          </a:p>
          <a:p>
            <a:r>
              <a:rPr lang="en-US" sz="2000" dirty="0"/>
              <a:t>The refugee (the asylum seeker) is „is outside the country of his nationality and is unable or, owing to such fear, is unwilling to avail himself of the protection of that country;</a:t>
            </a:r>
          </a:p>
          <a:p>
            <a:r>
              <a:rPr lang="en-US" sz="1600" dirty="0"/>
              <a:t> or who, not having a nationality and being outside the country of his former habitual residence as a result of such events, is unable or, owing to such fear, is unwilling to return to it.” (GC51, 1‚ A (2) §)</a:t>
            </a:r>
          </a:p>
          <a:p>
            <a:endParaRPr lang="en-US" sz="1600" dirty="0"/>
          </a:p>
          <a:p>
            <a:r>
              <a:rPr lang="en-US" sz="2000" dirty="0">
                <a:solidFill>
                  <a:srgbClr val="C00000"/>
                </a:solidFill>
              </a:rPr>
              <a:t>No general right to enter</a:t>
            </a:r>
            <a:r>
              <a:rPr lang="en-US" sz="2000" dirty="0"/>
              <a:t>, but see </a:t>
            </a:r>
            <a:r>
              <a:rPr lang="en-US" sz="2000" dirty="0">
                <a:solidFill>
                  <a:srgbClr val="C00000"/>
                </a:solidFill>
              </a:rPr>
              <a:t>Article 31  </a:t>
            </a:r>
            <a:r>
              <a:rPr lang="en-US" sz="2000" dirty="0"/>
              <a:t>- impunity for irregular entry or stay </a:t>
            </a:r>
          </a:p>
          <a:p>
            <a:r>
              <a:rPr lang="en-US" sz="2000" dirty="0"/>
              <a:t>„1. The Contracting States </a:t>
            </a:r>
            <a:r>
              <a:rPr lang="en-US" sz="2000" dirty="0">
                <a:solidFill>
                  <a:srgbClr val="C00000"/>
                </a:solidFill>
              </a:rPr>
              <a:t>shall not impose penalties, on account of their illegal entry or presence, on refugees </a:t>
            </a:r>
            <a:r>
              <a:rPr lang="en-US" sz="1600" dirty="0"/>
              <a:t>who, coming directly from a territory where their life or freedom was threatened in the sense of article 1, enter or are present in their territory without authorization, provided they present themselves without delay to the authorities and show good cause for their illegal entry or presence.”</a:t>
            </a:r>
          </a:p>
        </p:txBody>
      </p:sp>
    </p:spTree>
    <p:extLst>
      <p:ext uri="{BB962C8B-B14F-4D97-AF65-F5344CB8AC3E}">
        <p14:creationId xmlns:p14="http://schemas.microsoft.com/office/powerpoint/2010/main" val="825045245"/>
      </p:ext>
    </p:extLst>
  </p:cSld>
  <p:clrMapOvr>
    <a:masterClrMapping/>
  </p:clrMapOvr>
  <p:transition>
    <p:pull dir="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1FD92B8-69CA-1F66-C38D-15FC7A0FE9ED}"/>
              </a:ext>
            </a:extLst>
          </p:cNvPr>
          <p:cNvSpPr>
            <a:spLocks noGrp="1"/>
          </p:cNvSpPr>
          <p:nvPr>
            <p:ph type="title"/>
          </p:nvPr>
        </p:nvSpPr>
        <p:spPr/>
        <p:txBody>
          <a:bodyPr/>
          <a:lstStyle/>
          <a:p>
            <a:r>
              <a:rPr lang="en-US" dirty="0"/>
              <a:t>The role of 12 § (2) / P 4 2 § (2) </a:t>
            </a:r>
          </a:p>
        </p:txBody>
      </p:sp>
      <p:sp>
        <p:nvSpPr>
          <p:cNvPr id="3" name="Tartalom helye 2">
            <a:extLst>
              <a:ext uri="{FF2B5EF4-FFF2-40B4-BE49-F238E27FC236}">
                <a16:creationId xmlns:a16="http://schemas.microsoft.com/office/drawing/2014/main" id="{09FE93E1-E4BB-98E3-4A79-7521C306926F}"/>
              </a:ext>
            </a:extLst>
          </p:cNvPr>
          <p:cNvSpPr>
            <a:spLocks noGrp="1"/>
          </p:cNvSpPr>
          <p:nvPr>
            <p:ph idx="1"/>
          </p:nvPr>
        </p:nvSpPr>
        <p:spPr>
          <a:xfrm>
            <a:off x="685800" y="838200"/>
            <a:ext cx="7772400" cy="5759152"/>
          </a:xfrm>
        </p:spPr>
        <p:txBody>
          <a:bodyPr/>
          <a:lstStyle/>
          <a:p>
            <a:pPr algn="ctr"/>
            <a:r>
              <a:rPr lang="en-US" sz="2000" dirty="0"/>
              <a:t>Unpacking the right of leaving any country – a crucial step in reaching asylum.</a:t>
            </a:r>
          </a:p>
          <a:p>
            <a:pPr algn="ctr"/>
            <a:r>
              <a:rPr lang="en-US" sz="2000" dirty="0"/>
              <a:t>The </a:t>
            </a:r>
            <a:r>
              <a:rPr lang="en-US" sz="2000" dirty="0">
                <a:solidFill>
                  <a:srgbClr val="C00000"/>
                </a:solidFill>
              </a:rPr>
              <a:t>content</a:t>
            </a:r>
            <a:r>
              <a:rPr lang="en-US" sz="2000" dirty="0"/>
              <a:t> of the right</a:t>
            </a:r>
          </a:p>
          <a:p>
            <a:pPr marL="342900" indent="-342900">
              <a:buFontTx/>
              <a:buChar char="-"/>
            </a:pPr>
            <a:r>
              <a:rPr lang="en-US" sz="2000" dirty="0">
                <a:solidFill>
                  <a:srgbClr val="C00000"/>
                </a:solidFill>
              </a:rPr>
              <a:t>Crossing an international border </a:t>
            </a:r>
            <a:r>
              <a:rPr lang="en-US" sz="2000" dirty="0"/>
              <a:t>is a right</a:t>
            </a:r>
          </a:p>
          <a:p>
            <a:pPr marL="342900" indent="-342900">
              <a:buFontTx/>
              <a:buChar char="-"/>
            </a:pPr>
            <a:r>
              <a:rPr lang="en-US" sz="2000" dirty="0"/>
              <a:t>Lawful stay is not a precondition, </a:t>
            </a:r>
            <a:r>
              <a:rPr lang="en-US" sz="2000" dirty="0">
                <a:solidFill>
                  <a:srgbClr val="C00000"/>
                </a:solidFill>
              </a:rPr>
              <a:t>irregularly staying also </a:t>
            </a:r>
            <a:r>
              <a:rPr lang="en-US" sz="2000" dirty="0"/>
              <a:t>have the right</a:t>
            </a:r>
          </a:p>
          <a:p>
            <a:pPr marL="342900" indent="-342900">
              <a:buFontTx/>
              <a:buChar char="-"/>
            </a:pPr>
            <a:r>
              <a:rPr lang="en-US" sz="2000" dirty="0"/>
              <a:t>The person is entitled to </a:t>
            </a:r>
            <a:r>
              <a:rPr lang="en-US" sz="2000" dirty="0">
                <a:solidFill>
                  <a:srgbClr val="C00000"/>
                </a:solidFill>
              </a:rPr>
              <a:t>choose where to go</a:t>
            </a:r>
          </a:p>
          <a:p>
            <a:pPr marL="342900" indent="-342900">
              <a:buFontTx/>
              <a:buChar char="-"/>
            </a:pPr>
            <a:r>
              <a:rPr lang="en-US" sz="2000" dirty="0">
                <a:solidFill>
                  <a:srgbClr val="C00000"/>
                </a:solidFill>
              </a:rPr>
              <a:t>Travel document must be issued  </a:t>
            </a:r>
            <a:r>
              <a:rPr lang="en-US" sz="2000" dirty="0"/>
              <a:t>by the state of origin (and the transit?)</a:t>
            </a:r>
          </a:p>
          <a:p>
            <a:pPr marL="342900" indent="-342900">
              <a:buFontTx/>
              <a:buChar char="-"/>
            </a:pPr>
            <a:r>
              <a:rPr lang="en-US" sz="2000" dirty="0"/>
              <a:t>The </a:t>
            </a:r>
            <a:r>
              <a:rPr lang="en-US" sz="2000" dirty="0">
                <a:solidFill>
                  <a:srgbClr val="C00000"/>
                </a:solidFill>
              </a:rPr>
              <a:t>lack of access to a travel document does not affect </a:t>
            </a:r>
            <a:r>
              <a:rPr lang="en-US" sz="2000" dirty="0"/>
              <a:t>the claim to exercise the right (the right does not derive from the possession of a travel document)</a:t>
            </a:r>
          </a:p>
          <a:p>
            <a:pPr marL="342900" indent="-342900">
              <a:buFontTx/>
              <a:buChar char="-"/>
            </a:pPr>
            <a:r>
              <a:rPr lang="en-US" sz="2000" dirty="0"/>
              <a:t>Even </a:t>
            </a:r>
            <a:r>
              <a:rPr lang="en-US" sz="2000" dirty="0">
                <a:solidFill>
                  <a:srgbClr val="C00000"/>
                </a:solidFill>
              </a:rPr>
              <a:t>if there is no evidence of admission </a:t>
            </a:r>
            <a:r>
              <a:rPr lang="en-US" sz="2000" dirty="0"/>
              <a:t>to another country, the right to leave is </a:t>
            </a:r>
            <a:r>
              <a:rPr lang="en-US" sz="2000" dirty="0">
                <a:solidFill>
                  <a:srgbClr val="C00000"/>
                </a:solidFill>
              </a:rPr>
              <a:t>applicable </a:t>
            </a:r>
          </a:p>
          <a:p>
            <a:pPr algn="ctr"/>
            <a:r>
              <a:rPr lang="en-US" sz="2000" dirty="0"/>
              <a:t>_________________________</a:t>
            </a:r>
            <a:br>
              <a:rPr lang="en-US" sz="2000" dirty="0"/>
            </a:br>
            <a:r>
              <a:rPr lang="en-US" sz="2000" dirty="0"/>
              <a:t>It is a right. </a:t>
            </a:r>
            <a:r>
              <a:rPr lang="en-US" sz="2000" dirty="0">
                <a:solidFill>
                  <a:srgbClr val="C00000"/>
                </a:solidFill>
              </a:rPr>
              <a:t>States may not require to use it. </a:t>
            </a:r>
            <a:br>
              <a:rPr lang="en-US" sz="2000" dirty="0">
                <a:solidFill>
                  <a:srgbClr val="C00000"/>
                </a:solidFill>
              </a:rPr>
            </a:br>
            <a:r>
              <a:rPr lang="en-US" sz="2000" dirty="0"/>
              <a:t>Expulsion has its own preconditions</a:t>
            </a:r>
            <a:br>
              <a:rPr lang="en-US" sz="2000" dirty="0"/>
            </a:br>
            <a:endParaRPr lang="en-US" sz="2000" dirty="0"/>
          </a:p>
          <a:p>
            <a:pPr marL="342900" indent="-342900">
              <a:buFontTx/>
              <a:buChar char="-"/>
            </a:pPr>
            <a:endParaRPr lang="en-US" dirty="0"/>
          </a:p>
        </p:txBody>
      </p:sp>
    </p:spTree>
    <p:extLst>
      <p:ext uri="{BB962C8B-B14F-4D97-AF65-F5344CB8AC3E}">
        <p14:creationId xmlns:p14="http://schemas.microsoft.com/office/powerpoint/2010/main" val="1739291807"/>
      </p:ext>
    </p:extLst>
  </p:cSld>
  <p:clrMapOvr>
    <a:masterClrMapping/>
  </p:clrMapOvr>
  <p:transition>
    <p:pull dir="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CF3C219-5CA7-29ED-9250-0FC34C13E581}"/>
              </a:ext>
            </a:extLst>
          </p:cNvPr>
          <p:cNvSpPr>
            <a:spLocks noGrp="1"/>
          </p:cNvSpPr>
          <p:nvPr>
            <p:ph type="title"/>
          </p:nvPr>
        </p:nvSpPr>
        <p:spPr>
          <a:xfrm>
            <a:off x="685800" y="228600"/>
            <a:ext cx="7772400" cy="896144"/>
          </a:xfrm>
        </p:spPr>
        <p:txBody>
          <a:bodyPr/>
          <a:lstStyle/>
          <a:p>
            <a:r>
              <a:rPr lang="en-US" dirty="0"/>
              <a:t>Permitted limitation on the right to leave</a:t>
            </a:r>
            <a:br>
              <a:rPr lang="en-US" dirty="0"/>
            </a:br>
            <a:r>
              <a:rPr lang="en-US" dirty="0"/>
              <a:t>ICPPR 12 (3)</a:t>
            </a:r>
          </a:p>
        </p:txBody>
      </p:sp>
      <p:sp>
        <p:nvSpPr>
          <p:cNvPr id="3" name="Tartalom helye 2">
            <a:extLst>
              <a:ext uri="{FF2B5EF4-FFF2-40B4-BE49-F238E27FC236}">
                <a16:creationId xmlns:a16="http://schemas.microsoft.com/office/drawing/2014/main" id="{8307618D-92CF-40CE-D29E-51F943C8CD48}"/>
              </a:ext>
            </a:extLst>
          </p:cNvPr>
          <p:cNvSpPr>
            <a:spLocks noGrp="1"/>
          </p:cNvSpPr>
          <p:nvPr>
            <p:ph idx="1"/>
          </p:nvPr>
        </p:nvSpPr>
        <p:spPr>
          <a:xfrm>
            <a:off x="685800" y="1340768"/>
            <a:ext cx="3886200" cy="5288632"/>
          </a:xfrm>
        </p:spPr>
        <p:txBody>
          <a:bodyPr>
            <a:normAutofit fontScale="85000" lnSpcReduction="20000"/>
          </a:bodyPr>
          <a:lstStyle/>
          <a:p>
            <a:pPr algn="ctr"/>
            <a:r>
              <a:rPr lang="en-US" dirty="0">
                <a:solidFill>
                  <a:srgbClr val="C00000"/>
                </a:solidFill>
              </a:rPr>
              <a:t>Restrictions</a:t>
            </a:r>
          </a:p>
          <a:p>
            <a:r>
              <a:rPr lang="en-US" sz="2500" dirty="0"/>
              <a:t> *	must be provided by </a:t>
            </a:r>
            <a:r>
              <a:rPr lang="en-US" sz="2500" dirty="0">
                <a:solidFill>
                  <a:srgbClr val="C00000"/>
                </a:solidFill>
              </a:rPr>
              <a:t>law, </a:t>
            </a:r>
          </a:p>
          <a:p>
            <a:r>
              <a:rPr lang="en-US" sz="2500" dirty="0"/>
              <a:t> *	</a:t>
            </a:r>
            <a:r>
              <a:rPr lang="en-US" sz="2500" dirty="0">
                <a:solidFill>
                  <a:srgbClr val="C00000"/>
                </a:solidFill>
              </a:rPr>
              <a:t>necessary </a:t>
            </a:r>
          </a:p>
          <a:p>
            <a:endParaRPr lang="en-US" sz="2500" dirty="0">
              <a:solidFill>
                <a:srgbClr val="C00000"/>
              </a:solidFill>
            </a:endParaRPr>
          </a:p>
          <a:p>
            <a:r>
              <a:rPr lang="en-US" dirty="0"/>
              <a:t>		national security</a:t>
            </a:r>
            <a:endParaRPr lang="en-US" sz="2500" dirty="0"/>
          </a:p>
          <a:p>
            <a:r>
              <a:rPr lang="en-US" sz="3200" dirty="0"/>
              <a:t> 		</a:t>
            </a:r>
            <a:r>
              <a:rPr lang="en-US" sz="2600" dirty="0"/>
              <a:t> public order 			(ordre public), </a:t>
            </a:r>
            <a:endParaRPr lang="en-US" sz="2600" dirty="0">
              <a:solidFill>
                <a:srgbClr val="C00000"/>
              </a:solidFill>
            </a:endParaRPr>
          </a:p>
          <a:p>
            <a:r>
              <a:rPr lang="en-US" sz="2600" dirty="0"/>
              <a:t>*to		public health </a:t>
            </a:r>
            <a:br>
              <a:rPr lang="en-US" sz="2600" dirty="0"/>
            </a:br>
            <a:r>
              <a:rPr lang="en-US" sz="2600" dirty="0"/>
              <a:t>protect 		morals</a:t>
            </a:r>
          </a:p>
          <a:p>
            <a:r>
              <a:rPr lang="en-US" sz="2600" dirty="0"/>
              <a:t>	     	rights and 			freedoms of 			others.</a:t>
            </a:r>
          </a:p>
          <a:p>
            <a:br>
              <a:rPr lang="en-US" sz="2600" dirty="0"/>
            </a:br>
            <a:br>
              <a:rPr lang="en-US" sz="2600" dirty="0"/>
            </a:br>
            <a:br>
              <a:rPr lang="en-US" sz="2600" dirty="0"/>
            </a:br>
            <a:r>
              <a:rPr lang="en-US" sz="2600" dirty="0"/>
              <a:t>* Proportional</a:t>
            </a:r>
            <a:endParaRPr lang="en-US" dirty="0"/>
          </a:p>
        </p:txBody>
      </p:sp>
      <p:sp>
        <p:nvSpPr>
          <p:cNvPr id="4" name="Tartalom helye 2">
            <a:extLst>
              <a:ext uri="{FF2B5EF4-FFF2-40B4-BE49-F238E27FC236}">
                <a16:creationId xmlns:a16="http://schemas.microsoft.com/office/drawing/2014/main" id="{A0067272-F030-91CE-D979-63F786C75598}"/>
              </a:ext>
            </a:extLst>
          </p:cNvPr>
          <p:cNvSpPr txBox="1">
            <a:spLocks/>
          </p:cNvSpPr>
          <p:nvPr/>
        </p:nvSpPr>
        <p:spPr bwMode="auto">
          <a:xfrm>
            <a:off x="4860032" y="1340768"/>
            <a:ext cx="3886200" cy="5288632"/>
          </a:xfrm>
          <a:prstGeom prst="rect">
            <a:avLst/>
          </a:prstGeom>
          <a:solidFill>
            <a:schemeClr val="tx1">
              <a:lumMod val="95000"/>
              <a:alpha val="20000"/>
            </a:schemeClr>
          </a:solidFill>
          <a:ln w="9525">
            <a:solidFill>
              <a:srgbClr val="000032"/>
            </a:solidFill>
            <a:miter lim="800000"/>
            <a:headEnd/>
            <a:tailEnd/>
          </a:ln>
        </p:spPr>
        <p:txBody>
          <a:bodyPr vert="horz" wrap="square" lIns="91440" tIns="45720" rIns="91440" bIns="45720" numCol="1" anchor="t" anchorCtr="0" compatLnSpc="1">
            <a:prstTxWarp prst="textNoShape">
              <a:avLst/>
            </a:prstTxWarp>
            <a:noAutofit/>
          </a:bodyPr>
          <a:lstStyle>
            <a:lvl1pPr marL="0" indent="0" algn="l" rtl="0" eaLnBrk="1" fontAlgn="base" hangingPunct="1">
              <a:spcBef>
                <a:spcPct val="20000"/>
              </a:spcBef>
              <a:spcAft>
                <a:spcPct val="0"/>
              </a:spcAft>
              <a:buNone/>
              <a:defRPr sz="2400">
                <a:solidFill>
                  <a:schemeClr val="bg2"/>
                </a:solidFill>
                <a:latin typeface="Calibri" panose="020F0502020204030204" pitchFamily="34" charset="0"/>
                <a:ea typeface="+mn-ea"/>
                <a:cs typeface="Calibri" panose="020F0502020204030204" pitchFamily="34" charset="0"/>
              </a:defRPr>
            </a:lvl1pPr>
            <a:lvl2pPr marL="457200" indent="0" algn="l" rtl="0" eaLnBrk="1" fontAlgn="base" hangingPunct="1">
              <a:spcBef>
                <a:spcPct val="20000"/>
              </a:spcBef>
              <a:spcAft>
                <a:spcPct val="0"/>
              </a:spcAft>
              <a:buNone/>
              <a:defRPr sz="2000">
                <a:solidFill>
                  <a:schemeClr val="bg2"/>
                </a:solidFill>
                <a:latin typeface="Calibri" panose="020F0502020204030204" pitchFamily="34" charset="0"/>
                <a:cs typeface="Calibri" panose="020F0502020204030204" pitchFamily="34" charset="0"/>
              </a:defRPr>
            </a:lvl2pPr>
            <a:lvl3pPr marL="914400" indent="0" algn="l" rtl="0" eaLnBrk="1" fontAlgn="base" hangingPunct="1">
              <a:spcBef>
                <a:spcPct val="20000"/>
              </a:spcBef>
              <a:spcAft>
                <a:spcPct val="0"/>
              </a:spcAft>
              <a:buNone/>
              <a:defRPr sz="1800">
                <a:solidFill>
                  <a:schemeClr val="bg2"/>
                </a:solidFill>
                <a:latin typeface="Calibri" panose="020F0502020204030204" pitchFamily="34" charset="0"/>
                <a:cs typeface="Calibri" panose="020F0502020204030204" pitchFamily="34" charset="0"/>
              </a:defRPr>
            </a:lvl3pPr>
            <a:lvl4pPr marL="1371600" indent="0" algn="l" rtl="0" eaLnBrk="1" fontAlgn="base" hangingPunct="1">
              <a:spcBef>
                <a:spcPct val="20000"/>
              </a:spcBef>
              <a:spcAft>
                <a:spcPct val="0"/>
              </a:spcAft>
              <a:buNone/>
              <a:defRPr sz="1600">
                <a:solidFill>
                  <a:schemeClr val="bg2"/>
                </a:solidFill>
                <a:latin typeface="Calibri" panose="020F0502020204030204" pitchFamily="34" charset="0"/>
                <a:cs typeface="Calibri" panose="020F0502020204030204" pitchFamily="34" charset="0"/>
              </a:defRPr>
            </a:lvl4pPr>
            <a:lvl5pPr marL="1828800" indent="0" algn="l" rtl="0" eaLnBrk="1" fontAlgn="base" hangingPunct="1">
              <a:spcBef>
                <a:spcPct val="20000"/>
              </a:spcBef>
              <a:spcAft>
                <a:spcPct val="0"/>
              </a:spcAft>
              <a:buNone/>
              <a:defRPr sz="1600">
                <a:solidFill>
                  <a:schemeClr val="bg2"/>
                </a:solidFill>
                <a:latin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a:lstStyle>
          <a:p>
            <a:r>
              <a:rPr lang="hu-HU" sz="2000" b="0" kern="0" dirty="0"/>
              <a:t>* </a:t>
            </a:r>
            <a:r>
              <a:rPr lang="hu-HU" sz="1800" b="0" kern="0" dirty="0"/>
              <a:t>No ad hoc decision by border guards or orders in unpublished circular</a:t>
            </a:r>
          </a:p>
          <a:p>
            <a:r>
              <a:rPr lang="hu-HU" sz="1800" b="0" kern="0" dirty="0"/>
              <a:t>* Convenience, efficiency, diplomatic praise and economic reward do not justify Only proportional measure qualify as necessary. No viable alternative exists</a:t>
            </a:r>
          </a:p>
          <a:p>
            <a:r>
              <a:rPr lang="hu-HU" sz="1800" b="0" kern="0" dirty="0"/>
              <a:t>* Nat. security, public order, public health – to be interpreted very narrowly: </a:t>
            </a:r>
            <a:r>
              <a:rPr lang="hu-HU" sz="1800" b="0" kern="0" dirty="0">
                <a:solidFill>
                  <a:srgbClr val="C00000"/>
                </a:solidFill>
              </a:rPr>
              <a:t>individual, direct threat has to be shown</a:t>
            </a:r>
            <a:r>
              <a:rPr lang="hu-HU" sz="1800" b="0" kern="0" dirty="0"/>
              <a:t>, or the person has to  be a </a:t>
            </a:r>
            <a:r>
              <a:rPr lang="hu-HU" sz="1800" b="0" kern="0" dirty="0">
                <a:solidFill>
                  <a:srgbClr val="C00000"/>
                </a:solidFill>
              </a:rPr>
              <a:t>fugitive from justice </a:t>
            </a:r>
          </a:p>
          <a:p>
            <a:r>
              <a:rPr lang="hu-HU" sz="1800" b="0" kern="0" dirty="0" err="1">
                <a:solidFill>
                  <a:srgbClr val="C00000"/>
                </a:solidFill>
              </a:rPr>
              <a:t>Morals</a:t>
            </a:r>
            <a:r>
              <a:rPr lang="hu-HU" sz="1800" b="0" kern="0" dirty="0">
                <a:solidFill>
                  <a:srgbClr val="C00000"/>
                </a:solidFill>
              </a:rPr>
              <a:t>  and   rights of others </a:t>
            </a:r>
            <a:r>
              <a:rPr lang="hu-HU" sz="1800" b="0" kern="0" dirty="0"/>
              <a:t>in the country </a:t>
            </a:r>
            <a:r>
              <a:rPr lang="hu-HU" sz="1800" b="0" kern="0" dirty="0">
                <a:solidFill>
                  <a:srgbClr val="C00000"/>
                </a:solidFill>
              </a:rPr>
              <a:t>probably unaffected </a:t>
            </a:r>
            <a:r>
              <a:rPr lang="hu-HU" sz="1800" b="0" kern="0" dirty="0"/>
              <a:t>by a departure (unless family type relations /custody of child etc./)</a:t>
            </a:r>
          </a:p>
          <a:p>
            <a:r>
              <a:rPr lang="hu-HU" sz="1800" b="0" kern="0" dirty="0"/>
              <a:t>*  The least restrictive means are proportional</a:t>
            </a:r>
            <a:endParaRPr lang="en-US" sz="1800" b="0" kern="0" dirty="0"/>
          </a:p>
        </p:txBody>
      </p:sp>
      <p:cxnSp>
        <p:nvCxnSpPr>
          <p:cNvPr id="6" name="Egyenes összekötő nyíllal 5">
            <a:extLst>
              <a:ext uri="{FF2B5EF4-FFF2-40B4-BE49-F238E27FC236}">
                <a16:creationId xmlns:a16="http://schemas.microsoft.com/office/drawing/2014/main" id="{A978C870-A6F6-B340-8276-128AD6B3B17A}"/>
              </a:ext>
            </a:extLst>
          </p:cNvPr>
          <p:cNvCxnSpPr>
            <a:cxnSpLocks/>
          </p:cNvCxnSpPr>
          <p:nvPr/>
        </p:nvCxnSpPr>
        <p:spPr>
          <a:xfrm flipV="1">
            <a:off x="1979712" y="3107625"/>
            <a:ext cx="649188" cy="897439"/>
          </a:xfrm>
          <a:prstGeom prst="straightConnector1">
            <a:avLst/>
          </a:prstGeom>
          <a:ln w="2540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8" name="Egyenes összekötő nyíllal 7">
            <a:extLst>
              <a:ext uri="{FF2B5EF4-FFF2-40B4-BE49-F238E27FC236}">
                <a16:creationId xmlns:a16="http://schemas.microsoft.com/office/drawing/2014/main" id="{0E5D6FD3-84CE-0DC7-5F63-ADAFE717D652}"/>
              </a:ext>
            </a:extLst>
          </p:cNvPr>
          <p:cNvCxnSpPr>
            <a:cxnSpLocks/>
          </p:cNvCxnSpPr>
          <p:nvPr/>
        </p:nvCxnSpPr>
        <p:spPr>
          <a:xfrm flipV="1">
            <a:off x="1979712" y="2708920"/>
            <a:ext cx="576064" cy="1331261"/>
          </a:xfrm>
          <a:prstGeom prst="straightConnector1">
            <a:avLst/>
          </a:prstGeom>
          <a:ln w="2540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9" name="Egyenes összekötő nyíllal 8">
            <a:extLst>
              <a:ext uri="{FF2B5EF4-FFF2-40B4-BE49-F238E27FC236}">
                <a16:creationId xmlns:a16="http://schemas.microsoft.com/office/drawing/2014/main" id="{123F2A34-037F-D900-E3AF-2D3131004524}"/>
              </a:ext>
            </a:extLst>
          </p:cNvPr>
          <p:cNvCxnSpPr>
            <a:cxnSpLocks/>
          </p:cNvCxnSpPr>
          <p:nvPr/>
        </p:nvCxnSpPr>
        <p:spPr>
          <a:xfrm>
            <a:off x="1979712" y="4040181"/>
            <a:ext cx="576064" cy="324923"/>
          </a:xfrm>
          <a:prstGeom prst="straightConnector1">
            <a:avLst/>
          </a:prstGeom>
          <a:ln w="2540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10" name="Egyenes összekötő nyíllal 9">
            <a:extLst>
              <a:ext uri="{FF2B5EF4-FFF2-40B4-BE49-F238E27FC236}">
                <a16:creationId xmlns:a16="http://schemas.microsoft.com/office/drawing/2014/main" id="{8CC6071A-AF3C-706A-C67C-9776D345CABF}"/>
              </a:ext>
            </a:extLst>
          </p:cNvPr>
          <p:cNvCxnSpPr>
            <a:cxnSpLocks/>
          </p:cNvCxnSpPr>
          <p:nvPr/>
        </p:nvCxnSpPr>
        <p:spPr>
          <a:xfrm flipV="1">
            <a:off x="2051720" y="3717032"/>
            <a:ext cx="432048" cy="288032"/>
          </a:xfrm>
          <a:prstGeom prst="straightConnector1">
            <a:avLst/>
          </a:prstGeom>
          <a:ln w="2540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28" name="Egyenes összekötő nyíllal 27">
            <a:extLst>
              <a:ext uri="{FF2B5EF4-FFF2-40B4-BE49-F238E27FC236}">
                <a16:creationId xmlns:a16="http://schemas.microsoft.com/office/drawing/2014/main" id="{F7F51CF7-A895-0020-4BBE-884D5E93DFAB}"/>
              </a:ext>
            </a:extLst>
          </p:cNvPr>
          <p:cNvCxnSpPr>
            <a:cxnSpLocks/>
          </p:cNvCxnSpPr>
          <p:nvPr/>
        </p:nvCxnSpPr>
        <p:spPr>
          <a:xfrm flipV="1">
            <a:off x="1979712" y="4005064"/>
            <a:ext cx="576064" cy="35117"/>
          </a:xfrm>
          <a:prstGeom prst="straightConnector1">
            <a:avLst/>
          </a:prstGeom>
          <a:ln w="25400">
            <a:solidFill>
              <a:srgbClr val="C0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811234151"/>
      </p:ext>
    </p:extLst>
  </p:cSld>
  <p:clrMapOvr>
    <a:masterClrMapping/>
  </p:clrMapOvr>
  <p:transition>
    <p:pull dir="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9C606-9E1C-5773-5E6A-20354DB91C32}"/>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F8AC46F3-FD80-924D-67AC-F6FA85D6DDC7}"/>
              </a:ext>
            </a:extLst>
          </p:cNvPr>
          <p:cNvSpPr>
            <a:spLocks noGrp="1"/>
          </p:cNvSpPr>
          <p:nvPr>
            <p:ph type="title"/>
          </p:nvPr>
        </p:nvSpPr>
        <p:spPr>
          <a:xfrm>
            <a:off x="685800" y="228600"/>
            <a:ext cx="7772400" cy="896144"/>
          </a:xfrm>
        </p:spPr>
        <p:txBody>
          <a:bodyPr/>
          <a:lstStyle/>
          <a:p>
            <a:r>
              <a:rPr lang="en-US" dirty="0"/>
              <a:t>Permitted limitation on the right to leave</a:t>
            </a:r>
            <a:br>
              <a:rPr lang="en-US" dirty="0"/>
            </a:br>
            <a:r>
              <a:rPr lang="en-US" dirty="0"/>
              <a:t>ICPPR 12 (3)</a:t>
            </a:r>
          </a:p>
        </p:txBody>
      </p:sp>
      <p:sp>
        <p:nvSpPr>
          <p:cNvPr id="3" name="Tartalom helye 2">
            <a:extLst>
              <a:ext uri="{FF2B5EF4-FFF2-40B4-BE49-F238E27FC236}">
                <a16:creationId xmlns:a16="http://schemas.microsoft.com/office/drawing/2014/main" id="{D1F74695-5435-A4B6-DE6E-9A1B6103FCAA}"/>
              </a:ext>
            </a:extLst>
          </p:cNvPr>
          <p:cNvSpPr>
            <a:spLocks noGrp="1"/>
          </p:cNvSpPr>
          <p:nvPr>
            <p:ph idx="1"/>
          </p:nvPr>
        </p:nvSpPr>
        <p:spPr>
          <a:xfrm>
            <a:off x="685800" y="1340768"/>
            <a:ext cx="7846640" cy="5112568"/>
          </a:xfrm>
        </p:spPr>
        <p:txBody>
          <a:bodyPr>
            <a:normAutofit/>
          </a:bodyPr>
          <a:lstStyle/>
          <a:p>
            <a:pPr algn="ctr"/>
            <a:r>
              <a:rPr lang="en-US" dirty="0">
                <a:solidFill>
                  <a:srgbClr val="C00000"/>
                </a:solidFill>
              </a:rPr>
              <a:t>Limits to restrictions</a:t>
            </a:r>
          </a:p>
          <a:p>
            <a:endParaRPr lang="en-US" dirty="0"/>
          </a:p>
          <a:p>
            <a:r>
              <a:rPr lang="en-US" dirty="0">
                <a:solidFill>
                  <a:srgbClr val="C00000"/>
                </a:solidFill>
              </a:rPr>
              <a:t>Consistency with </a:t>
            </a:r>
            <a:r>
              <a:rPr lang="en-US" dirty="0"/>
              <a:t>the </a:t>
            </a:r>
            <a:r>
              <a:rPr lang="en-US" dirty="0">
                <a:solidFill>
                  <a:srgbClr val="C00000"/>
                </a:solidFill>
              </a:rPr>
              <a:t>other rights </a:t>
            </a:r>
            <a:r>
              <a:rPr lang="en-US" dirty="0"/>
              <a:t>recognised</a:t>
            </a:r>
          </a:p>
          <a:p>
            <a:r>
              <a:rPr lang="en-US" dirty="0">
                <a:solidFill>
                  <a:srgbClr val="C00000"/>
                </a:solidFill>
              </a:rPr>
              <a:t>Narrowly interpreted</a:t>
            </a:r>
            <a:r>
              <a:rPr lang="en-US" dirty="0"/>
              <a:t>.</a:t>
            </a:r>
          </a:p>
          <a:p>
            <a:r>
              <a:rPr lang="en-US" dirty="0"/>
              <a:t>Must </a:t>
            </a:r>
            <a:r>
              <a:rPr lang="en-US" dirty="0">
                <a:solidFill>
                  <a:srgbClr val="C00000"/>
                </a:solidFill>
              </a:rPr>
              <a:t>not impair the essence </a:t>
            </a:r>
            <a:r>
              <a:rPr lang="en-US" dirty="0"/>
              <a:t>of the right  (General Comment No. 27) </a:t>
            </a:r>
            <a:br>
              <a:rPr lang="en-US" dirty="0"/>
            </a:br>
            <a:r>
              <a:rPr lang="en-US" dirty="0"/>
              <a:t>The relationship of the </a:t>
            </a:r>
            <a:r>
              <a:rPr lang="en-US" dirty="0">
                <a:solidFill>
                  <a:srgbClr val="C00000"/>
                </a:solidFill>
              </a:rPr>
              <a:t>norm to the exception </a:t>
            </a:r>
            <a:r>
              <a:rPr lang="en-US" dirty="0"/>
              <a:t>must not be reversed.  (ibid)</a:t>
            </a:r>
          </a:p>
          <a:p>
            <a:r>
              <a:rPr lang="en-US" dirty="0"/>
              <a:t>The principle of </a:t>
            </a:r>
            <a:r>
              <a:rPr lang="en-US" dirty="0">
                <a:solidFill>
                  <a:srgbClr val="C00000"/>
                </a:solidFill>
              </a:rPr>
              <a:t>proportionality</a:t>
            </a:r>
            <a:r>
              <a:rPr lang="en-US" dirty="0"/>
              <a:t> must be respected not only in the law but </a:t>
            </a:r>
            <a:r>
              <a:rPr lang="en-US" dirty="0">
                <a:solidFill>
                  <a:srgbClr val="C00000"/>
                </a:solidFill>
              </a:rPr>
              <a:t>also in the administrative practices </a:t>
            </a:r>
            <a:r>
              <a:rPr lang="en-US" dirty="0"/>
              <a:t>(Ibid)</a:t>
            </a:r>
          </a:p>
          <a:p>
            <a:r>
              <a:rPr lang="en-US" dirty="0"/>
              <a:t>Restrictions must be consistent the fundamental principles of </a:t>
            </a:r>
            <a:r>
              <a:rPr lang="en-US" dirty="0">
                <a:solidFill>
                  <a:srgbClr val="C00000"/>
                </a:solidFill>
              </a:rPr>
              <a:t>equality and non-discrimination</a:t>
            </a:r>
            <a:r>
              <a:rPr lang="en-US" dirty="0"/>
              <a:t>. </a:t>
            </a:r>
          </a:p>
        </p:txBody>
      </p:sp>
    </p:spTree>
    <p:extLst>
      <p:ext uri="{BB962C8B-B14F-4D97-AF65-F5344CB8AC3E}">
        <p14:creationId xmlns:p14="http://schemas.microsoft.com/office/powerpoint/2010/main" val="449437582"/>
      </p:ext>
    </p:extLst>
  </p:cSld>
  <p:clrMapOvr>
    <a:masterClrMapping/>
  </p:clrMapOvr>
  <p:transition>
    <p:pull dir="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5A308-1FC4-1AE7-48A8-F965BCFF8180}"/>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77C336D7-F027-1086-11E2-756D999A4F27}"/>
              </a:ext>
            </a:extLst>
          </p:cNvPr>
          <p:cNvSpPr>
            <a:spLocks noGrp="1"/>
          </p:cNvSpPr>
          <p:nvPr>
            <p:ph type="title"/>
          </p:nvPr>
        </p:nvSpPr>
        <p:spPr>
          <a:xfrm>
            <a:off x="686594" y="1268760"/>
            <a:ext cx="7773838" cy="3744416"/>
          </a:xfrm>
        </p:spPr>
        <p:txBody>
          <a:bodyPr/>
          <a:lstStyle/>
          <a:p>
            <a:r>
              <a:rPr lang="en-US" sz="4400" dirty="0"/>
              <a:t>The waning force of the right</a:t>
            </a:r>
            <a:endParaRPr lang="en-US" dirty="0"/>
          </a:p>
        </p:txBody>
      </p:sp>
    </p:spTree>
    <p:extLst>
      <p:ext uri="{BB962C8B-B14F-4D97-AF65-F5344CB8AC3E}">
        <p14:creationId xmlns:p14="http://schemas.microsoft.com/office/powerpoint/2010/main" val="4094866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7CB4F3A3-238F-36CA-1649-B8C6B14DF6C0}"/>
              </a:ext>
            </a:extLst>
          </p:cNvPr>
          <p:cNvSpPr>
            <a:spLocks noGrp="1"/>
          </p:cNvSpPr>
          <p:nvPr>
            <p:ph type="title"/>
          </p:nvPr>
        </p:nvSpPr>
        <p:spPr/>
        <p:txBody>
          <a:bodyPr/>
          <a:lstStyle/>
          <a:p>
            <a:r>
              <a:rPr lang="en-US" dirty="0"/>
              <a:t>Emerging practice: contactless control</a:t>
            </a:r>
          </a:p>
        </p:txBody>
      </p:sp>
      <p:sp>
        <p:nvSpPr>
          <p:cNvPr id="3" name="Tartalom helye 2">
            <a:extLst>
              <a:ext uri="{FF2B5EF4-FFF2-40B4-BE49-F238E27FC236}">
                <a16:creationId xmlns:a16="http://schemas.microsoft.com/office/drawing/2014/main" id="{2AC6BC1C-8F02-35FC-D6F4-9AD002B555F1}"/>
              </a:ext>
            </a:extLst>
          </p:cNvPr>
          <p:cNvSpPr>
            <a:spLocks noGrp="1"/>
          </p:cNvSpPr>
          <p:nvPr>
            <p:ph idx="1"/>
          </p:nvPr>
        </p:nvSpPr>
        <p:spPr>
          <a:xfrm>
            <a:off x="179512" y="838200"/>
            <a:ext cx="8856984" cy="5615136"/>
          </a:xfrm>
        </p:spPr>
        <p:txBody>
          <a:bodyPr/>
          <a:lstStyle/>
          <a:p>
            <a:r>
              <a:rPr lang="en-US" dirty="0"/>
              <a:t> Contactless control = „ the emergence of </a:t>
            </a:r>
            <a:r>
              <a:rPr lang="en-US" dirty="0">
                <a:solidFill>
                  <a:srgbClr val="C00000"/>
                </a:solidFill>
              </a:rPr>
              <a:t>a novel variant of the ‘deterrence paradigm’</a:t>
            </a:r>
            <a:r>
              <a:rPr lang="en-US" dirty="0"/>
              <a:t> </a:t>
            </a:r>
            <a:r>
              <a:rPr lang="en-US" sz="1600" dirty="0"/>
              <a:t>dominating for the last 30 years, characterised by a return to strategies of outright containment—as witnessed after the Cold War years during the genocidarian conflicts in Rwanda and Yugoslavia —but </a:t>
            </a:r>
            <a:r>
              <a:rPr lang="en-US" dirty="0"/>
              <a:t>with a ‘deputational twist’, consisting in </a:t>
            </a:r>
            <a:r>
              <a:rPr lang="en-US" dirty="0">
                <a:solidFill>
                  <a:srgbClr val="C00000"/>
                </a:solidFill>
              </a:rPr>
              <a:t>the inducement by countries of destination of countries of transit, so that the latter exert the necessary control </a:t>
            </a:r>
            <a:r>
              <a:rPr lang="en-US" dirty="0"/>
              <a:t>in the former’s stead and/or </a:t>
            </a:r>
            <a:r>
              <a:rPr lang="en-US" dirty="0">
                <a:solidFill>
                  <a:srgbClr val="C00000"/>
                </a:solidFill>
              </a:rPr>
              <a:t>for their benefit.” </a:t>
            </a:r>
            <a:r>
              <a:rPr lang="en-US" sz="1800" dirty="0"/>
              <a:t>Moreno-Lax – Giuffré, p. 84.</a:t>
            </a:r>
          </a:p>
          <a:p>
            <a:endParaRPr lang="en-US" sz="1800" dirty="0"/>
          </a:p>
          <a:p>
            <a:r>
              <a:rPr lang="en-US" sz="1800" dirty="0"/>
              <a:t>ECtHR indirectly refused those ideas in </a:t>
            </a:r>
            <a:r>
              <a:rPr lang="en-US" sz="1800" dirty="0">
                <a:solidFill>
                  <a:srgbClr val="C00000"/>
                </a:solidFill>
              </a:rPr>
              <a:t>S.S. and Others against Italy</a:t>
            </a:r>
            <a:r>
              <a:rPr lang="en-US" sz="1800" dirty="0"/>
              <a:t>, Application no. 21660/18, Judgment 12 June 2025</a:t>
            </a:r>
          </a:p>
          <a:p>
            <a:r>
              <a:rPr lang="en-US" sz="1800" dirty="0"/>
              <a:t>para 80:</a:t>
            </a:r>
          </a:p>
          <a:p>
            <a:r>
              <a:rPr lang="en-US" sz="1800" dirty="0"/>
              <a:t>„In accordance with this case-law, where an allegation of </a:t>
            </a:r>
            <a:r>
              <a:rPr lang="en-US" sz="1800" dirty="0">
                <a:solidFill>
                  <a:srgbClr val="C00000"/>
                </a:solidFill>
              </a:rPr>
              <a:t>extraterritorial jurisdiction </a:t>
            </a:r>
            <a:r>
              <a:rPr lang="en-US" sz="1800" dirty="0"/>
              <a:t>is made, the Court will assess whether there are </a:t>
            </a:r>
            <a:r>
              <a:rPr lang="en-US" sz="1800" dirty="0">
                <a:solidFill>
                  <a:srgbClr val="C00000"/>
                </a:solidFill>
              </a:rPr>
              <a:t>exceptional circumstances </a:t>
            </a:r>
            <a:r>
              <a:rPr lang="en-US" sz="1800" dirty="0"/>
              <a:t>justifying a finding by it that the State concerned was exercising jurisdiction extraterritorially by reference to the </a:t>
            </a:r>
            <a:r>
              <a:rPr lang="en-US" sz="1800" dirty="0">
                <a:solidFill>
                  <a:srgbClr val="C00000"/>
                </a:solidFill>
              </a:rPr>
              <a:t>specific facts of the case</a:t>
            </a:r>
            <a:r>
              <a:rPr lang="en-US" sz="1800" dirty="0"/>
              <a:t>. The </a:t>
            </a:r>
            <a:r>
              <a:rPr lang="en-US" sz="1800" dirty="0">
                <a:solidFill>
                  <a:srgbClr val="C00000"/>
                </a:solidFill>
              </a:rPr>
              <a:t>two main criteria </a:t>
            </a:r>
            <a:r>
              <a:rPr lang="en-US" sz="1800" dirty="0"/>
              <a:t>are </a:t>
            </a:r>
            <a:r>
              <a:rPr lang="en-US" sz="1800" dirty="0">
                <a:solidFill>
                  <a:srgbClr val="C00000"/>
                </a:solidFill>
              </a:rPr>
              <a:t>effective control </a:t>
            </a:r>
            <a:r>
              <a:rPr lang="en-US" sz="1800" dirty="0"/>
              <a:t>by the State </a:t>
            </a:r>
            <a:r>
              <a:rPr lang="en-US" sz="1800" dirty="0">
                <a:solidFill>
                  <a:srgbClr val="C00000"/>
                </a:solidFill>
              </a:rPr>
              <a:t>over an area </a:t>
            </a:r>
            <a:r>
              <a:rPr lang="en-US" sz="1800" dirty="0"/>
              <a:t>(spatial concept of jurisdiction, or jurisdiction ratione loci) and </a:t>
            </a:r>
            <a:r>
              <a:rPr lang="en-US" sz="1800" dirty="0">
                <a:solidFill>
                  <a:srgbClr val="C00000"/>
                </a:solidFill>
              </a:rPr>
              <a:t>State agent authority and control over individuals </a:t>
            </a:r>
            <a:r>
              <a:rPr lang="en-US" sz="1800" dirty="0"/>
              <a:t>(personal concept of jurisdiction,</a:t>
            </a:r>
            <a:r>
              <a:rPr lang="hu-HU" sz="1800" dirty="0"/>
              <a:t> </a:t>
            </a:r>
            <a:r>
              <a:rPr lang="en-US" sz="1800" dirty="0"/>
              <a:t>or jurisdiction ratione personae).”</a:t>
            </a:r>
          </a:p>
        </p:txBody>
      </p:sp>
    </p:spTree>
    <p:extLst>
      <p:ext uri="{BB962C8B-B14F-4D97-AF65-F5344CB8AC3E}">
        <p14:creationId xmlns:p14="http://schemas.microsoft.com/office/powerpoint/2010/main" val="3436656243"/>
      </p:ext>
    </p:extLst>
  </p:cSld>
  <p:clrMapOvr>
    <a:masterClrMapping/>
  </p:clrMapOvr>
  <p:transition>
    <p:pull dir="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39F22D7E-E051-8B63-96C3-353F0558E1C2}"/>
              </a:ext>
            </a:extLst>
          </p:cNvPr>
          <p:cNvSpPr>
            <a:spLocks noGrp="1"/>
          </p:cNvSpPr>
          <p:nvPr>
            <p:ph type="title"/>
          </p:nvPr>
        </p:nvSpPr>
        <p:spPr>
          <a:xfrm>
            <a:off x="0" y="228600"/>
            <a:ext cx="9108504" cy="608112"/>
          </a:xfrm>
        </p:spPr>
        <p:txBody>
          <a:bodyPr/>
          <a:lstStyle/>
          <a:p>
            <a:r>
              <a:rPr lang="hu-HU" sz="2400" dirty="0" err="1"/>
              <a:t>Aiding</a:t>
            </a:r>
            <a:r>
              <a:rPr lang="hu-HU" sz="2400" dirty="0"/>
              <a:t> and </a:t>
            </a:r>
            <a:r>
              <a:rPr lang="hu-HU" sz="2400" dirty="0" err="1"/>
              <a:t>abetting</a:t>
            </a:r>
            <a:r>
              <a:rPr lang="hu-HU" sz="2400" dirty="0"/>
              <a:t> (</a:t>
            </a:r>
            <a:r>
              <a:rPr lang="hu-HU" sz="2400" dirty="0" err="1"/>
              <a:t>assisting</a:t>
            </a:r>
            <a:r>
              <a:rPr lang="hu-HU" sz="2400" dirty="0"/>
              <a:t>)</a:t>
            </a:r>
            <a:br>
              <a:rPr lang="hu-HU" sz="2400" dirty="0"/>
            </a:br>
            <a:r>
              <a:rPr lang="hu-HU" sz="2000" dirty="0"/>
              <a:t>Is the EU </a:t>
            </a:r>
            <a:r>
              <a:rPr lang="hu-HU" sz="2000" dirty="0" err="1"/>
              <a:t>responsible</a:t>
            </a:r>
            <a:r>
              <a:rPr lang="hu-HU" sz="2000" dirty="0"/>
              <a:t> for </a:t>
            </a:r>
            <a:r>
              <a:rPr lang="hu-HU" sz="2000" dirty="0" err="1"/>
              <a:t>what</a:t>
            </a:r>
            <a:r>
              <a:rPr lang="hu-HU" sz="2000" dirty="0"/>
              <a:t> </a:t>
            </a:r>
            <a:r>
              <a:rPr lang="hu-HU" sz="2000" dirty="0" err="1"/>
              <a:t>Lybian</a:t>
            </a:r>
            <a:r>
              <a:rPr lang="hu-HU" sz="2000" dirty="0"/>
              <a:t> </a:t>
            </a:r>
            <a:r>
              <a:rPr lang="hu-HU" sz="2000" dirty="0" err="1"/>
              <a:t>authorities</a:t>
            </a:r>
            <a:r>
              <a:rPr lang="hu-HU" sz="2000" dirty="0"/>
              <a:t> (</a:t>
            </a:r>
            <a:r>
              <a:rPr lang="hu-HU" sz="2000" dirty="0" err="1"/>
              <a:t>or</a:t>
            </a:r>
            <a:r>
              <a:rPr lang="hu-HU" sz="2000" dirty="0"/>
              <a:t> </a:t>
            </a:r>
            <a:r>
              <a:rPr lang="hu-HU" sz="2000" dirty="0" err="1"/>
              <a:t>Turkish</a:t>
            </a:r>
            <a:r>
              <a:rPr lang="hu-HU" sz="2000" dirty="0"/>
              <a:t> </a:t>
            </a:r>
            <a:r>
              <a:rPr lang="hu-HU" sz="2000" dirty="0" err="1"/>
              <a:t>authorities</a:t>
            </a:r>
            <a:r>
              <a:rPr lang="hu-HU" sz="2000" dirty="0"/>
              <a:t>) </a:t>
            </a:r>
            <a:r>
              <a:rPr lang="hu-HU" sz="2000" dirty="0" err="1"/>
              <a:t>do</a:t>
            </a:r>
            <a:r>
              <a:rPr lang="hu-HU" sz="2000" dirty="0"/>
              <a:t>?</a:t>
            </a:r>
            <a:endParaRPr lang="en-US" sz="2000" dirty="0"/>
          </a:p>
        </p:txBody>
      </p:sp>
      <p:sp>
        <p:nvSpPr>
          <p:cNvPr id="3" name="Tartalom helye 2">
            <a:extLst>
              <a:ext uri="{FF2B5EF4-FFF2-40B4-BE49-F238E27FC236}">
                <a16:creationId xmlns:a16="http://schemas.microsoft.com/office/drawing/2014/main" id="{05E343AB-AA92-FFBF-BF75-FAD7E4063AA3}"/>
              </a:ext>
            </a:extLst>
          </p:cNvPr>
          <p:cNvSpPr>
            <a:spLocks noGrp="1"/>
          </p:cNvSpPr>
          <p:nvPr>
            <p:ph idx="1"/>
          </p:nvPr>
        </p:nvSpPr>
        <p:spPr>
          <a:xfrm>
            <a:off x="0" y="908720"/>
            <a:ext cx="9036496" cy="5616624"/>
          </a:xfrm>
        </p:spPr>
        <p:txBody>
          <a:bodyPr>
            <a:normAutofit/>
          </a:bodyPr>
          <a:lstStyle/>
          <a:p>
            <a:endParaRPr lang="hu-HU" sz="1600" dirty="0"/>
          </a:p>
          <a:p>
            <a:r>
              <a:rPr lang="hu-HU" sz="1900" i="1" dirty="0" err="1"/>
              <a:t>See</a:t>
            </a:r>
            <a:r>
              <a:rPr lang="hu-HU" sz="1900" i="1" dirty="0"/>
              <a:t>: </a:t>
            </a:r>
            <a:r>
              <a:rPr lang="hu-HU" sz="1900" i="1" dirty="0" err="1"/>
              <a:t>Moreno-Lax</a:t>
            </a:r>
            <a:r>
              <a:rPr lang="hu-HU" sz="1900" i="1" dirty="0"/>
              <a:t>, </a:t>
            </a:r>
            <a:r>
              <a:rPr lang="hu-HU" sz="1900" i="1" dirty="0" err="1"/>
              <a:t>Den</a:t>
            </a:r>
            <a:r>
              <a:rPr lang="hu-HU" sz="1900" i="1" dirty="0"/>
              <a:t> </a:t>
            </a:r>
            <a:r>
              <a:rPr lang="hu-HU" sz="1900" i="1" dirty="0" err="1"/>
              <a:t>Heijer</a:t>
            </a:r>
            <a:r>
              <a:rPr lang="hu-HU" sz="1900" i="1" dirty="0"/>
              <a:t>, Molnár </a:t>
            </a:r>
          </a:p>
          <a:p>
            <a:endParaRPr lang="hu-HU" sz="1900" i="1" dirty="0"/>
          </a:p>
          <a:p>
            <a:r>
              <a:rPr lang="hu-HU" sz="1900" dirty="0"/>
              <a:t>„</a:t>
            </a:r>
            <a:r>
              <a:rPr lang="en-GB" sz="1900" dirty="0"/>
              <a:t>a sort of a </a:t>
            </a:r>
            <a:r>
              <a:rPr lang="hu-HU" sz="1900" dirty="0"/>
              <a:t>‚</a:t>
            </a:r>
            <a:r>
              <a:rPr lang="en-GB" sz="1900" dirty="0">
                <a:solidFill>
                  <a:srgbClr val="C00000"/>
                </a:solidFill>
              </a:rPr>
              <a:t>plausible likelihood</a:t>
            </a:r>
            <a:r>
              <a:rPr lang="hu-HU" sz="1900" dirty="0"/>
              <a:t>’</a:t>
            </a:r>
            <a:r>
              <a:rPr lang="en-GB" sz="1900" dirty="0"/>
              <a:t> that the aid or</a:t>
            </a:r>
            <a:endParaRPr lang="hu-HU" sz="1900" dirty="0"/>
          </a:p>
          <a:p>
            <a:r>
              <a:rPr lang="en-GB" sz="1900" dirty="0"/>
              <a:t> support </a:t>
            </a:r>
            <a:r>
              <a:rPr lang="en-GB" sz="1900" dirty="0">
                <a:solidFill>
                  <a:srgbClr val="C00000"/>
                </a:solidFill>
              </a:rPr>
              <a:t>will be unlawfully utilised is the trigger </a:t>
            </a:r>
            <a:r>
              <a:rPr lang="en-GB" sz="1900" dirty="0"/>
              <a:t>which</a:t>
            </a:r>
            <a:endParaRPr lang="hu-HU" sz="1900" dirty="0"/>
          </a:p>
          <a:p>
            <a:r>
              <a:rPr lang="en-GB" sz="1900" dirty="0"/>
              <a:t> will activate this form of derived or indirect responsibility within </a:t>
            </a:r>
            <a:endParaRPr lang="hu-HU" sz="1900" dirty="0"/>
          </a:p>
          <a:p>
            <a:r>
              <a:rPr lang="en-GB" sz="1900" dirty="0"/>
              <a:t>the meaning of art. 16 ARSIWA. Against this backdrop, extraterritorial border management activities, such as </a:t>
            </a:r>
            <a:r>
              <a:rPr lang="en-GB" sz="1900" dirty="0">
                <a:solidFill>
                  <a:srgbClr val="C00000"/>
                </a:solidFill>
              </a:rPr>
              <a:t>training, funding and capacity building </a:t>
            </a:r>
            <a:r>
              <a:rPr lang="en-GB" sz="1900" dirty="0"/>
              <a:t>in third countries, could potentially </a:t>
            </a:r>
            <a:r>
              <a:rPr lang="en-GB" sz="1900" dirty="0">
                <a:solidFill>
                  <a:srgbClr val="C00000"/>
                </a:solidFill>
              </a:rPr>
              <a:t>fall under </a:t>
            </a:r>
            <a:r>
              <a:rPr lang="en-GB" sz="1900" dirty="0"/>
              <a:t>the scope of art. 16 ARSIWA </a:t>
            </a:r>
            <a:r>
              <a:rPr lang="en-GB" sz="1900" dirty="0">
                <a:solidFill>
                  <a:srgbClr val="C00000"/>
                </a:solidFill>
              </a:rPr>
              <a:t>if three requirements </a:t>
            </a:r>
            <a:r>
              <a:rPr lang="en-GB" sz="1900" dirty="0"/>
              <a:t>are fulfilled:</a:t>
            </a:r>
            <a:endParaRPr lang="hu-HU" sz="1900" dirty="0"/>
          </a:p>
          <a:p>
            <a:pPr lvl="1"/>
            <a:r>
              <a:rPr lang="en-GB" sz="1800" dirty="0"/>
              <a:t>1) the relevant state organ providing aid/assistance </a:t>
            </a:r>
            <a:r>
              <a:rPr lang="en-GB" sz="1800" dirty="0">
                <a:solidFill>
                  <a:srgbClr val="C00000"/>
                </a:solidFill>
              </a:rPr>
              <a:t>must have knowledge of the </a:t>
            </a:r>
            <a:r>
              <a:rPr lang="en-GB" sz="1800" dirty="0" err="1">
                <a:solidFill>
                  <a:srgbClr val="C00000"/>
                </a:solidFill>
              </a:rPr>
              <a:t>cir-cumstances</a:t>
            </a:r>
            <a:r>
              <a:rPr lang="en-GB" sz="1800" dirty="0">
                <a:solidFill>
                  <a:srgbClr val="C00000"/>
                </a:solidFill>
              </a:rPr>
              <a:t> ma</a:t>
            </a:r>
            <a:r>
              <a:rPr lang="en-GB" sz="1800" dirty="0"/>
              <a:t>king the conduct of the assisted State internationally wrongful; </a:t>
            </a:r>
          </a:p>
          <a:p>
            <a:pPr lvl="1"/>
            <a:r>
              <a:rPr lang="en-GB" sz="1800" dirty="0"/>
              <a:t>2) aid/assistance must </a:t>
            </a:r>
            <a:r>
              <a:rPr lang="en-GB" sz="1800" dirty="0">
                <a:solidFill>
                  <a:srgbClr val="C00000"/>
                </a:solidFill>
              </a:rPr>
              <a:t>be provided to facilitate that conduct </a:t>
            </a:r>
            <a:r>
              <a:rPr lang="en-GB" sz="1800" dirty="0"/>
              <a:t>which must indeed result in a wrongful act; and </a:t>
            </a:r>
          </a:p>
          <a:p>
            <a:pPr lvl="1"/>
            <a:r>
              <a:rPr lang="en-GB" sz="1800" dirty="0"/>
              <a:t>3) </a:t>
            </a:r>
            <a:r>
              <a:rPr lang="en-GB" sz="1800" dirty="0">
                <a:solidFill>
                  <a:srgbClr val="C00000"/>
                </a:solidFill>
              </a:rPr>
              <a:t>conduct must be such that it would have been wrongful even if it had been committed by the assisting State itself </a:t>
            </a:r>
            <a:r>
              <a:rPr lang="en-GB" sz="1800" dirty="0"/>
              <a:t>(</a:t>
            </a:r>
            <a:r>
              <a:rPr lang="hu-HU" sz="1800" dirty="0"/>
              <a:t>‚</a:t>
            </a:r>
            <a:r>
              <a:rPr lang="en-GB" sz="1800" dirty="0"/>
              <a:t>a State cannot do by another what it cannot do by itself</a:t>
            </a:r>
            <a:r>
              <a:rPr lang="hu-HU" sz="1800" dirty="0"/>
              <a:t>’ </a:t>
            </a:r>
            <a:r>
              <a:rPr lang="en-GB" sz="1800" dirty="0"/>
              <a:t> as the ILC put it in its Commentaries to ARSIWA, also known as the requirement of </a:t>
            </a:r>
            <a:r>
              <a:rPr lang="hu-HU" sz="1800" dirty="0"/>
              <a:t>‚</a:t>
            </a:r>
            <a:r>
              <a:rPr lang="en-GB" sz="1800" dirty="0"/>
              <a:t>opposability</a:t>
            </a:r>
            <a:r>
              <a:rPr lang="hu-HU" sz="1800" dirty="0"/>
              <a:t>’”</a:t>
            </a:r>
            <a:r>
              <a:rPr lang="en-GB" sz="1800" dirty="0"/>
              <a:t>. </a:t>
            </a:r>
            <a:r>
              <a:rPr lang="hu-HU" sz="1800" dirty="0"/>
              <a:t>  </a:t>
            </a:r>
            <a:r>
              <a:rPr lang="hu-HU" sz="1800" i="1" dirty="0"/>
              <a:t>(Molnár, 1025-26)</a:t>
            </a:r>
            <a:endParaRPr lang="en-US" sz="1800" i="1" dirty="0"/>
          </a:p>
        </p:txBody>
      </p:sp>
      <p:sp>
        <p:nvSpPr>
          <p:cNvPr id="4" name="Szövegdoboz 3">
            <a:extLst>
              <a:ext uri="{FF2B5EF4-FFF2-40B4-BE49-F238E27FC236}">
                <a16:creationId xmlns:a16="http://schemas.microsoft.com/office/drawing/2014/main" id="{92DFEDF9-DE51-EC34-6947-D8B14047D979}"/>
              </a:ext>
            </a:extLst>
          </p:cNvPr>
          <p:cNvSpPr txBox="1"/>
          <p:nvPr/>
        </p:nvSpPr>
        <p:spPr>
          <a:xfrm rot="610644">
            <a:off x="5638056" y="1118312"/>
            <a:ext cx="3528392" cy="1785104"/>
          </a:xfrm>
          <a:prstGeom prst="rect">
            <a:avLst/>
          </a:prstGeom>
          <a:solidFill>
            <a:srgbClr val="FFCC66"/>
          </a:solidFill>
          <a:ln>
            <a:solidFill>
              <a:srgbClr val="C00000"/>
            </a:solidFill>
          </a:ln>
        </p:spPr>
        <p:txBody>
          <a:bodyPr wrap="square" rtlCol="0">
            <a:spAutoFit/>
          </a:bodyPr>
          <a:lstStyle/>
          <a:p>
            <a:pPr algn="ctr"/>
            <a:r>
              <a:rPr lang="hu-HU" sz="1000" dirty="0">
                <a:latin typeface="Calibri "/>
              </a:rPr>
              <a:t>ILC ARSIWA, 2001</a:t>
            </a:r>
          </a:p>
          <a:p>
            <a:pPr algn="ctr"/>
            <a:r>
              <a:rPr lang="en-US" sz="1000" i="1" dirty="0">
                <a:latin typeface="Calibri "/>
              </a:rPr>
              <a:t>Article 16 </a:t>
            </a:r>
            <a:endParaRPr lang="en-US" sz="1000" dirty="0">
              <a:latin typeface="Calibri "/>
            </a:endParaRPr>
          </a:p>
          <a:p>
            <a:r>
              <a:rPr lang="en-GB" sz="1000" i="1" dirty="0">
                <a:solidFill>
                  <a:srgbClr val="C00000"/>
                </a:solidFill>
                <a:latin typeface="Calibri "/>
              </a:rPr>
              <a:t>Aid or assistance </a:t>
            </a:r>
            <a:r>
              <a:rPr lang="en-GB" sz="1000" i="1" dirty="0">
                <a:latin typeface="Calibri "/>
              </a:rPr>
              <a:t>in the commission of an internationally wrongful act </a:t>
            </a:r>
            <a:endParaRPr lang="en-GB" sz="1000" dirty="0">
              <a:latin typeface="Calibri "/>
            </a:endParaRPr>
          </a:p>
          <a:p>
            <a:r>
              <a:rPr lang="en-GB" sz="1000" dirty="0">
                <a:latin typeface="Calibri "/>
              </a:rPr>
              <a:t>A State which aids or assists another State in the commission of an internationally wrongful act by the latter is internationally responsible for doing so </a:t>
            </a:r>
            <a:r>
              <a:rPr lang="en-GB" sz="1000" dirty="0">
                <a:solidFill>
                  <a:srgbClr val="C00000"/>
                </a:solidFill>
                <a:latin typeface="Calibri "/>
              </a:rPr>
              <a:t>if</a:t>
            </a:r>
            <a:r>
              <a:rPr lang="en-GB" sz="1000" dirty="0">
                <a:latin typeface="Calibri "/>
              </a:rPr>
              <a:t>: </a:t>
            </a:r>
          </a:p>
          <a:p>
            <a:r>
              <a:rPr lang="en-GB" sz="1000" dirty="0">
                <a:latin typeface="Calibri "/>
              </a:rPr>
              <a:t>(</a:t>
            </a:r>
            <a:r>
              <a:rPr lang="en-GB" sz="1000" i="1" dirty="0">
                <a:latin typeface="Calibri "/>
              </a:rPr>
              <a:t>a</a:t>
            </a:r>
            <a:r>
              <a:rPr lang="en-GB" sz="1000" dirty="0">
                <a:latin typeface="Calibri "/>
              </a:rPr>
              <a:t>) that State does so with </a:t>
            </a:r>
            <a:r>
              <a:rPr lang="en-GB" sz="1000" dirty="0">
                <a:solidFill>
                  <a:srgbClr val="C00000"/>
                </a:solidFill>
                <a:latin typeface="Calibri "/>
              </a:rPr>
              <a:t>knowledge of the circumstances </a:t>
            </a:r>
            <a:r>
              <a:rPr lang="en-GB" sz="1000" dirty="0">
                <a:latin typeface="Calibri "/>
              </a:rPr>
              <a:t>of the internationally wrongful act; and </a:t>
            </a:r>
          </a:p>
          <a:p>
            <a:r>
              <a:rPr lang="en-GB" sz="1000" dirty="0">
                <a:latin typeface="Calibri "/>
              </a:rPr>
              <a:t>(</a:t>
            </a:r>
            <a:r>
              <a:rPr lang="en-GB" sz="1000" i="1" dirty="0">
                <a:latin typeface="Calibri "/>
              </a:rPr>
              <a:t>b</a:t>
            </a:r>
            <a:r>
              <a:rPr lang="en-GB" sz="1000" dirty="0">
                <a:latin typeface="Calibri "/>
              </a:rPr>
              <a:t>) </a:t>
            </a:r>
            <a:r>
              <a:rPr lang="en-GB" sz="1000" dirty="0">
                <a:solidFill>
                  <a:srgbClr val="C00000"/>
                </a:solidFill>
                <a:latin typeface="Calibri "/>
              </a:rPr>
              <a:t>the act would be </a:t>
            </a:r>
            <a:r>
              <a:rPr lang="en-GB" sz="1000" dirty="0">
                <a:latin typeface="Calibri "/>
              </a:rPr>
              <a:t>internationally </a:t>
            </a:r>
            <a:r>
              <a:rPr lang="en-GB" sz="1000" dirty="0">
                <a:solidFill>
                  <a:srgbClr val="C00000"/>
                </a:solidFill>
                <a:latin typeface="Calibri "/>
              </a:rPr>
              <a:t>wrongful if committed by that State</a:t>
            </a:r>
            <a:r>
              <a:rPr lang="en-GB" sz="1000" dirty="0">
                <a:latin typeface="Calibri "/>
              </a:rPr>
              <a:t>. </a:t>
            </a:r>
            <a:endParaRPr lang="en-US" dirty="0"/>
          </a:p>
        </p:txBody>
      </p:sp>
    </p:spTree>
    <p:extLst>
      <p:ext uri="{BB962C8B-B14F-4D97-AF65-F5344CB8AC3E}">
        <p14:creationId xmlns:p14="http://schemas.microsoft.com/office/powerpoint/2010/main" val="2953672423"/>
      </p:ext>
    </p:extLst>
  </p:cSld>
  <p:clrMapOvr>
    <a:masterClrMapping/>
  </p:clrMapOvr>
  <p:transition>
    <p:pull dir="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41D74E6-66A1-BF99-F850-01277CE18032}"/>
              </a:ext>
            </a:extLst>
          </p:cNvPr>
          <p:cNvSpPr>
            <a:spLocks noGrp="1"/>
          </p:cNvSpPr>
          <p:nvPr>
            <p:ph type="title"/>
          </p:nvPr>
        </p:nvSpPr>
        <p:spPr>
          <a:xfrm>
            <a:off x="685800" y="95445"/>
            <a:ext cx="7772400" cy="457200"/>
          </a:xfrm>
        </p:spPr>
        <p:txBody>
          <a:bodyPr/>
          <a:lstStyle/>
          <a:p>
            <a:r>
              <a:rPr lang="en-US" dirty="0"/>
              <a:t>The recreation of the hierarchy among states</a:t>
            </a:r>
          </a:p>
        </p:txBody>
      </p:sp>
      <p:sp>
        <p:nvSpPr>
          <p:cNvPr id="7" name="Folyamatábra: Másik feldolgozás 6">
            <a:extLst>
              <a:ext uri="{FF2B5EF4-FFF2-40B4-BE49-F238E27FC236}">
                <a16:creationId xmlns:a16="http://schemas.microsoft.com/office/drawing/2014/main" id="{75B2E95F-9BB7-C16F-51D0-115CD3E71FE0}"/>
              </a:ext>
            </a:extLst>
          </p:cNvPr>
          <p:cNvSpPr/>
          <p:nvPr/>
        </p:nvSpPr>
        <p:spPr>
          <a:xfrm>
            <a:off x="2915816" y="659552"/>
            <a:ext cx="2520280" cy="831196"/>
          </a:xfrm>
          <a:prstGeom prst="flowChartAlternate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lang="hu-HU" sz="1800" dirty="0"/>
              <a:t>The </a:t>
            </a:r>
            <a:r>
              <a:rPr lang="hu-HU" sz="1800" dirty="0" err="1"/>
              <a:t>developed</a:t>
            </a:r>
            <a:r>
              <a:rPr lang="hu-HU" sz="1800" dirty="0"/>
              <a:t> </a:t>
            </a:r>
            <a:r>
              <a:rPr lang="hu-HU" sz="1800" dirty="0" err="1"/>
              <a:t>resourceful</a:t>
            </a:r>
            <a:r>
              <a:rPr lang="hu-HU" sz="1800" dirty="0"/>
              <a:t>  </a:t>
            </a:r>
            <a:r>
              <a:rPr lang="hu-HU" sz="1800" dirty="0" err="1"/>
              <a:t>dominant</a:t>
            </a:r>
            <a:r>
              <a:rPr lang="hu-HU" sz="1800" dirty="0"/>
              <a:t> state </a:t>
            </a:r>
            <a:endParaRPr lang="en-US" sz="1800" dirty="0"/>
          </a:p>
        </p:txBody>
      </p:sp>
      <p:sp>
        <p:nvSpPr>
          <p:cNvPr id="8" name="Folyamatábra: Másik feldolgozás 7">
            <a:extLst>
              <a:ext uri="{FF2B5EF4-FFF2-40B4-BE49-F238E27FC236}">
                <a16:creationId xmlns:a16="http://schemas.microsoft.com/office/drawing/2014/main" id="{02EAC111-E8C9-F286-0AE9-89A682873215}"/>
              </a:ext>
            </a:extLst>
          </p:cNvPr>
          <p:cNvSpPr/>
          <p:nvPr/>
        </p:nvSpPr>
        <p:spPr>
          <a:xfrm>
            <a:off x="1547664" y="1994804"/>
            <a:ext cx="2016224" cy="1080120"/>
          </a:xfrm>
          <a:prstGeom prst="flowChartAlternateProcess">
            <a:avLst/>
          </a:prstGeom>
          <a:solidFill>
            <a:schemeClr val="tx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u-HU" sz="1800" dirty="0" err="1">
                <a:solidFill>
                  <a:schemeClr val="bg2"/>
                </a:solidFill>
              </a:rPr>
              <a:t>Committed</a:t>
            </a:r>
            <a:r>
              <a:rPr lang="hu-HU" sz="1800" dirty="0">
                <a:solidFill>
                  <a:schemeClr val="bg2"/>
                </a:solidFill>
              </a:rPr>
              <a:t> to </a:t>
            </a:r>
            <a:r>
              <a:rPr lang="hu-HU" sz="1800" dirty="0" err="1">
                <a:solidFill>
                  <a:schemeClr val="bg2"/>
                </a:solidFill>
              </a:rPr>
              <a:t>refugee</a:t>
            </a:r>
            <a:r>
              <a:rPr lang="hu-HU" sz="1800" dirty="0">
                <a:solidFill>
                  <a:schemeClr val="bg2"/>
                </a:solidFill>
              </a:rPr>
              <a:t> </a:t>
            </a:r>
            <a:r>
              <a:rPr lang="hu-HU" sz="1800" dirty="0" err="1">
                <a:solidFill>
                  <a:schemeClr val="bg2"/>
                </a:solidFill>
              </a:rPr>
              <a:t>protection</a:t>
            </a:r>
            <a:endParaRPr lang="en-US" sz="1800" dirty="0">
              <a:solidFill>
                <a:schemeClr val="bg2"/>
              </a:solidFill>
            </a:endParaRPr>
          </a:p>
        </p:txBody>
      </p:sp>
      <p:sp>
        <p:nvSpPr>
          <p:cNvPr id="10" name="Folyamatábra: Másik feldolgozás 9">
            <a:extLst>
              <a:ext uri="{FF2B5EF4-FFF2-40B4-BE49-F238E27FC236}">
                <a16:creationId xmlns:a16="http://schemas.microsoft.com/office/drawing/2014/main" id="{19FFE68C-0FBE-4743-4FC4-909FCD32556C}"/>
              </a:ext>
            </a:extLst>
          </p:cNvPr>
          <p:cNvSpPr/>
          <p:nvPr/>
        </p:nvSpPr>
        <p:spPr>
          <a:xfrm>
            <a:off x="5076056" y="2021740"/>
            <a:ext cx="2016224" cy="1080120"/>
          </a:xfrm>
          <a:prstGeom prst="flowChartAlternateProcess">
            <a:avLst/>
          </a:prstGeom>
          <a:solidFill>
            <a:schemeClr val="tx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u-HU" sz="1800" dirty="0" err="1">
                <a:solidFill>
                  <a:schemeClr val="bg2"/>
                </a:solidFill>
              </a:rPr>
              <a:t>Reluctant</a:t>
            </a:r>
            <a:r>
              <a:rPr lang="hu-HU" sz="1800" dirty="0">
                <a:solidFill>
                  <a:schemeClr val="bg2"/>
                </a:solidFill>
              </a:rPr>
              <a:t>  to </a:t>
            </a:r>
            <a:r>
              <a:rPr lang="hu-HU" sz="1800" dirty="0" err="1">
                <a:solidFill>
                  <a:schemeClr val="bg2"/>
                </a:solidFill>
              </a:rPr>
              <a:t>perform</a:t>
            </a:r>
            <a:endParaRPr lang="en-US" sz="1800" dirty="0">
              <a:solidFill>
                <a:schemeClr val="bg2"/>
              </a:solidFill>
            </a:endParaRPr>
          </a:p>
        </p:txBody>
      </p:sp>
      <p:sp>
        <p:nvSpPr>
          <p:cNvPr id="11" name="Nyíl: balra-jobbra mutató 10">
            <a:extLst>
              <a:ext uri="{FF2B5EF4-FFF2-40B4-BE49-F238E27FC236}">
                <a16:creationId xmlns:a16="http://schemas.microsoft.com/office/drawing/2014/main" id="{08FAE744-1FF6-1AEB-281A-8838CB99A366}"/>
              </a:ext>
            </a:extLst>
          </p:cNvPr>
          <p:cNvSpPr/>
          <p:nvPr/>
        </p:nvSpPr>
        <p:spPr>
          <a:xfrm>
            <a:off x="3605191" y="2336842"/>
            <a:ext cx="1444572" cy="396044"/>
          </a:xfrm>
          <a:prstGeom prst="leftRightArrow">
            <a:avLst/>
          </a:prstGeom>
          <a:solidFill>
            <a:schemeClr val="bg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Egyenes összekötő 12">
            <a:extLst>
              <a:ext uri="{FF2B5EF4-FFF2-40B4-BE49-F238E27FC236}">
                <a16:creationId xmlns:a16="http://schemas.microsoft.com/office/drawing/2014/main" id="{D9DB7607-6050-9373-F54D-AE100CE2B1F7}"/>
              </a:ext>
            </a:extLst>
          </p:cNvPr>
          <p:cNvCxnSpPr>
            <a:cxnSpLocks/>
            <a:stCxn id="7" idx="2"/>
            <a:endCxn id="8" idx="0"/>
          </p:cNvCxnSpPr>
          <p:nvPr/>
        </p:nvCxnSpPr>
        <p:spPr>
          <a:xfrm flipH="1">
            <a:off x="2555776" y="1490748"/>
            <a:ext cx="1620180" cy="50405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Egyenes összekötő 13">
            <a:extLst>
              <a:ext uri="{FF2B5EF4-FFF2-40B4-BE49-F238E27FC236}">
                <a16:creationId xmlns:a16="http://schemas.microsoft.com/office/drawing/2014/main" id="{2E78DF70-D6F3-1ECD-C4CF-792B91F82052}"/>
              </a:ext>
            </a:extLst>
          </p:cNvPr>
          <p:cNvCxnSpPr>
            <a:cxnSpLocks/>
          </p:cNvCxnSpPr>
          <p:nvPr/>
        </p:nvCxnSpPr>
        <p:spPr>
          <a:xfrm>
            <a:off x="4293152" y="1475883"/>
            <a:ext cx="1908212" cy="53099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Bal oldali kapcsos zárójel 16">
            <a:extLst>
              <a:ext uri="{FF2B5EF4-FFF2-40B4-BE49-F238E27FC236}">
                <a16:creationId xmlns:a16="http://schemas.microsoft.com/office/drawing/2014/main" id="{699C63DF-0A50-F1CB-D539-2E4511E7CF9B}"/>
              </a:ext>
            </a:extLst>
          </p:cNvPr>
          <p:cNvSpPr/>
          <p:nvPr/>
        </p:nvSpPr>
        <p:spPr>
          <a:xfrm rot="16200000">
            <a:off x="4154099" y="1471744"/>
            <a:ext cx="444087" cy="3650443"/>
          </a:xfrm>
          <a:prstGeom prst="leftBrace">
            <a:avLst>
              <a:gd name="adj1" fmla="val 0"/>
              <a:gd name="adj2" fmla="val 49717"/>
            </a:avLst>
          </a:prstGeom>
          <a:ln>
            <a:solidFill>
              <a:srgbClr val="C0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0" name="Folyamatábra: Másik feldolgozás 19">
            <a:extLst>
              <a:ext uri="{FF2B5EF4-FFF2-40B4-BE49-F238E27FC236}">
                <a16:creationId xmlns:a16="http://schemas.microsoft.com/office/drawing/2014/main" id="{92F585B8-74E0-EF56-ED52-BAFADB0EC0CE}"/>
              </a:ext>
            </a:extLst>
          </p:cNvPr>
          <p:cNvSpPr/>
          <p:nvPr/>
        </p:nvSpPr>
        <p:spPr>
          <a:xfrm>
            <a:off x="3419872" y="3521990"/>
            <a:ext cx="2016224" cy="582028"/>
          </a:xfrm>
          <a:prstGeom prst="flowChartAlternateProcess">
            <a:avLst/>
          </a:prstGeom>
          <a:solidFill>
            <a:schemeClr val="tx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u-HU" sz="1800" dirty="0" err="1">
                <a:solidFill>
                  <a:schemeClr val="bg2"/>
                </a:solidFill>
              </a:rPr>
              <a:t>Evasion</a:t>
            </a:r>
            <a:endParaRPr lang="en-US" sz="1800" dirty="0">
              <a:solidFill>
                <a:schemeClr val="bg2"/>
              </a:solidFill>
            </a:endParaRPr>
          </a:p>
        </p:txBody>
      </p:sp>
      <p:sp>
        <p:nvSpPr>
          <p:cNvPr id="22" name="Folyamatábra: Másik feldolgozás 21">
            <a:extLst>
              <a:ext uri="{FF2B5EF4-FFF2-40B4-BE49-F238E27FC236}">
                <a16:creationId xmlns:a16="http://schemas.microsoft.com/office/drawing/2014/main" id="{2421F963-496C-8D2D-C451-6B6BC474BADF}"/>
              </a:ext>
            </a:extLst>
          </p:cNvPr>
          <p:cNvSpPr/>
          <p:nvPr/>
        </p:nvSpPr>
        <p:spPr>
          <a:xfrm>
            <a:off x="1108334" y="4983370"/>
            <a:ext cx="1980220" cy="1362188"/>
          </a:xfrm>
          <a:prstGeom prst="flowChartAlternateProcess">
            <a:avLst/>
          </a:prstGeom>
          <a:solidFill>
            <a:schemeClr val="tx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u-HU" dirty="0" err="1">
                <a:solidFill>
                  <a:schemeClr val="bg2"/>
                </a:solidFill>
              </a:rPr>
              <a:t>Responsibility</a:t>
            </a:r>
            <a:r>
              <a:rPr lang="hu-HU" dirty="0">
                <a:solidFill>
                  <a:schemeClr val="bg2"/>
                </a:solidFill>
              </a:rPr>
              <a:t> shifting</a:t>
            </a:r>
          </a:p>
          <a:p>
            <a:pPr marL="285750" indent="-285750">
              <a:buFontTx/>
              <a:buChar char="-"/>
            </a:pPr>
            <a:r>
              <a:rPr lang="hu-HU" sz="1200" b="0" dirty="0" err="1">
                <a:solidFill>
                  <a:schemeClr val="bg2"/>
                </a:solidFill>
                <a:latin typeface="Calibri" panose="020F0502020204030204" pitchFamily="34" charset="0"/>
                <a:ea typeface="Calibri" panose="020F0502020204030204" pitchFamily="34" charset="0"/>
                <a:cs typeface="Calibri" panose="020F0502020204030204" pitchFamily="34" charset="0"/>
              </a:rPr>
              <a:t>Safe</a:t>
            </a:r>
            <a:r>
              <a:rPr lang="hu-HU" sz="1200"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sz="1200" b="0" dirty="0" err="1">
                <a:solidFill>
                  <a:schemeClr val="bg2"/>
                </a:solidFill>
                <a:latin typeface="Calibri" panose="020F0502020204030204" pitchFamily="34" charset="0"/>
                <a:ea typeface="Calibri" panose="020F0502020204030204" pitchFamily="34" charset="0"/>
                <a:cs typeface="Calibri" panose="020F0502020204030204" pitchFamily="34" charset="0"/>
              </a:rPr>
              <a:t>third</a:t>
            </a:r>
            <a:r>
              <a:rPr lang="hu-HU" sz="1200" b="0" dirty="0">
                <a:solidFill>
                  <a:schemeClr val="bg2"/>
                </a:solidFill>
                <a:latin typeface="Calibri" panose="020F0502020204030204" pitchFamily="34" charset="0"/>
                <a:ea typeface="Calibri" panose="020F0502020204030204" pitchFamily="34" charset="0"/>
                <a:cs typeface="Calibri" panose="020F0502020204030204" pitchFamily="34" charset="0"/>
              </a:rPr>
              <a:t> country </a:t>
            </a:r>
            <a:r>
              <a:rPr lang="hu-HU" sz="1200" b="0" dirty="0" err="1">
                <a:solidFill>
                  <a:schemeClr val="bg2"/>
                </a:solidFill>
                <a:latin typeface="Calibri" panose="020F0502020204030204" pitchFamily="34" charset="0"/>
                <a:ea typeface="Calibri" panose="020F0502020204030204" pitchFamily="34" charset="0"/>
                <a:cs typeface="Calibri" panose="020F0502020204030204" pitchFamily="34" charset="0"/>
              </a:rPr>
              <a:t>rules</a:t>
            </a:r>
            <a:endParaRPr lang="hu-HU" sz="1200" b="0" dirty="0">
              <a:solidFill>
                <a:schemeClr val="bg2"/>
              </a:solidFill>
              <a:latin typeface="Calibri" panose="020F0502020204030204" pitchFamily="34" charset="0"/>
              <a:ea typeface="Calibri" panose="020F0502020204030204" pitchFamily="34" charset="0"/>
              <a:cs typeface="Calibri" panose="020F0502020204030204" pitchFamily="34" charset="0"/>
            </a:endParaRPr>
          </a:p>
          <a:p>
            <a:pPr marL="285750" indent="-285750">
              <a:buFontTx/>
              <a:buChar char="-"/>
            </a:pPr>
            <a:r>
              <a:rPr lang="hu-HU" sz="1200" b="0" dirty="0" err="1">
                <a:solidFill>
                  <a:schemeClr val="bg2"/>
                </a:solidFill>
                <a:latin typeface="Calibri" panose="020F0502020204030204" pitchFamily="34" charset="0"/>
                <a:ea typeface="Calibri" panose="020F0502020204030204" pitchFamily="34" charset="0"/>
                <a:cs typeface="Calibri" panose="020F0502020204030204" pitchFamily="34" charset="0"/>
              </a:rPr>
              <a:t>Intra</a:t>
            </a:r>
            <a:r>
              <a:rPr lang="hu-HU" sz="1200"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sz="1200" b="0" dirty="0" err="1">
                <a:solidFill>
                  <a:schemeClr val="bg2"/>
                </a:solidFill>
                <a:latin typeface="Calibri" panose="020F0502020204030204" pitchFamily="34" charset="0"/>
                <a:ea typeface="Calibri" panose="020F0502020204030204" pitchFamily="34" charset="0"/>
                <a:cs typeface="Calibri" panose="020F0502020204030204" pitchFamily="34" charset="0"/>
              </a:rPr>
              <a:t>regional</a:t>
            </a:r>
            <a:r>
              <a:rPr lang="hu-HU" sz="1200"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sz="1200" b="0" dirty="0" err="1">
                <a:solidFill>
                  <a:schemeClr val="bg2"/>
                </a:solidFill>
                <a:latin typeface="Calibri" panose="020F0502020204030204" pitchFamily="34" charset="0"/>
                <a:ea typeface="Calibri" panose="020F0502020204030204" pitchFamily="34" charset="0"/>
                <a:cs typeface="Calibri" panose="020F0502020204030204" pitchFamily="34" charset="0"/>
              </a:rPr>
              <a:t>allocation</a:t>
            </a:r>
            <a:r>
              <a:rPr lang="hu-HU" sz="1200" b="0" dirty="0">
                <a:solidFill>
                  <a:schemeClr val="bg2"/>
                </a:solidFill>
                <a:latin typeface="Calibri" panose="020F0502020204030204" pitchFamily="34" charset="0"/>
                <a:ea typeface="Calibri" panose="020F0502020204030204" pitchFamily="34" charset="0"/>
                <a:cs typeface="Calibri" panose="020F0502020204030204" pitchFamily="34" charset="0"/>
              </a:rPr>
              <a:t> „Dublin”, AMMR </a:t>
            </a:r>
            <a:r>
              <a:rPr lang="hu-HU" sz="1200" b="0" dirty="0" err="1">
                <a:solidFill>
                  <a:schemeClr val="bg2"/>
                </a:solidFill>
                <a:latin typeface="Calibri" panose="020F0502020204030204" pitchFamily="34" charset="0"/>
                <a:ea typeface="Calibri" panose="020F0502020204030204" pitchFamily="34" charset="0"/>
                <a:cs typeface="Calibri" panose="020F0502020204030204" pitchFamily="34" charset="0"/>
              </a:rPr>
              <a:t>solidarity</a:t>
            </a:r>
            <a:endParaRPr lang="en-US" sz="1200" b="0" dirty="0">
              <a:solidFill>
                <a:schemeClr val="bg2"/>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Folyamatábra: Másik feldolgozás 23">
            <a:extLst>
              <a:ext uri="{FF2B5EF4-FFF2-40B4-BE49-F238E27FC236}">
                <a16:creationId xmlns:a16="http://schemas.microsoft.com/office/drawing/2014/main" id="{5A0B4A9A-2F24-2679-AC65-39734A407971}"/>
              </a:ext>
            </a:extLst>
          </p:cNvPr>
          <p:cNvSpPr/>
          <p:nvPr/>
        </p:nvSpPr>
        <p:spPr>
          <a:xfrm>
            <a:off x="6444208" y="3183877"/>
            <a:ext cx="2304256" cy="1427291"/>
          </a:xfrm>
          <a:prstGeom prst="flowChartAlternateProcess">
            <a:avLst/>
          </a:prstGeom>
          <a:solidFill>
            <a:schemeClr val="tx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u-HU" sz="1800" dirty="0" err="1">
                <a:solidFill>
                  <a:schemeClr val="bg2"/>
                </a:solidFill>
              </a:rPr>
              <a:t>Serves</a:t>
            </a:r>
            <a:r>
              <a:rPr lang="hu-HU" sz="1800" dirty="0">
                <a:solidFill>
                  <a:schemeClr val="bg2"/>
                </a:solidFill>
              </a:rPr>
              <a:t> the </a:t>
            </a:r>
            <a:r>
              <a:rPr lang="hu-HU" sz="1800" dirty="0" err="1">
                <a:solidFill>
                  <a:schemeClr val="bg2"/>
                </a:solidFill>
              </a:rPr>
              <a:t>priorities</a:t>
            </a:r>
            <a:r>
              <a:rPr lang="hu-HU" sz="1800" dirty="0">
                <a:solidFill>
                  <a:schemeClr val="bg2"/>
                </a:solidFill>
              </a:rPr>
              <a:t> („</a:t>
            </a:r>
            <a:r>
              <a:rPr lang="hu-HU" sz="1800" dirty="0" err="1">
                <a:solidFill>
                  <a:schemeClr val="bg2"/>
                </a:solidFill>
              </a:rPr>
              <a:t>interests</a:t>
            </a:r>
            <a:r>
              <a:rPr lang="hu-HU" sz="1800" dirty="0">
                <a:solidFill>
                  <a:schemeClr val="bg2"/>
                </a:solidFill>
              </a:rPr>
              <a:t>”) of the </a:t>
            </a:r>
            <a:r>
              <a:rPr lang="hu-HU" sz="1800" dirty="0" err="1">
                <a:solidFill>
                  <a:schemeClr val="bg2"/>
                </a:solidFill>
              </a:rPr>
              <a:t>resourceful</a:t>
            </a:r>
            <a:r>
              <a:rPr lang="hu-HU" sz="1800" dirty="0">
                <a:solidFill>
                  <a:schemeClr val="bg2"/>
                </a:solidFill>
              </a:rPr>
              <a:t>, </a:t>
            </a:r>
            <a:r>
              <a:rPr lang="hu-HU" sz="1800" dirty="0" err="1">
                <a:solidFill>
                  <a:schemeClr val="bg2"/>
                </a:solidFill>
              </a:rPr>
              <a:t>dominant</a:t>
            </a:r>
            <a:r>
              <a:rPr lang="hu-HU" sz="1800" dirty="0">
                <a:solidFill>
                  <a:schemeClr val="bg2"/>
                </a:solidFill>
              </a:rPr>
              <a:t> state</a:t>
            </a:r>
            <a:endParaRPr lang="en-US" sz="1800" dirty="0">
              <a:solidFill>
                <a:schemeClr val="bg2"/>
              </a:solidFill>
            </a:endParaRPr>
          </a:p>
        </p:txBody>
      </p:sp>
      <p:sp>
        <p:nvSpPr>
          <p:cNvPr id="26" name="Folyamatábra: Másik feldolgozás 25">
            <a:extLst>
              <a:ext uri="{FF2B5EF4-FFF2-40B4-BE49-F238E27FC236}">
                <a16:creationId xmlns:a16="http://schemas.microsoft.com/office/drawing/2014/main" id="{E386AFAD-929D-1945-FFB1-B7A5226B087A}"/>
              </a:ext>
            </a:extLst>
          </p:cNvPr>
          <p:cNvSpPr/>
          <p:nvPr/>
        </p:nvSpPr>
        <p:spPr>
          <a:xfrm>
            <a:off x="100222" y="3429000"/>
            <a:ext cx="2016224" cy="1368152"/>
          </a:xfrm>
          <a:prstGeom prst="flowChartAlternateProcess">
            <a:avLst/>
          </a:prstGeom>
          <a:solidFill>
            <a:schemeClr val="tx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u-HU" dirty="0" err="1">
                <a:solidFill>
                  <a:schemeClr val="bg2"/>
                </a:solidFill>
              </a:rPr>
              <a:t>Domestic</a:t>
            </a:r>
            <a:r>
              <a:rPr lang="hu-HU" dirty="0">
                <a:solidFill>
                  <a:schemeClr val="bg2"/>
                </a:solidFill>
              </a:rPr>
              <a:t> </a:t>
            </a:r>
            <a:r>
              <a:rPr lang="hu-HU" dirty="0" err="1">
                <a:solidFill>
                  <a:schemeClr val="bg2"/>
                </a:solidFill>
              </a:rPr>
              <a:t>deterrence</a:t>
            </a:r>
            <a:endParaRPr lang="hu-HU" dirty="0">
              <a:solidFill>
                <a:schemeClr val="bg2"/>
              </a:solidFill>
            </a:endParaRPr>
          </a:p>
          <a:p>
            <a:pPr marL="285750" indent="-285750">
              <a:buFontTx/>
              <a:buChar char="-"/>
            </a:pPr>
            <a:r>
              <a:rPr lang="hu-HU" sz="1000" b="0" dirty="0">
                <a:solidFill>
                  <a:schemeClr val="bg2"/>
                </a:solidFill>
              </a:rPr>
              <a:t>Restrictive </a:t>
            </a:r>
            <a:r>
              <a:rPr lang="hu-HU" sz="1000" b="0" dirty="0" err="1">
                <a:solidFill>
                  <a:schemeClr val="bg2"/>
                </a:solidFill>
              </a:rPr>
              <a:t>interpretation</a:t>
            </a:r>
            <a:endParaRPr lang="hu-HU" sz="1000" b="0" dirty="0">
              <a:solidFill>
                <a:schemeClr val="bg2"/>
              </a:solidFill>
            </a:endParaRPr>
          </a:p>
          <a:p>
            <a:pPr marL="285750" indent="-285750">
              <a:buFontTx/>
              <a:buChar char="-"/>
            </a:pPr>
            <a:r>
              <a:rPr lang="hu-HU" sz="1000" b="0" dirty="0" err="1">
                <a:solidFill>
                  <a:schemeClr val="bg2"/>
                </a:solidFill>
              </a:rPr>
              <a:t>Dire</a:t>
            </a:r>
            <a:r>
              <a:rPr lang="hu-HU" sz="1000" b="0" dirty="0">
                <a:solidFill>
                  <a:schemeClr val="bg2"/>
                </a:solidFill>
              </a:rPr>
              <a:t> reception </a:t>
            </a:r>
            <a:r>
              <a:rPr lang="hu-HU" sz="1000" b="0" dirty="0" err="1">
                <a:solidFill>
                  <a:schemeClr val="bg2"/>
                </a:solidFill>
              </a:rPr>
              <a:t>conditions</a:t>
            </a:r>
            <a:endParaRPr lang="hu-HU" sz="1000" b="0" dirty="0">
              <a:solidFill>
                <a:schemeClr val="bg2"/>
              </a:solidFill>
            </a:endParaRPr>
          </a:p>
          <a:p>
            <a:pPr marL="285750" indent="-285750">
              <a:buFontTx/>
              <a:buChar char="-"/>
            </a:pPr>
            <a:r>
              <a:rPr lang="hu-HU" sz="1000" b="0" dirty="0" err="1">
                <a:solidFill>
                  <a:schemeClr val="bg2"/>
                </a:solidFill>
              </a:rPr>
              <a:t>Cumbersome</a:t>
            </a:r>
            <a:r>
              <a:rPr lang="hu-HU" sz="1000" b="0" dirty="0">
                <a:solidFill>
                  <a:schemeClr val="bg2"/>
                </a:solidFill>
              </a:rPr>
              <a:t>, </a:t>
            </a:r>
            <a:r>
              <a:rPr lang="hu-HU" sz="1000" b="0" dirty="0" err="1">
                <a:solidFill>
                  <a:schemeClr val="bg2"/>
                </a:solidFill>
              </a:rPr>
              <a:t>long</a:t>
            </a:r>
            <a:r>
              <a:rPr lang="hu-HU" sz="1000" b="0" dirty="0">
                <a:solidFill>
                  <a:schemeClr val="bg2"/>
                </a:solidFill>
              </a:rPr>
              <a:t> </a:t>
            </a:r>
            <a:r>
              <a:rPr lang="hu-HU" sz="1000" b="0" dirty="0" err="1">
                <a:solidFill>
                  <a:schemeClr val="bg2"/>
                </a:solidFill>
              </a:rPr>
              <a:t>procedures</a:t>
            </a:r>
            <a:endParaRPr lang="hu-HU" sz="1000" b="0" dirty="0">
              <a:solidFill>
                <a:schemeClr val="bg2"/>
              </a:solidFill>
            </a:endParaRPr>
          </a:p>
          <a:p>
            <a:pPr marL="285750" indent="-285750">
              <a:buFontTx/>
              <a:buChar char="-"/>
            </a:pPr>
            <a:r>
              <a:rPr lang="hu-HU" sz="1000" b="0" dirty="0" err="1">
                <a:solidFill>
                  <a:schemeClr val="bg2"/>
                </a:solidFill>
              </a:rPr>
              <a:t>Lack</a:t>
            </a:r>
            <a:r>
              <a:rPr lang="hu-HU" sz="1000" b="0" dirty="0">
                <a:solidFill>
                  <a:schemeClr val="bg2"/>
                </a:solidFill>
              </a:rPr>
              <a:t> of </a:t>
            </a:r>
            <a:r>
              <a:rPr lang="hu-HU" sz="1000" b="0" dirty="0" err="1">
                <a:solidFill>
                  <a:schemeClr val="bg2"/>
                </a:solidFill>
              </a:rPr>
              <a:t>assistance</a:t>
            </a:r>
            <a:r>
              <a:rPr lang="hu-HU" sz="1000" b="0" dirty="0">
                <a:solidFill>
                  <a:schemeClr val="bg2"/>
                </a:solidFill>
              </a:rPr>
              <a:t> to </a:t>
            </a:r>
            <a:r>
              <a:rPr lang="hu-HU" sz="1000" b="0" dirty="0" err="1">
                <a:solidFill>
                  <a:schemeClr val="bg2"/>
                </a:solidFill>
              </a:rPr>
              <a:t>recognised</a:t>
            </a:r>
            <a:r>
              <a:rPr lang="hu-HU" sz="1000" b="0" dirty="0">
                <a:solidFill>
                  <a:schemeClr val="bg2"/>
                </a:solidFill>
              </a:rPr>
              <a:t> </a:t>
            </a:r>
            <a:r>
              <a:rPr lang="hu-HU" sz="1000" b="0" dirty="0" err="1">
                <a:solidFill>
                  <a:schemeClr val="bg2"/>
                </a:solidFill>
              </a:rPr>
              <a:t>refugees</a:t>
            </a:r>
            <a:endParaRPr lang="en-US" sz="1000" b="0" dirty="0">
              <a:solidFill>
                <a:schemeClr val="bg2"/>
              </a:solidFill>
            </a:endParaRPr>
          </a:p>
        </p:txBody>
      </p:sp>
      <p:cxnSp>
        <p:nvCxnSpPr>
          <p:cNvPr id="28" name="Egyenes összekötő nyíllal 27">
            <a:extLst>
              <a:ext uri="{FF2B5EF4-FFF2-40B4-BE49-F238E27FC236}">
                <a16:creationId xmlns:a16="http://schemas.microsoft.com/office/drawing/2014/main" id="{5632B80D-F03B-B3E2-5612-3A84940C35DC}"/>
              </a:ext>
            </a:extLst>
          </p:cNvPr>
          <p:cNvCxnSpPr>
            <a:cxnSpLocks/>
            <a:stCxn id="20" idx="1"/>
            <a:endCxn id="26" idx="3"/>
          </p:cNvCxnSpPr>
          <p:nvPr/>
        </p:nvCxnSpPr>
        <p:spPr>
          <a:xfrm flipH="1">
            <a:off x="2116446" y="3813004"/>
            <a:ext cx="1303426" cy="300072"/>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1" name="Egyenes összekötő nyíllal 30">
            <a:extLst>
              <a:ext uri="{FF2B5EF4-FFF2-40B4-BE49-F238E27FC236}">
                <a16:creationId xmlns:a16="http://schemas.microsoft.com/office/drawing/2014/main" id="{816B1536-27FD-A040-B4B3-608275BE573A}"/>
              </a:ext>
            </a:extLst>
          </p:cNvPr>
          <p:cNvCxnSpPr>
            <a:cxnSpLocks/>
            <a:stCxn id="20" idx="2"/>
            <a:endCxn id="22" idx="0"/>
          </p:cNvCxnSpPr>
          <p:nvPr/>
        </p:nvCxnSpPr>
        <p:spPr>
          <a:xfrm flipH="1">
            <a:off x="2098444" y="4104018"/>
            <a:ext cx="2329540" cy="879352"/>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5" name="Folyamatábra: Másik feldolgozás 34">
            <a:extLst>
              <a:ext uri="{FF2B5EF4-FFF2-40B4-BE49-F238E27FC236}">
                <a16:creationId xmlns:a16="http://schemas.microsoft.com/office/drawing/2014/main" id="{74342EDE-FD2A-96FD-50F8-23442FD67555}"/>
              </a:ext>
            </a:extLst>
          </p:cNvPr>
          <p:cNvSpPr/>
          <p:nvPr/>
        </p:nvSpPr>
        <p:spPr>
          <a:xfrm>
            <a:off x="6444208" y="831911"/>
            <a:ext cx="2520280" cy="856090"/>
          </a:xfrm>
          <a:prstGeom prst="flowChartAlternateProcess">
            <a:avLst/>
          </a:prstGeom>
        </p:spPr>
        <p:style>
          <a:lnRef idx="2">
            <a:schemeClr val="dk1"/>
          </a:lnRef>
          <a:fillRef idx="1">
            <a:schemeClr val="lt1"/>
          </a:fillRef>
          <a:effectRef idx="0">
            <a:schemeClr val="dk1"/>
          </a:effectRef>
          <a:fontRef idx="minor">
            <a:schemeClr val="dk1"/>
          </a:fontRef>
        </p:style>
        <p:txBody>
          <a:bodyPr rtlCol="0" anchor="ctr"/>
          <a:lstStyle/>
          <a:p>
            <a:pPr algn="ctr"/>
            <a:r>
              <a:rPr lang="hu-HU" sz="1800" dirty="0"/>
              <a:t>The </a:t>
            </a:r>
            <a:r>
              <a:rPr lang="hu-HU" sz="1800" dirty="0" err="1"/>
              <a:t>dominated</a:t>
            </a:r>
            <a:r>
              <a:rPr lang="hu-HU" sz="1800" dirty="0"/>
              <a:t>, service </a:t>
            </a:r>
            <a:r>
              <a:rPr lang="hu-HU" sz="1800" dirty="0" err="1"/>
              <a:t>providing</a:t>
            </a:r>
            <a:r>
              <a:rPr lang="hu-HU" sz="1800" dirty="0"/>
              <a:t> (</a:t>
            </a:r>
            <a:r>
              <a:rPr lang="hu-HU" sz="1800" dirty="0" err="1"/>
              <a:t>exploited</a:t>
            </a:r>
            <a:r>
              <a:rPr lang="hu-HU" sz="1800" dirty="0"/>
              <a:t>)  state</a:t>
            </a:r>
            <a:endParaRPr lang="en-US" sz="1800" dirty="0"/>
          </a:p>
        </p:txBody>
      </p:sp>
      <p:sp>
        <p:nvSpPr>
          <p:cNvPr id="37" name="Nyíl: balra-jobbra mutató 36">
            <a:extLst>
              <a:ext uri="{FF2B5EF4-FFF2-40B4-BE49-F238E27FC236}">
                <a16:creationId xmlns:a16="http://schemas.microsoft.com/office/drawing/2014/main" id="{8EBF9337-A7C6-3EF8-10B8-82E6DCC03E41}"/>
              </a:ext>
            </a:extLst>
          </p:cNvPr>
          <p:cNvSpPr/>
          <p:nvPr/>
        </p:nvSpPr>
        <p:spPr>
          <a:xfrm>
            <a:off x="5436096" y="1027836"/>
            <a:ext cx="1008112" cy="396044"/>
          </a:xfrm>
          <a:prstGeom prst="leftRightArrow">
            <a:avLst/>
          </a:prstGeom>
          <a:solidFill>
            <a:schemeClr val="bg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Egyenes összekötő 37">
            <a:extLst>
              <a:ext uri="{FF2B5EF4-FFF2-40B4-BE49-F238E27FC236}">
                <a16:creationId xmlns:a16="http://schemas.microsoft.com/office/drawing/2014/main" id="{C008B39E-C59F-FF79-9F11-40A0145D2469}"/>
              </a:ext>
            </a:extLst>
          </p:cNvPr>
          <p:cNvCxnSpPr>
            <a:cxnSpLocks/>
            <a:stCxn id="35" idx="2"/>
            <a:endCxn id="24" idx="0"/>
          </p:cNvCxnSpPr>
          <p:nvPr/>
        </p:nvCxnSpPr>
        <p:spPr>
          <a:xfrm flipH="1">
            <a:off x="7596336" y="1688001"/>
            <a:ext cx="108012" cy="1495876"/>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Egyenes összekötő nyíllal 40">
            <a:extLst>
              <a:ext uri="{FF2B5EF4-FFF2-40B4-BE49-F238E27FC236}">
                <a16:creationId xmlns:a16="http://schemas.microsoft.com/office/drawing/2014/main" id="{A275113E-3C18-4ADE-33B7-EDA463041F44}"/>
              </a:ext>
            </a:extLst>
          </p:cNvPr>
          <p:cNvCxnSpPr>
            <a:cxnSpLocks/>
            <a:stCxn id="20" idx="2"/>
            <a:endCxn id="45" idx="1"/>
          </p:cNvCxnSpPr>
          <p:nvPr/>
        </p:nvCxnSpPr>
        <p:spPr>
          <a:xfrm>
            <a:off x="4427984" y="4104018"/>
            <a:ext cx="1728192" cy="1784702"/>
          </a:xfrm>
          <a:prstGeom prst="straightConnector1">
            <a:avLst/>
          </a:prstGeom>
          <a:ln w="19050" cap="flat" cmpd="sng" algn="ctr">
            <a:solidFill>
              <a:srgbClr val="C00000"/>
            </a:solidFill>
            <a:prstDash val="lgDash"/>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5" name="Folyamatábra: Másik feldolgozás 44">
            <a:extLst>
              <a:ext uri="{FF2B5EF4-FFF2-40B4-BE49-F238E27FC236}">
                <a16:creationId xmlns:a16="http://schemas.microsoft.com/office/drawing/2014/main" id="{860100CD-7389-5121-74BA-AF992342A023}"/>
              </a:ext>
            </a:extLst>
          </p:cNvPr>
          <p:cNvSpPr/>
          <p:nvPr/>
        </p:nvSpPr>
        <p:spPr>
          <a:xfrm>
            <a:off x="6156176" y="5014885"/>
            <a:ext cx="2880320" cy="1747669"/>
          </a:xfrm>
          <a:prstGeom prst="flowChartAlternateProcess">
            <a:avLst/>
          </a:prstGeom>
          <a:solidFill>
            <a:schemeClr val="tx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hu-HU"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Intercepts</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and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pulls</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back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those</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in transit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towards</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the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dominant</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state.</a:t>
            </a:r>
          </a:p>
          <a:p>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Establishes</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processing</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centers</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for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asylum</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seekers</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transferred</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from the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dominant</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state.</a:t>
            </a:r>
          </a:p>
          <a:p>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Opens</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return</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hubs</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for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irregular</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migrants</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returned</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from </a:t>
            </a:r>
            <a:r>
              <a:rPr lang="hu-HU" b="0" dirty="0" err="1">
                <a:solidFill>
                  <a:schemeClr val="bg2"/>
                </a:solidFill>
                <a:latin typeface="Calibri" panose="020F0502020204030204" pitchFamily="34" charset="0"/>
                <a:ea typeface="Calibri" panose="020F0502020204030204" pitchFamily="34" charset="0"/>
                <a:cs typeface="Calibri" panose="020F0502020204030204" pitchFamily="34" charset="0"/>
              </a:rPr>
              <a:t>dom</a:t>
            </a:r>
            <a:r>
              <a:rPr lang="hu-HU" b="0" dirty="0">
                <a:solidFill>
                  <a:schemeClr val="bg2"/>
                </a:solidFill>
                <a:latin typeface="Calibri" panose="020F0502020204030204" pitchFamily="34" charset="0"/>
                <a:ea typeface="Calibri" panose="020F0502020204030204" pitchFamily="34" charset="0"/>
                <a:cs typeface="Calibri" panose="020F0502020204030204" pitchFamily="34" charset="0"/>
              </a:rPr>
              <a:t>. st.</a:t>
            </a:r>
            <a:endParaRPr lang="en-US" b="0" dirty="0">
              <a:solidFill>
                <a:schemeClr val="bg2"/>
              </a:solidFill>
              <a:latin typeface="Calibri" panose="020F0502020204030204" pitchFamily="34" charset="0"/>
              <a:ea typeface="Calibri" panose="020F0502020204030204" pitchFamily="34" charset="0"/>
              <a:cs typeface="Calibri" panose="020F0502020204030204" pitchFamily="34" charset="0"/>
            </a:endParaRPr>
          </a:p>
        </p:txBody>
      </p:sp>
      <p:cxnSp>
        <p:nvCxnSpPr>
          <p:cNvPr id="46" name="Egyenes összekötő nyíllal 45">
            <a:extLst>
              <a:ext uri="{FF2B5EF4-FFF2-40B4-BE49-F238E27FC236}">
                <a16:creationId xmlns:a16="http://schemas.microsoft.com/office/drawing/2014/main" id="{D97CEE96-58EF-41ED-D91E-0A3CEB4FF0E8}"/>
              </a:ext>
            </a:extLst>
          </p:cNvPr>
          <p:cNvCxnSpPr>
            <a:cxnSpLocks/>
            <a:stCxn id="24" idx="2"/>
            <a:endCxn id="45" idx="0"/>
          </p:cNvCxnSpPr>
          <p:nvPr/>
        </p:nvCxnSpPr>
        <p:spPr>
          <a:xfrm>
            <a:off x="7596336" y="4611168"/>
            <a:ext cx="0" cy="403717"/>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Ellipszis 4">
            <a:extLst>
              <a:ext uri="{FF2B5EF4-FFF2-40B4-BE49-F238E27FC236}">
                <a16:creationId xmlns:a16="http://schemas.microsoft.com/office/drawing/2014/main" id="{F13CDD2B-7ABD-048E-365D-BAD588C13EF7}"/>
              </a:ext>
            </a:extLst>
          </p:cNvPr>
          <p:cNvSpPr/>
          <p:nvPr/>
        </p:nvSpPr>
        <p:spPr>
          <a:xfrm>
            <a:off x="3275857" y="4779036"/>
            <a:ext cx="2232247" cy="2012277"/>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u-HU" dirty="0">
                <a:solidFill>
                  <a:schemeClr val="tx1"/>
                </a:solidFill>
              </a:rPr>
              <a:t>The dominated state becomes the tool of the dominant state, it breaches 12 (2) for another state’s sake</a:t>
            </a:r>
            <a:endParaRPr lang="en-US" dirty="0">
              <a:solidFill>
                <a:schemeClr val="tx1"/>
              </a:solidFill>
            </a:endParaRPr>
          </a:p>
        </p:txBody>
      </p:sp>
    </p:spTree>
    <p:extLst>
      <p:ext uri="{BB962C8B-B14F-4D97-AF65-F5344CB8AC3E}">
        <p14:creationId xmlns:p14="http://schemas.microsoft.com/office/powerpoint/2010/main" val="2523131105"/>
      </p:ext>
    </p:extLst>
  </p:cSld>
  <p:clrMapOvr>
    <a:masterClrMapping/>
  </p:clrMapOvr>
  <p:transition>
    <p:pull dir="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2408F-1937-222C-094C-71956C4A7BEB}"/>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FA996CD3-96CD-7FA2-EE46-80FA1CAA2C8A}"/>
              </a:ext>
            </a:extLst>
          </p:cNvPr>
          <p:cNvSpPr>
            <a:spLocks noGrp="1"/>
          </p:cNvSpPr>
          <p:nvPr>
            <p:ph type="title"/>
          </p:nvPr>
        </p:nvSpPr>
        <p:spPr>
          <a:xfrm>
            <a:off x="686594" y="1268760"/>
            <a:ext cx="7770812" cy="1653828"/>
          </a:xfrm>
        </p:spPr>
        <p:txBody>
          <a:bodyPr/>
          <a:lstStyle/>
          <a:p>
            <a:r>
              <a:rPr lang="en-US" sz="4400" dirty="0"/>
              <a:t>Counter-tendencies:</a:t>
            </a:r>
            <a:br>
              <a:rPr lang="en-US" sz="4400" dirty="0"/>
            </a:br>
            <a:r>
              <a:rPr lang="en-US" sz="4400" dirty="0"/>
              <a:t>Zones of free movement</a:t>
            </a:r>
            <a:endParaRPr lang="en-US" dirty="0"/>
          </a:p>
        </p:txBody>
      </p:sp>
    </p:spTree>
    <p:extLst>
      <p:ext uri="{BB962C8B-B14F-4D97-AF65-F5344CB8AC3E}">
        <p14:creationId xmlns:p14="http://schemas.microsoft.com/office/powerpoint/2010/main" val="33317478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C90A111-081A-595B-1198-97D1C7767FB3}"/>
              </a:ext>
            </a:extLst>
          </p:cNvPr>
          <p:cNvSpPr>
            <a:spLocks noGrp="1"/>
          </p:cNvSpPr>
          <p:nvPr>
            <p:ph type="title"/>
          </p:nvPr>
        </p:nvSpPr>
        <p:spPr>
          <a:xfrm>
            <a:off x="685800" y="228600"/>
            <a:ext cx="7772400" cy="896144"/>
          </a:xfrm>
        </p:spPr>
        <p:txBody>
          <a:bodyPr/>
          <a:lstStyle/>
          <a:p>
            <a:r>
              <a:rPr lang="en-US" dirty="0"/>
              <a:t>(Not so) utopian observations</a:t>
            </a:r>
            <a:br>
              <a:rPr lang="en-US" dirty="0"/>
            </a:br>
            <a:r>
              <a:rPr lang="en-US" dirty="0"/>
              <a:t>Free movement across borders</a:t>
            </a:r>
          </a:p>
        </p:txBody>
      </p:sp>
      <p:sp>
        <p:nvSpPr>
          <p:cNvPr id="3" name="Tartalom helye 2">
            <a:extLst>
              <a:ext uri="{FF2B5EF4-FFF2-40B4-BE49-F238E27FC236}">
                <a16:creationId xmlns:a16="http://schemas.microsoft.com/office/drawing/2014/main" id="{8630B2F7-6451-B10B-7DAC-08B51B775624}"/>
              </a:ext>
            </a:extLst>
          </p:cNvPr>
          <p:cNvSpPr>
            <a:spLocks noGrp="1"/>
          </p:cNvSpPr>
          <p:nvPr>
            <p:ph idx="1"/>
          </p:nvPr>
        </p:nvSpPr>
        <p:spPr>
          <a:xfrm>
            <a:off x="1835696" y="6377372"/>
            <a:ext cx="7200800" cy="504056"/>
          </a:xfrm>
        </p:spPr>
        <p:txBody>
          <a:bodyPr/>
          <a:lstStyle/>
          <a:p>
            <a:r>
              <a:rPr lang="en-US" sz="1200" dirty="0"/>
              <a:t>Source: Diego Acosta and Luuk van der Baaren (2024), Freemove Project, Free Movement Regimes Dataset: Indicators on entry, residence, rights, and security of residence, www.freemovehub.com</a:t>
            </a:r>
          </a:p>
        </p:txBody>
      </p:sp>
      <p:pic>
        <p:nvPicPr>
          <p:cNvPr id="5" name="Kép 4">
            <a:extLst>
              <a:ext uri="{FF2B5EF4-FFF2-40B4-BE49-F238E27FC236}">
                <a16:creationId xmlns:a16="http://schemas.microsoft.com/office/drawing/2014/main" id="{F41A8F82-F90B-5379-3DDA-F79512739BD2}"/>
              </a:ext>
            </a:extLst>
          </p:cNvPr>
          <p:cNvPicPr>
            <a:picLocks noChangeAspect="1"/>
          </p:cNvPicPr>
          <p:nvPr/>
        </p:nvPicPr>
        <p:blipFill>
          <a:blip r:embed="rId3"/>
          <a:stretch>
            <a:fillRect/>
          </a:stretch>
        </p:blipFill>
        <p:spPr>
          <a:xfrm>
            <a:off x="62884" y="1268760"/>
            <a:ext cx="8971938" cy="4896544"/>
          </a:xfrm>
          <a:prstGeom prst="rect">
            <a:avLst/>
          </a:prstGeom>
        </p:spPr>
      </p:pic>
    </p:spTree>
    <p:extLst>
      <p:ext uri="{BB962C8B-B14F-4D97-AF65-F5344CB8AC3E}">
        <p14:creationId xmlns:p14="http://schemas.microsoft.com/office/powerpoint/2010/main" val="2312302854"/>
      </p:ext>
    </p:extLst>
  </p:cSld>
  <p:clrMapOvr>
    <a:masterClrMapping/>
  </p:clrMapOvr>
  <p:transition>
    <p:pull dir="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3E13CD9-2050-061D-88FC-3B7BC35F1B3B}"/>
              </a:ext>
            </a:extLst>
          </p:cNvPr>
          <p:cNvSpPr>
            <a:spLocks noGrp="1"/>
          </p:cNvSpPr>
          <p:nvPr>
            <p:ph type="title"/>
          </p:nvPr>
        </p:nvSpPr>
        <p:spPr>
          <a:xfrm>
            <a:off x="5508104" y="4221088"/>
            <a:ext cx="3528391" cy="2304256"/>
          </a:xfrm>
        </p:spPr>
        <p:txBody>
          <a:bodyPr/>
          <a:lstStyle/>
          <a:p>
            <a:r>
              <a:rPr lang="en-US" dirty="0"/>
              <a:t>Regional organisations offering more or less freedom of movement and settlement </a:t>
            </a:r>
            <a:br>
              <a:rPr lang="en-US" dirty="0"/>
            </a:br>
            <a:r>
              <a:rPr lang="en-US" dirty="0"/>
              <a:t>in </a:t>
            </a:r>
            <a:r>
              <a:rPr lang="en-US" b="1" dirty="0"/>
              <a:t>2010</a:t>
            </a:r>
          </a:p>
        </p:txBody>
      </p:sp>
      <p:pic>
        <p:nvPicPr>
          <p:cNvPr id="5" name="Kép 4">
            <a:extLst>
              <a:ext uri="{FF2B5EF4-FFF2-40B4-BE49-F238E27FC236}">
                <a16:creationId xmlns:a16="http://schemas.microsoft.com/office/drawing/2014/main" id="{80153A6C-E87E-C591-A25F-B2BF5394CA0D}"/>
              </a:ext>
            </a:extLst>
          </p:cNvPr>
          <p:cNvPicPr>
            <a:picLocks noChangeAspect="1"/>
          </p:cNvPicPr>
          <p:nvPr/>
        </p:nvPicPr>
        <p:blipFill>
          <a:blip r:embed="rId3"/>
          <a:stretch>
            <a:fillRect/>
          </a:stretch>
        </p:blipFill>
        <p:spPr>
          <a:xfrm>
            <a:off x="179512" y="459532"/>
            <a:ext cx="2520280" cy="6005211"/>
          </a:xfrm>
          <a:prstGeom prst="rect">
            <a:avLst/>
          </a:prstGeom>
        </p:spPr>
      </p:pic>
      <p:sp>
        <p:nvSpPr>
          <p:cNvPr id="6" name="Szövegdoboz 5">
            <a:extLst>
              <a:ext uri="{FF2B5EF4-FFF2-40B4-BE49-F238E27FC236}">
                <a16:creationId xmlns:a16="http://schemas.microsoft.com/office/drawing/2014/main" id="{97578012-4ED7-4EC5-D564-2CE89CCE21F9}"/>
              </a:ext>
            </a:extLst>
          </p:cNvPr>
          <p:cNvSpPr txBox="1"/>
          <p:nvPr/>
        </p:nvSpPr>
        <p:spPr>
          <a:xfrm>
            <a:off x="107504" y="93671"/>
            <a:ext cx="2592288" cy="307777"/>
          </a:xfrm>
          <a:prstGeom prst="rect">
            <a:avLst/>
          </a:prstGeom>
          <a:noFill/>
        </p:spPr>
        <p:txBody>
          <a:bodyPr wrap="square" rtlCol="0">
            <a:spAutoFit/>
          </a:bodyPr>
          <a:lstStyle/>
          <a:p>
            <a:r>
              <a:rPr lang="hu-HU" b="0" dirty="0">
                <a:latin typeface="Calibri" panose="020F0502020204030204" pitchFamily="34" charset="0"/>
                <a:ea typeface="Calibri" panose="020F0502020204030204" pitchFamily="34" charset="0"/>
                <a:cs typeface="Calibri" panose="020F0502020204030204" pitchFamily="34" charset="0"/>
              </a:rPr>
              <a:t>Full mobility of labour</a:t>
            </a:r>
            <a:endParaRPr lang="en-US" b="0" dirty="0">
              <a:latin typeface="Calibri" panose="020F0502020204030204" pitchFamily="34" charset="0"/>
              <a:ea typeface="Calibri" panose="020F0502020204030204" pitchFamily="34" charset="0"/>
              <a:cs typeface="Calibri" panose="020F0502020204030204" pitchFamily="34" charset="0"/>
            </a:endParaRPr>
          </a:p>
        </p:txBody>
      </p:sp>
      <p:pic>
        <p:nvPicPr>
          <p:cNvPr id="8" name="Kép 7">
            <a:extLst>
              <a:ext uri="{FF2B5EF4-FFF2-40B4-BE49-F238E27FC236}">
                <a16:creationId xmlns:a16="http://schemas.microsoft.com/office/drawing/2014/main" id="{339B0B9E-C810-B2D3-4972-50812B5D8D90}"/>
              </a:ext>
            </a:extLst>
          </p:cNvPr>
          <p:cNvPicPr>
            <a:picLocks noChangeAspect="1"/>
          </p:cNvPicPr>
          <p:nvPr/>
        </p:nvPicPr>
        <p:blipFill>
          <a:blip r:embed="rId4"/>
          <a:stretch>
            <a:fillRect/>
          </a:stretch>
        </p:blipFill>
        <p:spPr>
          <a:xfrm>
            <a:off x="3106637" y="457200"/>
            <a:ext cx="2230016" cy="1005440"/>
          </a:xfrm>
          <a:prstGeom prst="rect">
            <a:avLst/>
          </a:prstGeom>
        </p:spPr>
      </p:pic>
      <p:pic>
        <p:nvPicPr>
          <p:cNvPr id="10" name="Kép 9">
            <a:extLst>
              <a:ext uri="{FF2B5EF4-FFF2-40B4-BE49-F238E27FC236}">
                <a16:creationId xmlns:a16="http://schemas.microsoft.com/office/drawing/2014/main" id="{1A2FC54B-ADFD-00FB-F5A7-7B3E0F19D3D1}"/>
              </a:ext>
            </a:extLst>
          </p:cNvPr>
          <p:cNvPicPr>
            <a:picLocks noChangeAspect="1"/>
          </p:cNvPicPr>
          <p:nvPr/>
        </p:nvPicPr>
        <p:blipFill>
          <a:blip r:embed="rId5"/>
          <a:stretch>
            <a:fillRect/>
          </a:stretch>
        </p:blipFill>
        <p:spPr>
          <a:xfrm>
            <a:off x="3106637" y="1468081"/>
            <a:ext cx="2256269" cy="3615150"/>
          </a:xfrm>
          <a:prstGeom prst="rect">
            <a:avLst/>
          </a:prstGeom>
        </p:spPr>
      </p:pic>
      <p:sp>
        <p:nvSpPr>
          <p:cNvPr id="14" name="Szövegdoboz 13">
            <a:extLst>
              <a:ext uri="{FF2B5EF4-FFF2-40B4-BE49-F238E27FC236}">
                <a16:creationId xmlns:a16="http://schemas.microsoft.com/office/drawing/2014/main" id="{7676705C-5E4E-1185-BB9C-B4ECE95D719A}"/>
              </a:ext>
            </a:extLst>
          </p:cNvPr>
          <p:cNvSpPr txBox="1"/>
          <p:nvPr/>
        </p:nvSpPr>
        <p:spPr>
          <a:xfrm>
            <a:off x="3223219" y="70114"/>
            <a:ext cx="1996853" cy="307777"/>
          </a:xfrm>
          <a:prstGeom prst="rect">
            <a:avLst/>
          </a:prstGeom>
          <a:noFill/>
        </p:spPr>
        <p:txBody>
          <a:bodyPr wrap="square" rtlCol="0">
            <a:spAutoFit/>
          </a:bodyPr>
          <a:lstStyle/>
          <a:p>
            <a:r>
              <a:rPr lang="hu-HU" b="0" dirty="0">
                <a:latin typeface="Calibri" panose="020F0502020204030204" pitchFamily="34" charset="0"/>
                <a:ea typeface="Calibri" panose="020F0502020204030204" pitchFamily="34" charset="0"/>
                <a:cs typeface="Calibri" panose="020F0502020204030204" pitchFamily="34" charset="0"/>
              </a:rPr>
              <a:t>Certain groups /Gats 4/</a:t>
            </a:r>
            <a:endParaRPr lang="en-US" b="0" dirty="0">
              <a:latin typeface="Calibri" panose="020F0502020204030204" pitchFamily="34" charset="0"/>
              <a:ea typeface="Calibri" panose="020F0502020204030204" pitchFamily="34" charset="0"/>
              <a:cs typeface="Calibri" panose="020F0502020204030204" pitchFamily="34" charset="0"/>
            </a:endParaRPr>
          </a:p>
        </p:txBody>
      </p:sp>
      <p:pic>
        <p:nvPicPr>
          <p:cNvPr id="16" name="Kép 15">
            <a:extLst>
              <a:ext uri="{FF2B5EF4-FFF2-40B4-BE49-F238E27FC236}">
                <a16:creationId xmlns:a16="http://schemas.microsoft.com/office/drawing/2014/main" id="{45F5896E-D874-E672-95A0-7EB58992C8DF}"/>
              </a:ext>
            </a:extLst>
          </p:cNvPr>
          <p:cNvPicPr>
            <a:picLocks noChangeAspect="1"/>
          </p:cNvPicPr>
          <p:nvPr/>
        </p:nvPicPr>
        <p:blipFill>
          <a:blip r:embed="rId6"/>
          <a:stretch>
            <a:fillRect/>
          </a:stretch>
        </p:blipFill>
        <p:spPr>
          <a:xfrm>
            <a:off x="5436096" y="548680"/>
            <a:ext cx="2304256" cy="3657626"/>
          </a:xfrm>
          <a:prstGeom prst="rect">
            <a:avLst/>
          </a:prstGeom>
        </p:spPr>
      </p:pic>
      <p:sp>
        <p:nvSpPr>
          <p:cNvPr id="18" name="Szövegdoboz 17">
            <a:extLst>
              <a:ext uri="{FF2B5EF4-FFF2-40B4-BE49-F238E27FC236}">
                <a16:creationId xmlns:a16="http://schemas.microsoft.com/office/drawing/2014/main" id="{CAF53D3A-7EB3-124C-985A-8142DE839A3C}"/>
              </a:ext>
            </a:extLst>
          </p:cNvPr>
          <p:cNvSpPr txBox="1"/>
          <p:nvPr/>
        </p:nvSpPr>
        <p:spPr>
          <a:xfrm>
            <a:off x="5563479" y="127592"/>
            <a:ext cx="1996853" cy="307777"/>
          </a:xfrm>
          <a:prstGeom prst="rect">
            <a:avLst/>
          </a:prstGeom>
          <a:noFill/>
        </p:spPr>
        <p:txBody>
          <a:bodyPr wrap="square" rtlCol="0">
            <a:spAutoFit/>
          </a:bodyPr>
          <a:lstStyle/>
          <a:p>
            <a:r>
              <a:rPr lang="hu-HU" b="0" dirty="0">
                <a:latin typeface="Calibri" panose="020F0502020204030204" pitchFamily="34" charset="0"/>
                <a:ea typeface="Calibri" panose="020F0502020204030204" pitchFamily="34" charset="0"/>
                <a:cs typeface="Calibri" panose="020F0502020204030204" pitchFamily="34" charset="0"/>
              </a:rPr>
              <a:t>Facilitated entry</a:t>
            </a:r>
            <a:endParaRPr lang="en-US" b="0" dirty="0">
              <a:latin typeface="Calibri" panose="020F0502020204030204" pitchFamily="34" charset="0"/>
              <a:ea typeface="Calibri" panose="020F0502020204030204" pitchFamily="34" charset="0"/>
              <a:cs typeface="Calibri" panose="020F0502020204030204" pitchFamily="34" charset="0"/>
            </a:endParaRPr>
          </a:p>
        </p:txBody>
      </p:sp>
      <p:sp>
        <p:nvSpPr>
          <p:cNvPr id="20" name="Szövegdoboz 19">
            <a:extLst>
              <a:ext uri="{FF2B5EF4-FFF2-40B4-BE49-F238E27FC236}">
                <a16:creationId xmlns:a16="http://schemas.microsoft.com/office/drawing/2014/main" id="{AA929C90-575A-CE91-B579-EA4D7121BDB8}"/>
              </a:ext>
            </a:extLst>
          </p:cNvPr>
          <p:cNvSpPr txBox="1"/>
          <p:nvPr/>
        </p:nvSpPr>
        <p:spPr>
          <a:xfrm>
            <a:off x="2987823" y="5661248"/>
            <a:ext cx="2348829" cy="1200329"/>
          </a:xfrm>
          <a:prstGeom prst="rect">
            <a:avLst/>
          </a:prstGeom>
          <a:noFill/>
        </p:spPr>
        <p:txBody>
          <a:bodyPr wrap="square" rtlCol="0">
            <a:spAutoFit/>
          </a:bodyPr>
          <a:lstStyle/>
          <a:p>
            <a:r>
              <a:rPr lang="hu-HU" sz="900" b="0" dirty="0">
                <a:latin typeface="Calibri" panose="020F0502020204030204" pitchFamily="34" charset="0"/>
                <a:ea typeface="Calibri" panose="020F0502020204030204" pitchFamily="34" charset="0"/>
                <a:cs typeface="Calibri" panose="020F0502020204030204" pitchFamily="34" charset="0"/>
              </a:rPr>
              <a:t>Source: IOM</a:t>
            </a:r>
          </a:p>
          <a:p>
            <a:r>
              <a:rPr lang="en-GB" sz="900" b="0" dirty="0">
                <a:latin typeface="Calibri" panose="020F0502020204030204" pitchFamily="34" charset="0"/>
                <a:ea typeface="Calibri" panose="020F0502020204030204" pitchFamily="34" charset="0"/>
                <a:cs typeface="Calibri" panose="020F0502020204030204" pitchFamily="34" charset="0"/>
              </a:rPr>
              <a:t>Overview: Liberalized Movement of Persons in Regional Integration Agreements</a:t>
            </a:r>
            <a:endParaRPr lang="hu-HU" sz="900" b="0" dirty="0">
              <a:latin typeface="Calibri" panose="020F0502020204030204" pitchFamily="34" charset="0"/>
              <a:ea typeface="Calibri" panose="020F0502020204030204" pitchFamily="34" charset="0"/>
              <a:cs typeface="Calibri" panose="020F0502020204030204" pitchFamily="34" charset="0"/>
            </a:endParaRPr>
          </a:p>
          <a:p>
            <a:r>
              <a:rPr lang="en-US" sz="900" b="0" dirty="0">
                <a:latin typeface="Calibri" panose="020F0502020204030204" pitchFamily="34" charset="0"/>
                <a:ea typeface="Calibri" panose="020F0502020204030204" pitchFamily="34" charset="0"/>
                <a:cs typeface="Calibri" panose="020F0502020204030204" pitchFamily="34" charset="0"/>
                <a:hlinkClick r:id="rId7"/>
              </a:rPr>
              <a:t>https://www.iom.int/sites/g/files/tmzbdl2616/files/2018-09/Annex%20Overview%20-%20Liberalized%20movement%20of%20persons%20in%20regional%20integration%20agreements.pdf</a:t>
            </a:r>
            <a:r>
              <a:rPr lang="hu-HU" sz="900" b="0" dirty="0">
                <a:latin typeface="Calibri" panose="020F0502020204030204" pitchFamily="34" charset="0"/>
                <a:ea typeface="Calibri" panose="020F0502020204030204" pitchFamily="34" charset="0"/>
                <a:cs typeface="Calibri" panose="020F0502020204030204" pitchFamily="34" charset="0"/>
              </a:rPr>
              <a:t> </a:t>
            </a:r>
            <a:endParaRPr lang="en-US" sz="900" b="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27603098"/>
      </p:ext>
    </p:extLst>
  </p:cSld>
  <p:clrMapOvr>
    <a:masterClrMapping/>
  </p:clrMapOvr>
  <p:transition>
    <p:pull dir="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90B2400B-F0DB-8DE1-D815-1FEA9895A427}"/>
              </a:ext>
            </a:extLst>
          </p:cNvPr>
          <p:cNvSpPr>
            <a:spLocks noGrp="1"/>
          </p:cNvSpPr>
          <p:nvPr>
            <p:ph type="title"/>
          </p:nvPr>
        </p:nvSpPr>
        <p:spPr/>
        <p:txBody>
          <a:bodyPr/>
          <a:lstStyle/>
          <a:p>
            <a:r>
              <a:rPr lang="en-US" dirty="0"/>
              <a:t>One example  - Andean Community (CAN)</a:t>
            </a:r>
          </a:p>
        </p:txBody>
      </p:sp>
      <p:sp>
        <p:nvSpPr>
          <p:cNvPr id="3" name="Tartalom helye 2">
            <a:extLst>
              <a:ext uri="{FF2B5EF4-FFF2-40B4-BE49-F238E27FC236}">
                <a16:creationId xmlns:a16="http://schemas.microsoft.com/office/drawing/2014/main" id="{C941D5A3-B76E-EB2F-63FA-F06B76844EA0}"/>
              </a:ext>
            </a:extLst>
          </p:cNvPr>
          <p:cNvSpPr>
            <a:spLocks noGrp="1"/>
          </p:cNvSpPr>
          <p:nvPr>
            <p:ph idx="1"/>
          </p:nvPr>
        </p:nvSpPr>
        <p:spPr/>
        <p:txBody>
          <a:bodyPr/>
          <a:lstStyle/>
          <a:p>
            <a:pPr marL="342900" indent="-342900">
              <a:buFont typeface="Arial" panose="020B0604020202020204" pitchFamily="34" charset="0"/>
              <a:buChar char="•"/>
            </a:pPr>
            <a:r>
              <a:rPr lang="en-US" sz="2000" dirty="0"/>
              <a:t>Established in 1969  </a:t>
            </a:r>
          </a:p>
          <a:p>
            <a:pPr marL="342900" lvl="0" indent="-342900" fontAlgn="t">
              <a:lnSpc>
                <a:spcPct val="100000"/>
              </a:lnSpc>
              <a:buFont typeface="Arial" panose="020B0604020202020204" pitchFamily="34" charset="0"/>
              <a:buChar char="•"/>
            </a:pPr>
            <a:r>
              <a:rPr lang="en-US" sz="2000" dirty="0"/>
              <a:t>Members: Bolivia, Colombia, Ecuador, Peru.</a:t>
            </a:r>
          </a:p>
          <a:p>
            <a:pPr marL="342900" lvl="0" indent="-342900" fontAlgn="t">
              <a:lnSpc>
                <a:spcPct val="100000"/>
              </a:lnSpc>
              <a:buFont typeface="Arial" panose="020B0604020202020204" pitchFamily="34" charset="0"/>
              <a:buChar char="•"/>
            </a:pPr>
            <a:r>
              <a:rPr lang="en-US" sz="2000" dirty="0"/>
              <a:t>Decision 878 </a:t>
            </a:r>
            <a:r>
              <a:rPr lang="en-US" sz="2000" dirty="0">
                <a:solidFill>
                  <a:srgbClr val="C00000"/>
                </a:solidFill>
              </a:rPr>
              <a:t>Andean Migratory Statute</a:t>
            </a:r>
            <a:r>
              <a:rPr lang="en-US" sz="2000" dirty="0"/>
              <a:t>, Lima, 12 May 2021. It entered into</a:t>
            </a:r>
            <a:r>
              <a:rPr lang="en-US" sz="2000" dirty="0">
                <a:solidFill>
                  <a:srgbClr val="C00000"/>
                </a:solidFill>
              </a:rPr>
              <a:t> </a:t>
            </a:r>
            <a:r>
              <a:rPr lang="en-US" sz="2000" dirty="0"/>
              <a:t>force </a:t>
            </a:r>
            <a:r>
              <a:rPr lang="en-US" sz="2000" dirty="0">
                <a:solidFill>
                  <a:srgbClr val="C00000"/>
                </a:solidFill>
              </a:rPr>
              <a:t>on 11 August 2021</a:t>
            </a:r>
          </a:p>
          <a:p>
            <a:pPr lvl="0" fontAlgn="t">
              <a:lnSpc>
                <a:spcPct val="100000"/>
              </a:lnSpc>
            </a:pPr>
            <a:r>
              <a:rPr lang="en-US" sz="2000" dirty="0"/>
              <a:t>„WHEREAS: </a:t>
            </a:r>
            <a:r>
              <a:rPr lang="en-US" sz="2000" dirty="0">
                <a:solidFill>
                  <a:srgbClr val="C00000"/>
                </a:solidFill>
              </a:rPr>
              <a:t>The free movement and establishment of people constitutes a central objective in strengthening the Andean community space</a:t>
            </a:r>
            <a:r>
              <a:rPr lang="en-US" sz="2000" dirty="0"/>
              <a:t> and one of the visible elements that help reinforce the sense of belonging of the community citizen with the integration process;…”</a:t>
            </a:r>
          </a:p>
          <a:p>
            <a:pPr lvl="0" fontAlgn="t">
              <a:lnSpc>
                <a:spcPct val="100000"/>
              </a:lnSpc>
            </a:pPr>
            <a:endParaRPr lang="en-US" sz="2000" dirty="0"/>
          </a:p>
          <a:p>
            <a:pPr lvl="0" fontAlgn="t">
              <a:lnSpc>
                <a:spcPct val="100000"/>
              </a:lnSpc>
            </a:pPr>
            <a:r>
              <a:rPr lang="en-US" sz="2000" dirty="0"/>
              <a:t>Rights:</a:t>
            </a:r>
          </a:p>
          <a:p>
            <a:pPr lvl="0" fontAlgn="t">
              <a:lnSpc>
                <a:spcPct val="100000"/>
              </a:lnSpc>
            </a:pPr>
            <a:r>
              <a:rPr lang="en-US" sz="2000" dirty="0"/>
              <a:t>	- enter with ID</a:t>
            </a:r>
            <a:br>
              <a:rPr lang="en-US" sz="2000" dirty="0"/>
            </a:br>
            <a:r>
              <a:rPr lang="en-US" sz="2000" dirty="0"/>
              <a:t>	- temporary residence: 2 years</a:t>
            </a:r>
          </a:p>
          <a:p>
            <a:pPr lvl="0" fontAlgn="t">
              <a:lnSpc>
                <a:spcPct val="100000"/>
              </a:lnSpc>
            </a:pPr>
            <a:r>
              <a:rPr lang="en-US" sz="2000" dirty="0"/>
              <a:t>	- permanent residence after 2 years</a:t>
            </a:r>
          </a:p>
          <a:p>
            <a:pPr lvl="0" fontAlgn="t">
              <a:lnSpc>
                <a:spcPct val="100000"/>
              </a:lnSpc>
            </a:pPr>
            <a:r>
              <a:rPr lang="en-US" sz="2000" dirty="0"/>
              <a:t>	- right to work and establishment (self employed and , business</a:t>
            </a:r>
            <a:br>
              <a:rPr lang="en-US" sz="2000" dirty="0"/>
            </a:br>
            <a:r>
              <a:rPr lang="en-US" sz="2000" dirty="0"/>
              <a:t>		 venture) </a:t>
            </a:r>
          </a:p>
          <a:p>
            <a:pPr lvl="0" fontAlgn="t">
              <a:lnSpc>
                <a:spcPct val="100000"/>
              </a:lnSpc>
            </a:pPr>
            <a:r>
              <a:rPr lang="en-US" sz="2000" dirty="0"/>
              <a:t>	- equal treatment with nationals</a:t>
            </a:r>
          </a:p>
          <a:p>
            <a:endParaRPr lang="en-US" dirty="0"/>
          </a:p>
        </p:txBody>
      </p:sp>
    </p:spTree>
    <p:extLst>
      <p:ext uri="{BB962C8B-B14F-4D97-AF65-F5344CB8AC3E}">
        <p14:creationId xmlns:p14="http://schemas.microsoft.com/office/powerpoint/2010/main" val="1726913051"/>
      </p:ext>
    </p:extLst>
  </p:cSld>
  <p:clrMapOvr>
    <a:masterClrMapping/>
  </p:clrMapOvr>
  <p:transition>
    <p:pull dir="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a:extLst>
              <a:ext uri="{FF2B5EF4-FFF2-40B4-BE49-F238E27FC236}">
                <a16:creationId xmlns:a16="http://schemas.microsoft.com/office/drawing/2014/main" id="{F39B4A39-17EB-DB38-6E6A-DC1AF444598D}"/>
              </a:ext>
            </a:extLst>
          </p:cNvPr>
          <p:cNvSpPr>
            <a:spLocks noGrp="1"/>
          </p:cNvSpPr>
          <p:nvPr>
            <p:ph type="ctrTitle"/>
          </p:nvPr>
        </p:nvSpPr>
        <p:spPr/>
        <p:txBody>
          <a:bodyPr/>
          <a:lstStyle/>
          <a:p>
            <a:r>
              <a:rPr lang="en-US" dirty="0"/>
              <a:t>Waving the themes together</a:t>
            </a:r>
          </a:p>
        </p:txBody>
      </p:sp>
    </p:spTree>
    <p:extLst>
      <p:ext uri="{BB962C8B-B14F-4D97-AF65-F5344CB8AC3E}">
        <p14:creationId xmlns:p14="http://schemas.microsoft.com/office/powerpoint/2010/main" val="3541724296"/>
      </p:ext>
    </p:extLst>
  </p:cSld>
  <p:clrMapOvr>
    <a:masterClrMapping/>
  </p:clrMapOvr>
  <p:transition>
    <p:pull dir="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39A2EF9-61CD-9B1A-C8AD-82793807CA6C}"/>
              </a:ext>
            </a:extLst>
          </p:cNvPr>
          <p:cNvSpPr>
            <a:spLocks noGrp="1"/>
          </p:cNvSpPr>
          <p:nvPr>
            <p:ph type="title"/>
          </p:nvPr>
        </p:nvSpPr>
        <p:spPr>
          <a:xfrm>
            <a:off x="171940" y="188640"/>
            <a:ext cx="5552188" cy="824136"/>
          </a:xfrm>
        </p:spPr>
        <p:txBody>
          <a:bodyPr/>
          <a:lstStyle/>
          <a:p>
            <a:r>
              <a:rPr lang="en-US" dirty="0"/>
              <a:t>The right to leave and its enemies</a:t>
            </a:r>
            <a:br>
              <a:rPr lang="en-US" dirty="0"/>
            </a:br>
            <a:r>
              <a:rPr lang="en-US" dirty="0"/>
              <a:t>Changing patterns of disregard</a:t>
            </a:r>
          </a:p>
        </p:txBody>
      </p:sp>
      <p:sp>
        <p:nvSpPr>
          <p:cNvPr id="3" name="Tartalom helye 2">
            <a:extLst>
              <a:ext uri="{FF2B5EF4-FFF2-40B4-BE49-F238E27FC236}">
                <a16:creationId xmlns:a16="http://schemas.microsoft.com/office/drawing/2014/main" id="{35474700-1CD5-D327-2DB6-54BDF87D3CB2}"/>
              </a:ext>
            </a:extLst>
          </p:cNvPr>
          <p:cNvSpPr>
            <a:spLocks noGrp="1"/>
          </p:cNvSpPr>
          <p:nvPr>
            <p:ph idx="1"/>
          </p:nvPr>
        </p:nvSpPr>
        <p:spPr>
          <a:xfrm>
            <a:off x="171940" y="1844824"/>
            <a:ext cx="8208912" cy="4608512"/>
          </a:xfrm>
        </p:spPr>
        <p:txBody>
          <a:bodyPr/>
          <a:lstStyle/>
          <a:p>
            <a:r>
              <a:rPr lang="en-US" sz="2000" dirty="0">
                <a:solidFill>
                  <a:srgbClr val="C00000"/>
                </a:solidFill>
              </a:rPr>
              <a:t>Cold War</a:t>
            </a:r>
          </a:p>
          <a:p>
            <a:r>
              <a:rPr lang="en-US" sz="2000" dirty="0"/>
              <a:t>	- </a:t>
            </a:r>
            <a:r>
              <a:rPr lang="en-US" sz="2000" dirty="0">
                <a:solidFill>
                  <a:srgbClr val="C00000"/>
                </a:solidFill>
              </a:rPr>
              <a:t>locking in the whole population </a:t>
            </a:r>
          </a:p>
          <a:p>
            <a:r>
              <a:rPr lang="en-US" sz="2000" dirty="0">
                <a:solidFill>
                  <a:srgbClr val="C00000"/>
                </a:solidFill>
              </a:rPr>
              <a:t>	 </a:t>
            </a:r>
            <a:r>
              <a:rPr lang="en-US" sz="2000" dirty="0"/>
              <a:t>- </a:t>
            </a:r>
            <a:r>
              <a:rPr lang="en-US" sz="2000" dirty="0">
                <a:solidFill>
                  <a:srgbClr val="C00000"/>
                </a:solidFill>
              </a:rPr>
              <a:t>temporary exit is privilege </a:t>
            </a:r>
            <a:r>
              <a:rPr lang="en-US" sz="2000" dirty="0"/>
              <a:t>and reward</a:t>
            </a:r>
          </a:p>
          <a:p>
            <a:r>
              <a:rPr lang="en-US" sz="2000" dirty="0"/>
              <a:t>		 (GDR, Romania, North Korea, Cuba)</a:t>
            </a:r>
          </a:p>
          <a:p>
            <a:r>
              <a:rPr lang="en-US" sz="2000" dirty="0"/>
              <a:t>	- denial of exit  as a form of </a:t>
            </a:r>
            <a:r>
              <a:rPr lang="en-US" sz="2000" dirty="0">
                <a:solidFill>
                  <a:srgbClr val="C00000"/>
                </a:solidFill>
              </a:rPr>
              <a:t>collective punishment </a:t>
            </a:r>
            <a:r>
              <a:rPr lang="en-US" sz="2000" dirty="0"/>
              <a:t>of 	the family a 		member of which did not return from abroad</a:t>
            </a:r>
          </a:p>
          <a:p>
            <a:r>
              <a:rPr lang="en-US" sz="2000" dirty="0"/>
              <a:t>	- </a:t>
            </a:r>
            <a:r>
              <a:rPr lang="en-US" sz="2000" dirty="0">
                <a:solidFill>
                  <a:srgbClr val="C00000"/>
                </a:solidFill>
              </a:rPr>
              <a:t>prevention of emigration</a:t>
            </a:r>
            <a:r>
              <a:rPr lang="en-US" sz="2000" dirty="0"/>
              <a:t> by not allowing the whole 			family to travel together, forcing some members to stay put</a:t>
            </a:r>
          </a:p>
          <a:p>
            <a:endParaRPr lang="en-US" sz="2000" dirty="0"/>
          </a:p>
          <a:p>
            <a:r>
              <a:rPr lang="en-US" sz="2000" dirty="0">
                <a:solidFill>
                  <a:srgbClr val="C00000"/>
                </a:solidFill>
              </a:rPr>
              <a:t>Cultural/religious reasons</a:t>
            </a:r>
          </a:p>
          <a:p>
            <a:r>
              <a:rPr lang="en-US" sz="2000" dirty="0"/>
              <a:t>	- </a:t>
            </a:r>
            <a:r>
              <a:rPr lang="en-US" sz="2000" dirty="0">
                <a:solidFill>
                  <a:srgbClr val="C00000"/>
                </a:solidFill>
              </a:rPr>
              <a:t>women not allowed to travel  </a:t>
            </a:r>
            <a:r>
              <a:rPr lang="en-US" sz="2000" dirty="0"/>
              <a:t>without male companion or at 			least their permit (Yemen, earlier Saudi 				Arabia, Afghanistan)</a:t>
            </a:r>
          </a:p>
        </p:txBody>
      </p:sp>
      <p:pic>
        <p:nvPicPr>
          <p:cNvPr id="5" name="Kép 4">
            <a:extLst>
              <a:ext uri="{FF2B5EF4-FFF2-40B4-BE49-F238E27FC236}">
                <a16:creationId xmlns:a16="http://schemas.microsoft.com/office/drawing/2014/main" id="{0A24EA2B-FB15-5AFE-9A69-E839A10867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2037" y="188640"/>
            <a:ext cx="3119609" cy="2376264"/>
          </a:xfrm>
          <a:prstGeom prst="rect">
            <a:avLst/>
          </a:prstGeom>
        </p:spPr>
      </p:pic>
    </p:spTree>
    <p:extLst>
      <p:ext uri="{BB962C8B-B14F-4D97-AF65-F5344CB8AC3E}">
        <p14:creationId xmlns:p14="http://schemas.microsoft.com/office/powerpoint/2010/main" val="3107374634"/>
      </p:ext>
    </p:extLst>
  </p:cSld>
  <p:clrMapOvr>
    <a:masterClrMapping/>
  </p:clrMapOvr>
  <p:transition>
    <p:pull dir="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1D25B-B521-C4CB-1119-34EA1525C79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7038AA12-9C2A-689C-9DFA-D72D8B35F02E}"/>
              </a:ext>
            </a:extLst>
          </p:cNvPr>
          <p:cNvSpPr>
            <a:spLocks noGrp="1"/>
          </p:cNvSpPr>
          <p:nvPr>
            <p:ph type="title"/>
          </p:nvPr>
        </p:nvSpPr>
        <p:spPr>
          <a:xfrm>
            <a:off x="685800" y="228600"/>
            <a:ext cx="7772400" cy="968152"/>
          </a:xfrm>
        </p:spPr>
        <p:txBody>
          <a:bodyPr/>
          <a:lstStyle/>
          <a:p>
            <a:r>
              <a:rPr lang="en-US" dirty="0"/>
              <a:t>The right to leave and its enemies</a:t>
            </a:r>
            <a:br>
              <a:rPr lang="en-US" dirty="0"/>
            </a:br>
            <a:r>
              <a:rPr lang="en-US" dirty="0"/>
              <a:t>Changing patterns of disregard</a:t>
            </a:r>
          </a:p>
        </p:txBody>
      </p:sp>
      <p:sp>
        <p:nvSpPr>
          <p:cNvPr id="3" name="Tartalom helye 2">
            <a:extLst>
              <a:ext uri="{FF2B5EF4-FFF2-40B4-BE49-F238E27FC236}">
                <a16:creationId xmlns:a16="http://schemas.microsoft.com/office/drawing/2014/main" id="{CD23A739-8E27-3424-AF25-FEAC54092422}"/>
              </a:ext>
            </a:extLst>
          </p:cNvPr>
          <p:cNvSpPr>
            <a:spLocks noGrp="1"/>
          </p:cNvSpPr>
          <p:nvPr>
            <p:ph idx="1"/>
          </p:nvPr>
        </p:nvSpPr>
        <p:spPr>
          <a:xfrm>
            <a:off x="685800" y="1484784"/>
            <a:ext cx="7772400" cy="4968552"/>
          </a:xfrm>
        </p:spPr>
        <p:txBody>
          <a:bodyPr/>
          <a:lstStyle/>
          <a:p>
            <a:r>
              <a:rPr lang="en-US" sz="2000" dirty="0">
                <a:solidFill>
                  <a:srgbClr val="C00000"/>
                </a:solidFill>
              </a:rPr>
              <a:t>Contemporary obstacles</a:t>
            </a:r>
          </a:p>
          <a:p>
            <a:r>
              <a:rPr lang="en-US" sz="2000" dirty="0"/>
              <a:t>	- Affluent states </a:t>
            </a:r>
            <a:r>
              <a:rPr lang="en-US" sz="2000" dirty="0" err="1"/>
              <a:t>externalise</a:t>
            </a:r>
            <a:r>
              <a:rPr lang="en-US" sz="2000" dirty="0"/>
              <a:t> their border controls, by using transit states as tools – contactless control. At the price of making the transit states breach the right to leave they free themselves of the duty to assess asylum claims and of returning people who have no right to stay. Pullbacks</a:t>
            </a:r>
          </a:p>
        </p:txBody>
      </p:sp>
    </p:spTree>
    <p:extLst>
      <p:ext uri="{BB962C8B-B14F-4D97-AF65-F5344CB8AC3E}">
        <p14:creationId xmlns:p14="http://schemas.microsoft.com/office/powerpoint/2010/main" val="4270827719"/>
      </p:ext>
    </p:extLst>
  </p:cSld>
  <p:clrMapOvr>
    <a:masterClrMapping/>
  </p:clrMapOvr>
  <p:transition>
    <p:pull dir="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BEF4F548-8152-F3D2-8EB7-471C28572785}"/>
              </a:ext>
            </a:extLst>
          </p:cNvPr>
          <p:cNvSpPr>
            <a:spLocks noGrp="1"/>
          </p:cNvSpPr>
          <p:nvPr>
            <p:ph type="title"/>
          </p:nvPr>
        </p:nvSpPr>
        <p:spPr/>
        <p:txBody>
          <a:bodyPr/>
          <a:lstStyle/>
          <a:p>
            <a:r>
              <a:rPr lang="en-US" dirty="0"/>
              <a:t>Dystopian and Utopian changes – two full circles</a:t>
            </a:r>
          </a:p>
        </p:txBody>
      </p:sp>
      <p:graphicFrame>
        <p:nvGraphicFramePr>
          <p:cNvPr id="8" name="Diagram 7">
            <a:extLst>
              <a:ext uri="{FF2B5EF4-FFF2-40B4-BE49-F238E27FC236}">
                <a16:creationId xmlns:a16="http://schemas.microsoft.com/office/drawing/2014/main" id="{5C6B3DA7-B197-4C9C-047C-C5438C984C42}"/>
              </a:ext>
            </a:extLst>
          </p:cNvPr>
          <p:cNvGraphicFramePr/>
          <p:nvPr>
            <p:extLst>
              <p:ext uri="{D42A27DB-BD31-4B8C-83A1-F6EECF244321}">
                <p14:modId xmlns:p14="http://schemas.microsoft.com/office/powerpoint/2010/main" val="1412555896"/>
              </p:ext>
            </p:extLst>
          </p:nvPr>
        </p:nvGraphicFramePr>
        <p:xfrm>
          <a:off x="0" y="980728"/>
          <a:ext cx="4248472" cy="3688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 9">
            <a:extLst>
              <a:ext uri="{FF2B5EF4-FFF2-40B4-BE49-F238E27FC236}">
                <a16:creationId xmlns:a16="http://schemas.microsoft.com/office/drawing/2014/main" id="{4D8B548C-8588-9FEA-B364-8C337F456BDB}"/>
              </a:ext>
            </a:extLst>
          </p:cNvPr>
          <p:cNvGraphicFramePr/>
          <p:nvPr>
            <p:extLst>
              <p:ext uri="{D42A27DB-BD31-4B8C-83A1-F6EECF244321}">
                <p14:modId xmlns:p14="http://schemas.microsoft.com/office/powerpoint/2010/main" val="1534808695"/>
              </p:ext>
            </p:extLst>
          </p:nvPr>
        </p:nvGraphicFramePr>
        <p:xfrm>
          <a:off x="3440859" y="685800"/>
          <a:ext cx="5616624" cy="576753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12" name="Egyenes összekötő 11">
            <a:extLst>
              <a:ext uri="{FF2B5EF4-FFF2-40B4-BE49-F238E27FC236}">
                <a16:creationId xmlns:a16="http://schemas.microsoft.com/office/drawing/2014/main" id="{6644C357-3F27-9476-4DB8-BE50AD9C1174}"/>
              </a:ext>
            </a:extLst>
          </p:cNvPr>
          <p:cNvCxnSpPr>
            <a:cxnSpLocks/>
          </p:cNvCxnSpPr>
          <p:nvPr/>
        </p:nvCxnSpPr>
        <p:spPr>
          <a:xfrm>
            <a:off x="4355976" y="764704"/>
            <a:ext cx="0" cy="5832648"/>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Szövegdoboz 2">
            <a:extLst>
              <a:ext uri="{FF2B5EF4-FFF2-40B4-BE49-F238E27FC236}">
                <a16:creationId xmlns:a16="http://schemas.microsoft.com/office/drawing/2014/main" id="{52198D6F-EB81-A832-C811-A2788F316278}"/>
              </a:ext>
            </a:extLst>
          </p:cNvPr>
          <p:cNvSpPr txBox="1"/>
          <p:nvPr/>
        </p:nvSpPr>
        <p:spPr>
          <a:xfrm>
            <a:off x="685800" y="5229200"/>
            <a:ext cx="3094110" cy="1015663"/>
          </a:xfrm>
          <a:prstGeom prst="rect">
            <a:avLst/>
          </a:prstGeom>
          <a:noFill/>
        </p:spPr>
        <p:txBody>
          <a:bodyPr wrap="square" rtlCol="0">
            <a:spAutoFit/>
          </a:bodyPr>
          <a:lstStyle/>
          <a:p>
            <a:r>
              <a:rPr lang="hu-HU" sz="2000" b="0" dirty="0">
                <a:latin typeface="Calibri "/>
              </a:rPr>
              <a:t>= </a:t>
            </a:r>
            <a:r>
              <a:rPr lang="hu-HU" sz="2000" b="0" dirty="0" err="1">
                <a:latin typeface="Calibri "/>
              </a:rPr>
              <a:t>Dystopian</a:t>
            </a:r>
            <a:r>
              <a:rPr lang="hu-HU" sz="2000" b="0" dirty="0">
                <a:latin typeface="Calibri "/>
              </a:rPr>
              <a:t> </a:t>
            </a:r>
            <a:r>
              <a:rPr lang="hu-HU" sz="2000" b="0" dirty="0" err="1">
                <a:latin typeface="Calibri "/>
              </a:rPr>
              <a:t>direction</a:t>
            </a:r>
            <a:endParaRPr lang="hu-HU" sz="2000" b="0" dirty="0">
              <a:latin typeface="Calibri "/>
            </a:endParaRPr>
          </a:p>
          <a:p>
            <a:endParaRPr lang="hu-HU" sz="2000" b="0" dirty="0">
              <a:latin typeface="Calibri "/>
            </a:endParaRPr>
          </a:p>
          <a:p>
            <a:r>
              <a:rPr lang="hu-HU" sz="2000" b="0" dirty="0">
                <a:latin typeface="Calibri "/>
              </a:rPr>
              <a:t>= </a:t>
            </a:r>
            <a:r>
              <a:rPr lang="hu-HU" sz="2000" b="0" dirty="0" err="1">
                <a:latin typeface="Calibri "/>
              </a:rPr>
              <a:t>Utopian</a:t>
            </a:r>
            <a:r>
              <a:rPr lang="hu-HU" sz="2000" b="0" dirty="0">
                <a:latin typeface="Calibri "/>
              </a:rPr>
              <a:t> </a:t>
            </a:r>
            <a:r>
              <a:rPr lang="hu-HU" sz="2000" b="0" dirty="0" err="1">
                <a:latin typeface="Calibri "/>
              </a:rPr>
              <a:t>diretion</a:t>
            </a:r>
            <a:endParaRPr lang="en-US" sz="2000" b="0" dirty="0">
              <a:latin typeface="Calibri "/>
            </a:endParaRPr>
          </a:p>
        </p:txBody>
      </p:sp>
      <p:grpSp>
        <p:nvGrpSpPr>
          <p:cNvPr id="4" name="Csoportba foglalás 3">
            <a:extLst>
              <a:ext uri="{FF2B5EF4-FFF2-40B4-BE49-F238E27FC236}">
                <a16:creationId xmlns:a16="http://schemas.microsoft.com/office/drawing/2014/main" id="{AE9B3127-F1EB-8D0D-32C7-2E7870CF6617}"/>
              </a:ext>
            </a:extLst>
          </p:cNvPr>
          <p:cNvGrpSpPr/>
          <p:nvPr/>
        </p:nvGrpSpPr>
        <p:grpSpPr>
          <a:xfrm rot="10800000">
            <a:off x="178263" y="5195834"/>
            <a:ext cx="439008" cy="541197"/>
            <a:chOff x="1878513" y="2503505"/>
            <a:chExt cx="439008" cy="541197"/>
          </a:xfrm>
        </p:grpSpPr>
        <p:sp>
          <p:nvSpPr>
            <p:cNvPr id="5" name="Nyíl: jobbra mutató 4">
              <a:extLst>
                <a:ext uri="{FF2B5EF4-FFF2-40B4-BE49-F238E27FC236}">
                  <a16:creationId xmlns:a16="http://schemas.microsoft.com/office/drawing/2014/main" id="{20A41B67-AD34-35D7-7899-0B2CDF8A5D59}"/>
                </a:ext>
              </a:extLst>
            </p:cNvPr>
            <p:cNvSpPr/>
            <p:nvPr/>
          </p:nvSpPr>
          <p:spPr>
            <a:xfrm rot="10784665">
              <a:off x="1878513" y="2503505"/>
              <a:ext cx="439008" cy="541197"/>
            </a:xfrm>
            <a:prstGeom prst="rightArrow">
              <a:avLst>
                <a:gd name="adj1" fmla="val 60000"/>
                <a:gd name="adj2" fmla="val 50000"/>
              </a:avLst>
            </a:prstGeom>
            <a:solidFill>
              <a:schemeClr val="bg2">
                <a:lumMod val="85000"/>
                <a:lumOff val="15000"/>
              </a:schemeClr>
            </a:solidFill>
          </p:spPr>
          <p:style>
            <a:lnRef idx="0">
              <a:schemeClr val="lt1">
                <a:hueOff val="0"/>
                <a:satOff val="0"/>
                <a:lumOff val="0"/>
                <a:alphaOff val="0"/>
              </a:schemeClr>
            </a:lnRef>
            <a:fillRef idx="2">
              <a:scrgbClr r="0" g="0" b="0"/>
            </a:fillRef>
            <a:effectRef idx="1">
              <a:schemeClr val="accent5">
                <a:hueOff val="-1548259"/>
                <a:satOff val="15522"/>
                <a:lumOff val="-10784"/>
                <a:alphaOff val="0"/>
              </a:schemeClr>
            </a:effectRef>
            <a:fontRef idx="minor">
              <a:schemeClr val="dk1"/>
            </a:fontRef>
          </p:style>
          <p:txBody>
            <a:bodyPr/>
            <a:lstStyle/>
            <a:p>
              <a:endParaRPr lang="en-US"/>
            </a:p>
          </p:txBody>
        </p:sp>
        <p:sp>
          <p:nvSpPr>
            <p:cNvPr id="6" name="Nyíl: jobbra mutató 4">
              <a:extLst>
                <a:ext uri="{FF2B5EF4-FFF2-40B4-BE49-F238E27FC236}">
                  <a16:creationId xmlns:a16="http://schemas.microsoft.com/office/drawing/2014/main" id="{DE9AE245-AB0C-B2D3-565E-5A611E6FDA37}"/>
                </a:ext>
              </a:extLst>
            </p:cNvPr>
            <p:cNvSpPr txBox="1"/>
            <p:nvPr/>
          </p:nvSpPr>
          <p:spPr>
            <a:xfrm rot="21584665">
              <a:off x="2010214" y="2611450"/>
              <a:ext cx="307306" cy="324719"/>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dirty="0">
                <a:solidFill>
                  <a:schemeClr val="tx1">
                    <a:lumMod val="95000"/>
                  </a:schemeClr>
                </a:solidFill>
              </a:endParaRPr>
            </a:p>
          </p:txBody>
        </p:sp>
      </p:grpSp>
      <p:grpSp>
        <p:nvGrpSpPr>
          <p:cNvPr id="13" name="Csoportba foglalás 12">
            <a:extLst>
              <a:ext uri="{FF2B5EF4-FFF2-40B4-BE49-F238E27FC236}">
                <a16:creationId xmlns:a16="http://schemas.microsoft.com/office/drawing/2014/main" id="{82441C1A-7993-C930-8272-69FCD8E85F7A}"/>
              </a:ext>
            </a:extLst>
          </p:cNvPr>
          <p:cNvGrpSpPr/>
          <p:nvPr/>
        </p:nvGrpSpPr>
        <p:grpSpPr>
          <a:xfrm rot="4609831">
            <a:off x="115415" y="5809817"/>
            <a:ext cx="502614" cy="510129"/>
            <a:chOff x="1925813" y="2055544"/>
            <a:chExt cx="607187" cy="548068"/>
          </a:xfrm>
        </p:grpSpPr>
        <p:sp>
          <p:nvSpPr>
            <p:cNvPr id="14" name="Nyíl: jobbra mutató 13">
              <a:extLst>
                <a:ext uri="{FF2B5EF4-FFF2-40B4-BE49-F238E27FC236}">
                  <a16:creationId xmlns:a16="http://schemas.microsoft.com/office/drawing/2014/main" id="{6EC98706-2AC6-BEEA-A569-F184E82C3A2B}"/>
                </a:ext>
              </a:extLst>
            </p:cNvPr>
            <p:cNvSpPr/>
            <p:nvPr/>
          </p:nvSpPr>
          <p:spPr>
            <a:xfrm rot="17152618">
              <a:off x="1955373" y="2025984"/>
              <a:ext cx="548068" cy="607187"/>
            </a:xfrm>
            <a:prstGeom prst="rightArrow">
              <a:avLst>
                <a:gd name="adj1" fmla="val 60000"/>
                <a:gd name="adj2" fmla="val 50000"/>
              </a:avLst>
            </a:prstGeom>
            <a:solidFill>
              <a:schemeClr val="accent1">
                <a:lumMod val="75000"/>
              </a:schemeClr>
            </a:solidFill>
          </p:spPr>
          <p:style>
            <a:lnRef idx="0">
              <a:schemeClr val="lt1">
                <a:hueOff val="0"/>
                <a:satOff val="0"/>
                <a:lumOff val="0"/>
                <a:alphaOff val="0"/>
              </a:schemeClr>
            </a:lnRef>
            <a:fillRef idx="2">
              <a:scrgbClr r="0" g="0" b="0"/>
            </a:fillRef>
            <a:effectRef idx="1">
              <a:schemeClr val="accent5">
                <a:hueOff val="-3096518"/>
                <a:satOff val="31044"/>
                <a:lumOff val="-21569"/>
                <a:alphaOff val="0"/>
              </a:schemeClr>
            </a:effectRef>
            <a:fontRef idx="minor">
              <a:schemeClr val="dk1"/>
            </a:fontRef>
          </p:style>
          <p:txBody>
            <a:bodyPr/>
            <a:lstStyle/>
            <a:p>
              <a:endParaRPr lang="en-US"/>
            </a:p>
          </p:txBody>
        </p:sp>
        <p:sp>
          <p:nvSpPr>
            <p:cNvPr id="15" name="Nyíl: jobbra mutató 4">
              <a:extLst>
                <a:ext uri="{FF2B5EF4-FFF2-40B4-BE49-F238E27FC236}">
                  <a16:creationId xmlns:a16="http://schemas.microsoft.com/office/drawing/2014/main" id="{12970C91-7E39-4D09-436F-E0CE10F582D7}"/>
                </a:ext>
              </a:extLst>
            </p:cNvPr>
            <p:cNvSpPr txBox="1"/>
            <p:nvPr/>
          </p:nvSpPr>
          <p:spPr>
            <a:xfrm rot="17152618">
              <a:off x="2015093" y="2226495"/>
              <a:ext cx="383648" cy="364313"/>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p:txBody>
        </p:sp>
      </p:grpSp>
    </p:spTree>
    <p:extLst>
      <p:ext uri="{BB962C8B-B14F-4D97-AF65-F5344CB8AC3E}">
        <p14:creationId xmlns:p14="http://schemas.microsoft.com/office/powerpoint/2010/main" val="1677136780"/>
      </p:ext>
    </p:extLst>
  </p:cSld>
  <p:clrMapOvr>
    <a:masterClrMapping/>
  </p:clrMapOvr>
  <p:transition>
    <p:pull dir="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ím 9">
            <a:extLst>
              <a:ext uri="{FF2B5EF4-FFF2-40B4-BE49-F238E27FC236}">
                <a16:creationId xmlns:a16="http://schemas.microsoft.com/office/drawing/2014/main" id="{AA916DDF-E66E-6315-F6BB-B1C6E30305EF}"/>
              </a:ext>
            </a:extLst>
          </p:cNvPr>
          <p:cNvSpPr>
            <a:spLocks noGrp="1"/>
          </p:cNvSpPr>
          <p:nvPr>
            <p:ph type="title"/>
          </p:nvPr>
        </p:nvSpPr>
        <p:spPr/>
        <p:txBody>
          <a:bodyPr/>
          <a:lstStyle/>
          <a:p>
            <a:r>
              <a:rPr lang="hu-HU" dirty="0" err="1"/>
              <a:t>Summary</a:t>
            </a:r>
            <a:endParaRPr lang="en-US" dirty="0"/>
          </a:p>
        </p:txBody>
      </p:sp>
      <p:sp>
        <p:nvSpPr>
          <p:cNvPr id="11" name="Tartalom helye 10">
            <a:extLst>
              <a:ext uri="{FF2B5EF4-FFF2-40B4-BE49-F238E27FC236}">
                <a16:creationId xmlns:a16="http://schemas.microsoft.com/office/drawing/2014/main" id="{ABABB52F-7E3E-8F70-27C3-CC480DD713BA}"/>
              </a:ext>
            </a:extLst>
          </p:cNvPr>
          <p:cNvSpPr>
            <a:spLocks noGrp="1"/>
          </p:cNvSpPr>
          <p:nvPr>
            <p:ph idx="1"/>
          </p:nvPr>
        </p:nvSpPr>
        <p:spPr/>
        <p:txBody>
          <a:bodyPr/>
          <a:lstStyle/>
          <a:p>
            <a:pPr algn="ctr"/>
            <a:r>
              <a:rPr lang="hu-HU" sz="2800" dirty="0"/>
              <a:t>The </a:t>
            </a:r>
            <a:r>
              <a:rPr lang="hu-HU" sz="2800" dirty="0" err="1"/>
              <a:t>right</a:t>
            </a:r>
            <a:r>
              <a:rPr lang="hu-HU" sz="2800" dirty="0"/>
              <a:t> to </a:t>
            </a:r>
            <a:r>
              <a:rPr lang="hu-HU" sz="2800" dirty="0" err="1"/>
              <a:t>leave</a:t>
            </a:r>
            <a:endParaRPr lang="hu-HU" sz="2800" dirty="0"/>
          </a:p>
          <a:p>
            <a:pPr marL="457200" indent="-457200">
              <a:buFontTx/>
              <a:buChar char="-"/>
            </a:pPr>
            <a:r>
              <a:rPr lang="hu-HU" sz="2800" dirty="0"/>
              <a:t>Is an </a:t>
            </a:r>
            <a:r>
              <a:rPr lang="hu-HU" sz="2800" dirty="0" err="1"/>
              <a:t>essential</a:t>
            </a:r>
            <a:r>
              <a:rPr lang="hu-HU" sz="2800" dirty="0"/>
              <a:t> </a:t>
            </a:r>
            <a:r>
              <a:rPr lang="hu-HU" sz="2800" dirty="0" err="1"/>
              <a:t>expression</a:t>
            </a:r>
            <a:r>
              <a:rPr lang="hu-HU" sz="2800" dirty="0"/>
              <a:t> </a:t>
            </a:r>
            <a:r>
              <a:rPr lang="hu-HU" sz="2800" dirty="0">
                <a:solidFill>
                  <a:srgbClr val="C00000"/>
                </a:solidFill>
              </a:rPr>
              <a:t>of </a:t>
            </a:r>
            <a:r>
              <a:rPr lang="hu-HU" sz="2800" dirty="0" err="1">
                <a:solidFill>
                  <a:srgbClr val="C00000"/>
                </a:solidFill>
              </a:rPr>
              <a:t>dignity</a:t>
            </a:r>
            <a:r>
              <a:rPr lang="hu-HU" sz="2800" dirty="0">
                <a:solidFill>
                  <a:srgbClr val="C00000"/>
                </a:solidFill>
              </a:rPr>
              <a:t> </a:t>
            </a:r>
            <a:r>
              <a:rPr lang="hu-HU" sz="2800" dirty="0"/>
              <a:t>and the </a:t>
            </a:r>
            <a:r>
              <a:rPr lang="hu-HU" sz="2800" dirty="0" err="1"/>
              <a:t>derived</a:t>
            </a:r>
            <a:r>
              <a:rPr lang="hu-HU" sz="2800" dirty="0"/>
              <a:t> </a:t>
            </a:r>
            <a:r>
              <a:rPr lang="hu-HU" sz="2800" dirty="0" err="1">
                <a:solidFill>
                  <a:srgbClr val="C00000"/>
                </a:solidFill>
              </a:rPr>
              <a:t>personal</a:t>
            </a:r>
            <a:r>
              <a:rPr lang="hu-HU" sz="2800" dirty="0">
                <a:solidFill>
                  <a:srgbClr val="C00000"/>
                </a:solidFill>
              </a:rPr>
              <a:t> </a:t>
            </a:r>
            <a:r>
              <a:rPr lang="hu-HU" sz="2800" dirty="0" err="1">
                <a:solidFill>
                  <a:srgbClr val="C00000"/>
                </a:solidFill>
              </a:rPr>
              <a:t>liberty</a:t>
            </a:r>
            <a:r>
              <a:rPr lang="hu-HU" sz="2800" dirty="0">
                <a:solidFill>
                  <a:srgbClr val="C00000"/>
                </a:solidFill>
              </a:rPr>
              <a:t> and </a:t>
            </a:r>
            <a:r>
              <a:rPr lang="hu-HU" sz="2800" dirty="0" err="1">
                <a:solidFill>
                  <a:srgbClr val="C00000"/>
                </a:solidFill>
              </a:rPr>
              <a:t>self</a:t>
            </a:r>
            <a:r>
              <a:rPr lang="hu-HU" sz="2800" dirty="0">
                <a:solidFill>
                  <a:srgbClr val="C00000"/>
                </a:solidFill>
              </a:rPr>
              <a:t> </a:t>
            </a:r>
            <a:r>
              <a:rPr lang="hu-HU" sz="2800" dirty="0" err="1">
                <a:solidFill>
                  <a:srgbClr val="C00000"/>
                </a:solidFill>
              </a:rPr>
              <a:t>determination</a:t>
            </a:r>
            <a:r>
              <a:rPr lang="hu-HU" sz="2800" dirty="0">
                <a:solidFill>
                  <a:srgbClr val="C00000"/>
                </a:solidFill>
              </a:rPr>
              <a:t>.</a:t>
            </a:r>
            <a:r>
              <a:rPr lang="hu-HU" sz="2800" dirty="0"/>
              <a:t>  </a:t>
            </a:r>
          </a:p>
          <a:p>
            <a:pPr marL="457200" indent="-457200">
              <a:buFontTx/>
              <a:buChar char="-"/>
            </a:pPr>
            <a:endParaRPr lang="hu-HU" sz="2800" dirty="0"/>
          </a:p>
          <a:p>
            <a:r>
              <a:rPr lang="hu-HU" sz="2800" dirty="0"/>
              <a:t>- „</a:t>
            </a:r>
            <a:r>
              <a:rPr lang="en-GB" sz="2800" dirty="0"/>
              <a:t>As a </a:t>
            </a:r>
            <a:r>
              <a:rPr lang="en-GB" sz="2800" dirty="0">
                <a:solidFill>
                  <a:srgbClr val="C00000"/>
                </a:solidFill>
              </a:rPr>
              <a:t>precondition for the right to</a:t>
            </a:r>
            <a:r>
              <a:rPr lang="hu-HU" sz="2800" dirty="0">
                <a:solidFill>
                  <a:srgbClr val="C00000"/>
                </a:solidFill>
              </a:rPr>
              <a:t> </a:t>
            </a:r>
            <a:r>
              <a:rPr lang="en-GB" sz="2800" dirty="0">
                <a:solidFill>
                  <a:srgbClr val="C00000"/>
                </a:solidFill>
              </a:rPr>
              <a:t>seek asylum</a:t>
            </a:r>
            <a:r>
              <a:rPr lang="en-GB" sz="2800" dirty="0"/>
              <a:t>, the right to leave thus complements the principle of non-refoulement;</a:t>
            </a:r>
            <a:r>
              <a:rPr lang="hu-HU" sz="2800" dirty="0"/>
              <a:t> </a:t>
            </a:r>
            <a:r>
              <a:rPr lang="en-GB" sz="2800" dirty="0"/>
              <a:t>together, they form the basis of refugee protection</a:t>
            </a:r>
            <a:r>
              <a:rPr lang="hu-HU" sz="2800" dirty="0"/>
              <a:t>”  Markard, (2016), 596</a:t>
            </a:r>
            <a:endParaRPr lang="en-US" sz="2800" dirty="0"/>
          </a:p>
        </p:txBody>
      </p:sp>
    </p:spTree>
    <p:extLst>
      <p:ext uri="{BB962C8B-B14F-4D97-AF65-F5344CB8AC3E}">
        <p14:creationId xmlns:p14="http://schemas.microsoft.com/office/powerpoint/2010/main" val="1992526797"/>
      </p:ext>
    </p:extLst>
  </p:cSld>
  <p:clrMapOvr>
    <a:masterClrMapping/>
  </p:clrMapOvr>
  <p:transition>
    <p:pull dir="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ím 4">
            <a:extLst>
              <a:ext uri="{FF2B5EF4-FFF2-40B4-BE49-F238E27FC236}">
                <a16:creationId xmlns:a16="http://schemas.microsoft.com/office/drawing/2014/main" id="{038E4E65-D0DA-3D8D-FED6-F438EF8CDF83}"/>
              </a:ext>
            </a:extLst>
          </p:cNvPr>
          <p:cNvSpPr>
            <a:spLocks noGrp="1"/>
          </p:cNvSpPr>
          <p:nvPr>
            <p:ph type="title"/>
          </p:nvPr>
        </p:nvSpPr>
        <p:spPr>
          <a:xfrm>
            <a:off x="685800" y="44624"/>
            <a:ext cx="7772400" cy="457200"/>
          </a:xfrm>
        </p:spPr>
        <p:txBody>
          <a:bodyPr/>
          <a:lstStyle/>
          <a:p>
            <a:r>
              <a:rPr lang="en-US" dirty="0"/>
              <a:t>Literary hints</a:t>
            </a:r>
          </a:p>
        </p:txBody>
      </p:sp>
      <p:sp>
        <p:nvSpPr>
          <p:cNvPr id="6" name="Tartalom helye 5">
            <a:extLst>
              <a:ext uri="{FF2B5EF4-FFF2-40B4-BE49-F238E27FC236}">
                <a16:creationId xmlns:a16="http://schemas.microsoft.com/office/drawing/2014/main" id="{9CAA0AD7-D440-6542-55FB-02F2B380D338}"/>
              </a:ext>
            </a:extLst>
          </p:cNvPr>
          <p:cNvSpPr>
            <a:spLocks noGrp="1"/>
          </p:cNvSpPr>
          <p:nvPr>
            <p:ph idx="1"/>
          </p:nvPr>
        </p:nvSpPr>
        <p:spPr>
          <a:xfrm>
            <a:off x="685800" y="692696"/>
            <a:ext cx="7990656" cy="5904656"/>
          </a:xfrm>
        </p:spPr>
        <p:txBody>
          <a:bodyPr>
            <a:normAutofit/>
          </a:bodyPr>
          <a:lstStyle/>
          <a:p>
            <a:pPr marL="720000" indent="-457200">
              <a:lnSpc>
                <a:spcPct val="120000"/>
              </a:lnSpc>
              <a:spcBef>
                <a:spcPts val="0"/>
              </a:spcBef>
            </a:pPr>
            <a:r>
              <a:rPr lang="en-US" sz="1400" dirty="0">
                <a:latin typeface="Calibri "/>
              </a:rPr>
              <a:t>Guild, Elspeth (2013) </a:t>
            </a:r>
            <a:r>
              <a:rPr lang="en-US" sz="1400" i="1" dirty="0">
                <a:latin typeface="Calibri "/>
              </a:rPr>
              <a:t>The right to leave a </a:t>
            </a:r>
            <a:r>
              <a:rPr lang="en-US" sz="1400" i="1" dirty="0" err="1">
                <a:latin typeface="Calibri "/>
              </a:rPr>
              <a:t>country</a:t>
            </a:r>
            <a:r>
              <a:rPr lang="en-US" sz="1400" dirty="0" err="1">
                <a:latin typeface="Calibri "/>
              </a:rPr>
              <a:t>_CoE</a:t>
            </a:r>
            <a:r>
              <a:rPr lang="en-US" sz="1400" dirty="0">
                <a:latin typeface="Calibri "/>
              </a:rPr>
              <a:t> issue paper </a:t>
            </a:r>
            <a:endParaRPr lang="hu-HU" sz="1400" dirty="0">
              <a:latin typeface="Calibri "/>
            </a:endParaRPr>
          </a:p>
          <a:p>
            <a:pPr marL="720000" indent="-457200">
              <a:lnSpc>
                <a:spcPct val="120000"/>
              </a:lnSpc>
              <a:spcBef>
                <a:spcPts val="0"/>
              </a:spcBef>
            </a:pPr>
            <a:r>
              <a:rPr lang="en-US" sz="1400" dirty="0" err="1">
                <a:latin typeface="Calibri "/>
              </a:rPr>
              <a:t>Heijer</a:t>
            </a:r>
            <a:r>
              <a:rPr lang="en-US" sz="1400" dirty="0">
                <a:latin typeface="Calibri "/>
              </a:rPr>
              <a:t>, M. den. (2011, April 7). </a:t>
            </a:r>
            <a:r>
              <a:rPr lang="en-US" sz="1400" i="1" dirty="0">
                <a:latin typeface="Calibri "/>
              </a:rPr>
              <a:t>Europe and extraterritorial asylum</a:t>
            </a:r>
            <a:r>
              <a:rPr lang="en-US" sz="1400" dirty="0">
                <a:latin typeface="Calibri "/>
              </a:rPr>
              <a:t>. </a:t>
            </a:r>
            <a:r>
              <a:rPr lang="en-US" sz="1400" i="1" dirty="0">
                <a:latin typeface="Calibri "/>
              </a:rPr>
              <a:t>Meijers-reeks</a:t>
            </a:r>
            <a:r>
              <a:rPr lang="en-US" sz="1400" dirty="0">
                <a:latin typeface="Calibri "/>
              </a:rPr>
              <a:t>.</a:t>
            </a:r>
            <a:r>
              <a:rPr lang="hu-HU" sz="1400" dirty="0">
                <a:latin typeface="Calibri "/>
              </a:rPr>
              <a:t> </a:t>
            </a:r>
            <a:r>
              <a:rPr lang="en-GB" sz="1400" dirty="0">
                <a:latin typeface="Calibri "/>
              </a:rPr>
              <a:t>Retrieved from </a:t>
            </a:r>
            <a:r>
              <a:rPr lang="en-GB" sz="1400" dirty="0">
                <a:latin typeface="Calibri "/>
                <a:hlinkClick r:id="rId3"/>
              </a:rPr>
              <a:t>https://hdl.handle.net/1887/16699</a:t>
            </a:r>
            <a:endParaRPr lang="hu-HU" sz="1400" dirty="0">
              <a:latin typeface="Calibri "/>
            </a:endParaRPr>
          </a:p>
          <a:p>
            <a:pPr marL="720000" indent="-457200">
              <a:lnSpc>
                <a:spcPct val="120000"/>
              </a:lnSpc>
              <a:spcBef>
                <a:spcPts val="0"/>
              </a:spcBef>
            </a:pPr>
            <a:r>
              <a:rPr lang="en-GB" sz="1400" dirty="0" err="1">
                <a:latin typeface="Calibri "/>
              </a:rPr>
              <a:t>Kochenov</a:t>
            </a:r>
            <a:r>
              <a:rPr lang="en-GB" sz="1400" dirty="0">
                <a:latin typeface="Calibri "/>
              </a:rPr>
              <a:t>, D</a:t>
            </a:r>
            <a:r>
              <a:rPr lang="hu-HU" sz="1400" dirty="0">
                <a:latin typeface="Calibri "/>
              </a:rPr>
              <a:t> (2012) </a:t>
            </a:r>
            <a:r>
              <a:rPr lang="en-GB" sz="1400" dirty="0">
                <a:latin typeface="Calibri "/>
              </a:rPr>
              <a:t>The Right to Leave Any Country Including Your Own in International Law</a:t>
            </a:r>
            <a:r>
              <a:rPr lang="hu-HU" sz="1400" dirty="0">
                <a:latin typeface="Calibri "/>
              </a:rPr>
              <a:t> </a:t>
            </a:r>
            <a:r>
              <a:rPr lang="en-GB" sz="1400" dirty="0">
                <a:latin typeface="Calibri "/>
              </a:rPr>
              <a:t>28 </a:t>
            </a:r>
            <a:r>
              <a:rPr lang="en-GB" sz="1400" i="1" dirty="0">
                <a:latin typeface="Calibri "/>
              </a:rPr>
              <a:t>Connecticut Journal of International Law </a:t>
            </a:r>
            <a:r>
              <a:rPr lang="en-GB" sz="1400" dirty="0">
                <a:latin typeface="Calibri "/>
              </a:rPr>
              <a:t>2012, pp. 43-71</a:t>
            </a:r>
            <a:endParaRPr lang="hu-HU" sz="1400" dirty="0">
              <a:latin typeface="Calibri "/>
            </a:endParaRPr>
          </a:p>
          <a:p>
            <a:pPr marL="720000" indent="-457200">
              <a:lnSpc>
                <a:spcPct val="120000"/>
              </a:lnSpc>
              <a:spcBef>
                <a:spcPts val="0"/>
              </a:spcBef>
            </a:pPr>
            <a:r>
              <a:rPr lang="hu-HU" sz="1400" dirty="0" err="1">
                <a:latin typeface="Calibri "/>
              </a:rPr>
              <a:t>Kochenov</a:t>
            </a:r>
            <a:r>
              <a:rPr lang="hu-HU" sz="1400" dirty="0">
                <a:latin typeface="Calibri "/>
              </a:rPr>
              <a:t>, D</a:t>
            </a:r>
            <a:r>
              <a:rPr lang="en-GB" sz="1400" dirty="0">
                <a:latin typeface="Calibri "/>
              </a:rPr>
              <a:t> V (2026). Citizenship as aristocratic justice. </a:t>
            </a:r>
            <a:r>
              <a:rPr lang="en-GB" sz="1400" i="1" dirty="0">
                <a:latin typeface="Calibri "/>
              </a:rPr>
              <a:t>Brown Journal of World Affairs, 32</a:t>
            </a:r>
            <a:r>
              <a:rPr lang="en-GB" sz="1400" dirty="0">
                <a:latin typeface="Calibri "/>
              </a:rPr>
              <a:t>(2), 155–169.</a:t>
            </a:r>
            <a:r>
              <a:rPr lang="hu-HU" sz="1400" dirty="0">
                <a:latin typeface="Calibri "/>
              </a:rPr>
              <a:t> </a:t>
            </a:r>
            <a:r>
              <a:rPr lang="en-GB" sz="1400" dirty="0">
                <a:latin typeface="Calibri "/>
                <a:hlinkClick r:id="rId4"/>
              </a:rPr>
              <a:t>https://bjwa.brown.edu/32-2/citizenship-as-aristocratic-justice/</a:t>
            </a:r>
            <a:endParaRPr lang="en-US" sz="1400" dirty="0">
              <a:latin typeface="Calibri "/>
            </a:endParaRPr>
          </a:p>
          <a:p>
            <a:pPr marL="720000" indent="-457200">
              <a:lnSpc>
                <a:spcPct val="120000"/>
              </a:lnSpc>
              <a:spcBef>
                <a:spcPts val="0"/>
              </a:spcBef>
            </a:pPr>
            <a:r>
              <a:rPr lang="en-US" sz="1400" dirty="0" err="1">
                <a:latin typeface="Calibri "/>
              </a:rPr>
              <a:t>Markard</a:t>
            </a:r>
            <a:r>
              <a:rPr lang="en-US" sz="1400" dirty="0">
                <a:latin typeface="Calibri "/>
              </a:rPr>
              <a:t> N (2016) The right to leave by sea: legal limits on EU migration control by third countries. </a:t>
            </a:r>
            <a:r>
              <a:rPr lang="en-US" sz="1400" i="1" dirty="0">
                <a:latin typeface="Calibri "/>
              </a:rPr>
              <a:t>European Journal of International Law,</a:t>
            </a:r>
            <a:r>
              <a:rPr lang="en-US" sz="1400" dirty="0">
                <a:latin typeface="Calibri "/>
              </a:rPr>
              <a:t> </a:t>
            </a:r>
            <a:r>
              <a:rPr lang="hu-HU" sz="1400" dirty="0">
                <a:latin typeface="Calibri "/>
              </a:rPr>
              <a:t>2</a:t>
            </a:r>
            <a:r>
              <a:rPr lang="en-US" sz="1400" dirty="0">
                <a:latin typeface="Calibri "/>
              </a:rPr>
              <a:t>7:591–616</a:t>
            </a:r>
            <a:endParaRPr lang="hu-HU" sz="1400" dirty="0">
              <a:latin typeface="Calibri "/>
            </a:endParaRPr>
          </a:p>
          <a:p>
            <a:pPr marL="720000" indent="-457200">
              <a:lnSpc>
                <a:spcPct val="120000"/>
              </a:lnSpc>
              <a:spcBef>
                <a:spcPts val="0"/>
              </a:spcBef>
            </a:pPr>
            <a:r>
              <a:rPr lang="en-US" sz="1400" dirty="0">
                <a:latin typeface="Calibri "/>
              </a:rPr>
              <a:t>McCrudden, </a:t>
            </a:r>
            <a:r>
              <a:rPr lang="hu-HU" sz="1400" dirty="0">
                <a:latin typeface="Calibri "/>
              </a:rPr>
              <a:t>(2008) </a:t>
            </a:r>
            <a:r>
              <a:rPr lang="en-US" sz="1400" dirty="0">
                <a:latin typeface="Calibri "/>
              </a:rPr>
              <a:t>’Human Dignity  and Judicial Interpretation of Human Rights</a:t>
            </a:r>
            <a:r>
              <a:rPr lang="en-US" sz="1400" i="1" dirty="0">
                <a:latin typeface="Calibri "/>
              </a:rPr>
              <a:t>’</a:t>
            </a:r>
            <a:r>
              <a:rPr lang="hu-HU" sz="1400" i="1" dirty="0">
                <a:latin typeface="Calibri "/>
              </a:rPr>
              <a:t> </a:t>
            </a:r>
            <a:r>
              <a:rPr lang="en-US" sz="1400" i="1" dirty="0">
                <a:latin typeface="Calibri "/>
              </a:rPr>
              <a:t>European Journal of International Law, </a:t>
            </a:r>
            <a:r>
              <a:rPr lang="hu-HU" sz="1400" dirty="0">
                <a:latin typeface="Calibri "/>
              </a:rPr>
              <a:t>655 – 724</a:t>
            </a:r>
          </a:p>
          <a:p>
            <a:pPr marL="720000" indent="-457200">
              <a:lnSpc>
                <a:spcPct val="100000"/>
              </a:lnSpc>
              <a:spcBef>
                <a:spcPts val="0"/>
              </a:spcBef>
            </a:pPr>
            <a:r>
              <a:rPr lang="hu-HU" sz="1400" dirty="0">
                <a:latin typeface="Calibri "/>
              </a:rPr>
              <a:t>Molnár, T (2023) </a:t>
            </a:r>
            <a:r>
              <a:rPr lang="en-GB" sz="1400" dirty="0">
                <a:latin typeface="Calibri "/>
              </a:rPr>
              <a:t>EU Member States’ Responsibility Under</a:t>
            </a:r>
            <a:r>
              <a:rPr lang="hu-HU" sz="1400" dirty="0">
                <a:latin typeface="Calibri "/>
              </a:rPr>
              <a:t> </a:t>
            </a:r>
            <a:r>
              <a:rPr lang="en-GB" sz="1400" dirty="0">
                <a:latin typeface="Calibri "/>
              </a:rPr>
              <a:t>International Law for Breaching</a:t>
            </a:r>
            <a:r>
              <a:rPr lang="hu-HU" sz="1400" dirty="0">
                <a:latin typeface="Calibri "/>
              </a:rPr>
              <a:t> </a:t>
            </a:r>
            <a:r>
              <a:rPr lang="en-GB" sz="1400" dirty="0">
                <a:latin typeface="Calibri "/>
              </a:rPr>
              <a:t>Human Rights When Cooperating</a:t>
            </a:r>
            <a:r>
              <a:rPr lang="hu-HU" sz="1400" dirty="0">
                <a:latin typeface="Calibri "/>
              </a:rPr>
              <a:t> </a:t>
            </a:r>
            <a:r>
              <a:rPr lang="en-GB" sz="1400" dirty="0">
                <a:latin typeface="Calibri "/>
              </a:rPr>
              <a:t>with Third Countries on Migration:</a:t>
            </a:r>
            <a:r>
              <a:rPr lang="hu-HU" sz="1400" dirty="0">
                <a:latin typeface="Calibri "/>
              </a:rPr>
              <a:t> </a:t>
            </a:r>
            <a:r>
              <a:rPr lang="en-GB" sz="1400" dirty="0">
                <a:latin typeface="Calibri "/>
              </a:rPr>
              <a:t>Grey Zones of Law in Selected Scenarios </a:t>
            </a:r>
            <a:r>
              <a:rPr lang="hu-HU" sz="1400" dirty="0">
                <a:latin typeface="Calibri "/>
              </a:rPr>
              <a:t> </a:t>
            </a:r>
            <a:r>
              <a:rPr lang="hu-HU" sz="1400" i="1" dirty="0">
                <a:latin typeface="Calibri "/>
              </a:rPr>
              <a:t>European </a:t>
            </a:r>
            <a:r>
              <a:rPr lang="hu-HU" sz="1400" i="1" dirty="0" err="1">
                <a:latin typeface="Calibri "/>
              </a:rPr>
              <a:t>papers</a:t>
            </a:r>
            <a:r>
              <a:rPr lang="hu-HU" sz="1400" dirty="0">
                <a:latin typeface="Calibri "/>
              </a:rPr>
              <a:t>, </a:t>
            </a:r>
            <a:r>
              <a:rPr lang="en-GB" sz="1400" i="0" dirty="0">
                <a:effectLst/>
                <a:latin typeface="Calibri "/>
              </a:rPr>
              <a:t>Vol. 8, 2023, No 2, pp. 1013-1035ISSN 2499-8249 - </a:t>
            </a:r>
            <a:r>
              <a:rPr lang="en-GB" sz="1400" i="0" dirty="0" err="1">
                <a:effectLst/>
                <a:latin typeface="Calibri "/>
              </a:rPr>
              <a:t>doi</a:t>
            </a:r>
            <a:r>
              <a:rPr lang="en-GB" sz="1400" i="0" dirty="0">
                <a:effectLst/>
                <a:latin typeface="Calibri "/>
              </a:rPr>
              <a:t>: </a:t>
            </a:r>
            <a:r>
              <a:rPr lang="en-GB" sz="1400" i="0" u="none" strike="noStrike" dirty="0">
                <a:effectLst/>
                <a:latin typeface="Calibri "/>
                <a:hlinkClick r:id="rId5">
                  <a:extLst>
                    <a:ext uri="{A12FA001-AC4F-418D-AE19-62706E023703}">
                      <ahyp:hlinkClr xmlns:ahyp="http://schemas.microsoft.com/office/drawing/2018/hyperlinkcolor" val="tx"/>
                    </a:ext>
                  </a:extLst>
                </a:hlinkClick>
              </a:rPr>
              <a:t>10.15166/2499-8249/69</a:t>
            </a:r>
            <a:endParaRPr lang="en-US" sz="1400" dirty="0">
              <a:latin typeface="Calibri "/>
            </a:endParaRPr>
          </a:p>
          <a:p>
            <a:pPr marL="720000" indent="-457200">
              <a:lnSpc>
                <a:spcPct val="120000"/>
              </a:lnSpc>
              <a:spcBef>
                <a:spcPts val="0"/>
              </a:spcBef>
            </a:pPr>
            <a:r>
              <a:rPr lang="en-US" sz="1400" dirty="0">
                <a:latin typeface="Calibri "/>
              </a:rPr>
              <a:t>Moreno-Lax, V.  &amp; </a:t>
            </a:r>
            <a:r>
              <a:rPr lang="en-US" sz="1400" dirty="0" err="1">
                <a:latin typeface="Calibri "/>
              </a:rPr>
              <a:t>Giuffré</a:t>
            </a:r>
            <a:r>
              <a:rPr lang="en-US" sz="1400" dirty="0">
                <a:latin typeface="Calibri "/>
              </a:rPr>
              <a:t>, M, (2019) ’The Rise of Consensual Containment: From “Contactless Control” to “Contactless Responsibility” for Migratory Flows’, in </a:t>
            </a:r>
            <a:r>
              <a:rPr lang="en-US" sz="1400" i="1" dirty="0">
                <a:latin typeface="Calibri "/>
              </a:rPr>
              <a:t>Research Handbook on International Refugee Law</a:t>
            </a:r>
            <a:r>
              <a:rPr lang="en-US" sz="1400" dirty="0">
                <a:latin typeface="Calibri "/>
              </a:rPr>
              <a:t> </a:t>
            </a:r>
            <a:r>
              <a:rPr lang="hu-HU" sz="1400" dirty="0">
                <a:latin typeface="Calibri "/>
              </a:rPr>
              <a:t> </a:t>
            </a:r>
            <a:r>
              <a:rPr lang="en-US" sz="1400" dirty="0">
                <a:latin typeface="Calibri "/>
              </a:rPr>
              <a:t>81 (Satvinder S. Juss ed)</a:t>
            </a:r>
          </a:p>
          <a:p>
            <a:pPr marL="720000" indent="-457200">
              <a:lnSpc>
                <a:spcPct val="120000"/>
              </a:lnSpc>
              <a:spcBef>
                <a:spcPts val="0"/>
              </a:spcBef>
            </a:pPr>
            <a:r>
              <a:rPr lang="en-US" sz="1400" dirty="0">
                <a:latin typeface="Calibri "/>
              </a:rPr>
              <a:t>Moreno-Lax V, (2020)  ‘The Architecture of Functional Jurisdiction: Unpacking Contactless Control – On Public Powers, S.S. and Others v. Italy, and the “Operational Model”’ 21 </a:t>
            </a:r>
            <a:r>
              <a:rPr lang="en-US" sz="1400" i="1" dirty="0">
                <a:latin typeface="Calibri "/>
              </a:rPr>
              <a:t>German Law Journal </a:t>
            </a:r>
            <a:r>
              <a:rPr lang="en-US" sz="1400" dirty="0">
                <a:latin typeface="Calibri "/>
              </a:rPr>
              <a:t>385 </a:t>
            </a:r>
            <a:r>
              <a:rPr lang="en-US" sz="1400" dirty="0">
                <a:latin typeface="Calibri "/>
                <a:hlinkClick r:id="rId6"/>
              </a:rPr>
              <a:t>https://doi.org/10.1017/glj.2020.25</a:t>
            </a:r>
            <a:r>
              <a:rPr lang="en-US" sz="1400" dirty="0">
                <a:latin typeface="Calibri "/>
              </a:rPr>
              <a:t> </a:t>
            </a:r>
          </a:p>
          <a:p>
            <a:pPr marL="720000" indent="-457200">
              <a:lnSpc>
                <a:spcPct val="120000"/>
              </a:lnSpc>
              <a:spcBef>
                <a:spcPts val="0"/>
              </a:spcBef>
            </a:pPr>
            <a:r>
              <a:rPr lang="en-US" sz="1400" dirty="0">
                <a:latin typeface="Calibri "/>
              </a:rPr>
              <a:t>Stoyanova, V (2020) The right to leave any country and the interplay between jurisdiction and proportionality in </a:t>
            </a:r>
            <a:r>
              <a:rPr lang="hu-HU" sz="1400" dirty="0">
                <a:latin typeface="Calibri "/>
              </a:rPr>
              <a:t> </a:t>
            </a:r>
            <a:r>
              <a:rPr lang="en-US" sz="1400" dirty="0">
                <a:latin typeface="Calibri "/>
              </a:rPr>
              <a:t>human rights law. </a:t>
            </a:r>
            <a:r>
              <a:rPr lang="en-US" sz="1400" i="1" dirty="0">
                <a:latin typeface="Calibri "/>
              </a:rPr>
              <a:t>International  Journal of  Refugee Law</a:t>
            </a:r>
            <a:r>
              <a:rPr lang="en-US" sz="1400" dirty="0">
                <a:latin typeface="Calibri "/>
              </a:rPr>
              <a:t> 32:403–439</a:t>
            </a:r>
          </a:p>
          <a:p>
            <a:pPr>
              <a:lnSpc>
                <a:spcPct val="200000"/>
              </a:lnSpc>
            </a:pPr>
            <a:endParaRPr lang="en-US" sz="1600" dirty="0"/>
          </a:p>
          <a:p>
            <a:endParaRPr lang="en-US" dirty="0"/>
          </a:p>
        </p:txBody>
      </p:sp>
    </p:spTree>
    <p:extLst>
      <p:ext uri="{BB962C8B-B14F-4D97-AF65-F5344CB8AC3E}">
        <p14:creationId xmlns:p14="http://schemas.microsoft.com/office/powerpoint/2010/main" val="3974022612"/>
      </p:ext>
    </p:extLst>
  </p:cSld>
  <p:clrMapOvr>
    <a:masterClrMapping/>
  </p:clrMapOvr>
  <p:transition>
    <p:pull dir="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a:extLst>
              <a:ext uri="{FF2B5EF4-FFF2-40B4-BE49-F238E27FC236}">
                <a16:creationId xmlns:a16="http://schemas.microsoft.com/office/drawing/2014/main" id="{FC24CD9D-6C16-4088-B368-6A66B5FC4D65}"/>
              </a:ext>
            </a:extLst>
          </p:cNvPr>
          <p:cNvSpPr>
            <a:spLocks noGrp="1"/>
          </p:cNvSpPr>
          <p:nvPr>
            <p:ph type="ctrTitle"/>
          </p:nvPr>
        </p:nvSpPr>
        <p:spPr/>
        <p:txBody>
          <a:bodyPr/>
          <a:lstStyle/>
          <a:p>
            <a:r>
              <a:rPr lang="en-US" dirty="0"/>
              <a:t>Thanks for your attention!</a:t>
            </a:r>
          </a:p>
        </p:txBody>
      </p:sp>
      <p:sp>
        <p:nvSpPr>
          <p:cNvPr id="5" name="Alcím 4">
            <a:extLst>
              <a:ext uri="{FF2B5EF4-FFF2-40B4-BE49-F238E27FC236}">
                <a16:creationId xmlns:a16="http://schemas.microsoft.com/office/drawing/2014/main" id="{FBA88123-526E-4CE1-A40E-757FC92E96BA}"/>
              </a:ext>
            </a:extLst>
          </p:cNvPr>
          <p:cNvSpPr>
            <a:spLocks noGrp="1"/>
          </p:cNvSpPr>
          <p:nvPr>
            <p:ph type="subTitle" idx="1"/>
          </p:nvPr>
        </p:nvSpPr>
        <p:spPr>
          <a:xfrm>
            <a:off x="1371600" y="4797152"/>
            <a:ext cx="6400800" cy="576064"/>
          </a:xfrm>
        </p:spPr>
        <p:txBody>
          <a:bodyPr/>
          <a:lstStyle/>
          <a:p>
            <a:r>
              <a:rPr lang="en-US" dirty="0">
                <a:hlinkClick r:id="rId3"/>
              </a:rPr>
              <a:t>www.nagyboldizsar.hu</a:t>
            </a:r>
            <a:endParaRPr lang="en-US" dirty="0"/>
          </a:p>
        </p:txBody>
      </p:sp>
    </p:spTree>
    <p:extLst>
      <p:ext uri="{BB962C8B-B14F-4D97-AF65-F5344CB8AC3E}">
        <p14:creationId xmlns:p14="http://schemas.microsoft.com/office/powerpoint/2010/main" val="842228147"/>
      </p:ext>
    </p:extLst>
  </p:cSld>
  <p:clrMapOvr>
    <a:masterClrMapping/>
  </p:clrMapOvr>
  <p:transition>
    <p:pull dir="rd"/>
  </p:transition>
</p:sld>
</file>

<file path=ppt/theme/theme1.xml><?xml version="1.0" encoding="utf-8"?>
<a:theme xmlns:a="http://schemas.openxmlformats.org/drawingml/2006/main" name="Boldi ppt tema">
  <a:themeElements>
    <a:clrScheme name="Metró">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808080"/>
        </a:dk1>
        <a:lt1>
          <a:srgbClr val="FFCC66"/>
        </a:lt1>
        <a:dk2>
          <a:srgbClr val="971601"/>
        </a:dk2>
        <a:lt2>
          <a:srgbClr val="FFFFCC"/>
        </a:lt2>
        <a:accent1>
          <a:srgbClr val="00CC99"/>
        </a:accent1>
        <a:accent2>
          <a:srgbClr val="993366"/>
        </a:accent2>
        <a:accent3>
          <a:srgbClr val="C9ABAA"/>
        </a:accent3>
        <a:accent4>
          <a:srgbClr val="DAAE56"/>
        </a:accent4>
        <a:accent5>
          <a:srgbClr val="AAE2CA"/>
        </a:accent5>
        <a:accent6>
          <a:srgbClr val="8A2D5C"/>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é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é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3399</TotalTime>
  <Words>3285</Words>
  <Application>Microsoft Office PowerPoint</Application>
  <PresentationFormat>Diavetítés a képernyőre (4:3 oldalarány)</PresentationFormat>
  <Paragraphs>231</Paragraphs>
  <Slides>28</Slides>
  <Notes>28</Notes>
  <HiddenSlides>0</HiddenSlides>
  <MMClips>0</MMClips>
  <ScaleCrop>false</ScaleCrop>
  <HeadingPairs>
    <vt:vector size="8" baseType="variant">
      <vt:variant>
        <vt:lpstr>Használt betűtípusok</vt:lpstr>
      </vt:variant>
      <vt:variant>
        <vt:i4>7</vt:i4>
      </vt:variant>
      <vt:variant>
        <vt:lpstr>Téma</vt:lpstr>
      </vt:variant>
      <vt:variant>
        <vt:i4>1</vt:i4>
      </vt:variant>
      <vt:variant>
        <vt:lpstr>Beágyazott OLE kiszolgálók</vt:lpstr>
      </vt:variant>
      <vt:variant>
        <vt:i4>1</vt:i4>
      </vt:variant>
      <vt:variant>
        <vt:lpstr>Diacímek</vt:lpstr>
      </vt:variant>
      <vt:variant>
        <vt:i4>28</vt:i4>
      </vt:variant>
    </vt:vector>
  </HeadingPairs>
  <TitlesOfParts>
    <vt:vector size="37" baseType="lpstr">
      <vt:lpstr>Arial</vt:lpstr>
      <vt:lpstr>Calibri</vt:lpstr>
      <vt:lpstr>Calibri </vt:lpstr>
      <vt:lpstr>Calibri Light</vt:lpstr>
      <vt:lpstr>Georgia</vt:lpstr>
      <vt:lpstr>Segoe UI</vt:lpstr>
      <vt:lpstr>Times New Roman</vt:lpstr>
      <vt:lpstr>Boldi ppt tema</vt:lpstr>
      <vt:lpstr>Slide</vt:lpstr>
      <vt:lpstr>THE RIGHT TO LEAVE ANY COUNTRY: UTOPIAN AND DYSTOPIAN OBSERVATIONS</vt:lpstr>
      <vt:lpstr>What this talk focuses on and what it leaves – mostly – in the shadow</vt:lpstr>
      <vt:lpstr>Common roots of human rights and refugee law: the inherent equality and dignity of human beings</vt:lpstr>
      <vt:lpstr>Common roots of human rights and refugee law: the inherent equality and dignity of human beings</vt:lpstr>
      <vt:lpstr>Citizenship as a feudal prerogative</vt:lpstr>
      <vt:lpstr>Citizenship is the core problem</vt:lpstr>
      <vt:lpstr>Citizenship is the core problem</vt:lpstr>
      <vt:lpstr>Whom does the land belong?</vt:lpstr>
      <vt:lpstr>The content of the right to leave and its limits</vt:lpstr>
      <vt:lpstr>Departure – a precondition to international protection</vt:lpstr>
      <vt:lpstr>The role of 12 § (2) / P 4 2 § (2) </vt:lpstr>
      <vt:lpstr>Permitted limitation on the right to leave ICPPR 12 (3)</vt:lpstr>
      <vt:lpstr>Permitted limitation on the right to leave ICPPR 12 (3)</vt:lpstr>
      <vt:lpstr>The waning force of the right</vt:lpstr>
      <vt:lpstr>Emerging practice: contactless control</vt:lpstr>
      <vt:lpstr>Aiding and abetting (assisting) Is the EU responsible for what Lybian authorities (or Turkish authorities) do?</vt:lpstr>
      <vt:lpstr>The recreation of the hierarchy among states</vt:lpstr>
      <vt:lpstr>Counter-tendencies: Zones of free movement</vt:lpstr>
      <vt:lpstr>(Not so) utopian observations Free movement across borders</vt:lpstr>
      <vt:lpstr>Regional organisations offering more or less freedom of movement and settlement  in 2010</vt:lpstr>
      <vt:lpstr>One example  - Andean Community (CAN)</vt:lpstr>
      <vt:lpstr>Waving the themes together</vt:lpstr>
      <vt:lpstr>The right to leave and its enemies Changing patterns of disregard</vt:lpstr>
      <vt:lpstr>The right to leave and its enemies Changing patterns of disregard</vt:lpstr>
      <vt:lpstr>Dystopian and Utopian changes – two full circles</vt:lpstr>
      <vt:lpstr>Summary</vt:lpstr>
      <vt:lpstr>Literary hints</vt:lpstr>
      <vt:lpstr>Thanks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 emberi méltóság védelme Emberi jogok, menekültjogok</dc:title>
  <dc:creator>Boldizsar Nagy</dc:creator>
  <cp:lastModifiedBy>Boldizsar Nagy</cp:lastModifiedBy>
  <cp:revision>87</cp:revision>
  <cp:lastPrinted>2026-10-15T22:05:21Z</cp:lastPrinted>
  <dcterms:created xsi:type="dcterms:W3CDTF">2020-12-11T16:10:04Z</dcterms:created>
  <dcterms:modified xsi:type="dcterms:W3CDTF">2026-10-18T13:11:34Z</dcterms:modified>
</cp:coreProperties>
</file>