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67"/>
  </p:notesMasterIdLst>
  <p:handoutMasterIdLst>
    <p:handoutMasterId r:id="rId68"/>
  </p:handoutMasterIdLst>
  <p:sldIdLst>
    <p:sldId id="428" r:id="rId2"/>
    <p:sldId id="456" r:id="rId3"/>
    <p:sldId id="476" r:id="rId4"/>
    <p:sldId id="439" r:id="rId5"/>
    <p:sldId id="475" r:id="rId6"/>
    <p:sldId id="474" r:id="rId7"/>
    <p:sldId id="479" r:id="rId8"/>
    <p:sldId id="429" r:id="rId9"/>
    <p:sldId id="478" r:id="rId10"/>
    <p:sldId id="490" r:id="rId11"/>
    <p:sldId id="481" r:id="rId12"/>
    <p:sldId id="477" r:id="rId13"/>
    <p:sldId id="339" r:id="rId14"/>
    <p:sldId id="441" r:id="rId15"/>
    <p:sldId id="444" r:id="rId16"/>
    <p:sldId id="462" r:id="rId17"/>
    <p:sldId id="465" r:id="rId18"/>
    <p:sldId id="463" r:id="rId19"/>
    <p:sldId id="466" r:id="rId20"/>
    <p:sldId id="464" r:id="rId21"/>
    <p:sldId id="467" r:id="rId22"/>
    <p:sldId id="468" r:id="rId23"/>
    <p:sldId id="469" r:id="rId24"/>
    <p:sldId id="470" r:id="rId25"/>
    <p:sldId id="471" r:id="rId26"/>
    <p:sldId id="473" r:id="rId27"/>
    <p:sldId id="445" r:id="rId28"/>
    <p:sldId id="480" r:id="rId29"/>
    <p:sldId id="472" r:id="rId30"/>
    <p:sldId id="442" r:id="rId31"/>
    <p:sldId id="482" r:id="rId32"/>
    <p:sldId id="485" r:id="rId33"/>
    <p:sldId id="484" r:id="rId34"/>
    <p:sldId id="440" r:id="rId35"/>
    <p:sldId id="431" r:id="rId36"/>
    <p:sldId id="432" r:id="rId37"/>
    <p:sldId id="434" r:id="rId38"/>
    <p:sldId id="435" r:id="rId39"/>
    <p:sldId id="436" r:id="rId40"/>
    <p:sldId id="433" r:id="rId41"/>
    <p:sldId id="430" r:id="rId42"/>
    <p:sldId id="437" r:id="rId43"/>
    <p:sldId id="446" r:id="rId44"/>
    <p:sldId id="448" r:id="rId45"/>
    <p:sldId id="451" r:id="rId46"/>
    <p:sldId id="457" r:id="rId47"/>
    <p:sldId id="449" r:id="rId48"/>
    <p:sldId id="450" r:id="rId49"/>
    <p:sldId id="452" r:id="rId50"/>
    <p:sldId id="488" r:id="rId51"/>
    <p:sldId id="453" r:id="rId52"/>
    <p:sldId id="447" r:id="rId53"/>
    <p:sldId id="454" r:id="rId54"/>
    <p:sldId id="455" r:id="rId55"/>
    <p:sldId id="458" r:id="rId56"/>
    <p:sldId id="459" r:id="rId57"/>
    <p:sldId id="460" r:id="rId58"/>
    <p:sldId id="461" r:id="rId59"/>
    <p:sldId id="486" r:id="rId60"/>
    <p:sldId id="487" r:id="rId61"/>
    <p:sldId id="489" r:id="rId62"/>
    <p:sldId id="443" r:id="rId63"/>
    <p:sldId id="483" r:id="rId64"/>
    <p:sldId id="438" r:id="rId65"/>
    <p:sldId id="427" r:id="rId66"/>
  </p:sldIdLst>
  <p:sldSz cx="9144000" cy="6858000" type="screen4x3"/>
  <p:notesSz cx="6742113" cy="9874250"/>
  <p:defaultTextStyle>
    <a:defPPr>
      <a:defRPr lang="hu-HU"/>
    </a:defPPr>
    <a:lvl1pPr algn="l" rtl="0" fontAlgn="base">
      <a:spcBef>
        <a:spcPct val="0"/>
      </a:spcBef>
      <a:spcAft>
        <a:spcPct val="0"/>
      </a:spcAft>
      <a:defRPr sz="1400" b="1" kern="1200">
        <a:solidFill>
          <a:srgbClr val="3B1B11"/>
        </a:solidFill>
        <a:latin typeface="Georgia" pitchFamily="18" charset="0"/>
        <a:ea typeface="+mn-ea"/>
        <a:cs typeface="Arial" charset="0"/>
      </a:defRPr>
    </a:lvl1pPr>
    <a:lvl2pPr marL="457200" algn="l" rtl="0" fontAlgn="base">
      <a:spcBef>
        <a:spcPct val="0"/>
      </a:spcBef>
      <a:spcAft>
        <a:spcPct val="0"/>
      </a:spcAft>
      <a:defRPr sz="1400" b="1" kern="1200">
        <a:solidFill>
          <a:srgbClr val="3B1B11"/>
        </a:solidFill>
        <a:latin typeface="Georgia" pitchFamily="18" charset="0"/>
        <a:ea typeface="+mn-ea"/>
        <a:cs typeface="Arial" charset="0"/>
      </a:defRPr>
    </a:lvl2pPr>
    <a:lvl3pPr marL="914400" algn="l" rtl="0" fontAlgn="base">
      <a:spcBef>
        <a:spcPct val="0"/>
      </a:spcBef>
      <a:spcAft>
        <a:spcPct val="0"/>
      </a:spcAft>
      <a:defRPr sz="1400" b="1" kern="1200">
        <a:solidFill>
          <a:srgbClr val="3B1B11"/>
        </a:solidFill>
        <a:latin typeface="Georgia" pitchFamily="18" charset="0"/>
        <a:ea typeface="+mn-ea"/>
        <a:cs typeface="Arial" charset="0"/>
      </a:defRPr>
    </a:lvl3pPr>
    <a:lvl4pPr marL="1371600" algn="l" rtl="0" fontAlgn="base">
      <a:spcBef>
        <a:spcPct val="0"/>
      </a:spcBef>
      <a:spcAft>
        <a:spcPct val="0"/>
      </a:spcAft>
      <a:defRPr sz="1400" b="1" kern="1200">
        <a:solidFill>
          <a:srgbClr val="3B1B11"/>
        </a:solidFill>
        <a:latin typeface="Georgia" pitchFamily="18" charset="0"/>
        <a:ea typeface="+mn-ea"/>
        <a:cs typeface="Arial" charset="0"/>
      </a:defRPr>
    </a:lvl4pPr>
    <a:lvl5pPr marL="1828800" algn="l" rtl="0" fontAlgn="base">
      <a:spcBef>
        <a:spcPct val="0"/>
      </a:spcBef>
      <a:spcAft>
        <a:spcPct val="0"/>
      </a:spcAft>
      <a:defRPr sz="1400" b="1" kern="1200">
        <a:solidFill>
          <a:srgbClr val="3B1B11"/>
        </a:solidFill>
        <a:latin typeface="Georgia" pitchFamily="18" charset="0"/>
        <a:ea typeface="+mn-ea"/>
        <a:cs typeface="Arial" charset="0"/>
      </a:defRPr>
    </a:lvl5pPr>
    <a:lvl6pPr marL="2286000" algn="l" defTabSz="914400" rtl="0" eaLnBrk="1" latinLnBrk="0" hangingPunct="1">
      <a:defRPr sz="1400" b="1" kern="1200">
        <a:solidFill>
          <a:srgbClr val="3B1B11"/>
        </a:solidFill>
        <a:latin typeface="Georgia" pitchFamily="18" charset="0"/>
        <a:ea typeface="+mn-ea"/>
        <a:cs typeface="Arial" charset="0"/>
      </a:defRPr>
    </a:lvl6pPr>
    <a:lvl7pPr marL="2743200" algn="l" defTabSz="914400" rtl="0" eaLnBrk="1" latinLnBrk="0" hangingPunct="1">
      <a:defRPr sz="1400" b="1" kern="1200">
        <a:solidFill>
          <a:srgbClr val="3B1B11"/>
        </a:solidFill>
        <a:latin typeface="Georgia" pitchFamily="18" charset="0"/>
        <a:ea typeface="+mn-ea"/>
        <a:cs typeface="Arial" charset="0"/>
      </a:defRPr>
    </a:lvl7pPr>
    <a:lvl8pPr marL="3200400" algn="l" defTabSz="914400" rtl="0" eaLnBrk="1" latinLnBrk="0" hangingPunct="1">
      <a:defRPr sz="1400" b="1" kern="1200">
        <a:solidFill>
          <a:srgbClr val="3B1B11"/>
        </a:solidFill>
        <a:latin typeface="Georgia" pitchFamily="18" charset="0"/>
        <a:ea typeface="+mn-ea"/>
        <a:cs typeface="Arial" charset="0"/>
      </a:defRPr>
    </a:lvl8pPr>
    <a:lvl9pPr marL="3657600" algn="l" defTabSz="914400" rtl="0" eaLnBrk="1" latinLnBrk="0" hangingPunct="1">
      <a:defRPr sz="1400" b="1" kern="1200">
        <a:solidFill>
          <a:srgbClr val="3B1B1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FBFBFB"/>
    <a:srgbClr val="FFCC99"/>
    <a:srgbClr val="000000"/>
    <a:srgbClr val="FFCC66"/>
    <a:srgbClr val="3B1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Sötét stílus 2 – 5./6. jelölőszín">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Közepesen sötét stíl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Közepesen sötét stíl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Világos stíl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67" autoAdjust="0"/>
    <p:restoredTop sz="93850" autoAdjust="0"/>
  </p:normalViewPr>
  <p:slideViewPr>
    <p:cSldViewPr>
      <p:cViewPr>
        <p:scale>
          <a:sx n="74" d="100"/>
          <a:sy n="74" d="100"/>
        </p:scale>
        <p:origin x="664" y="56"/>
      </p:cViewPr>
      <p:guideLst>
        <p:guide orient="horz" pos="2160"/>
        <p:guide pos="2880"/>
      </p:guideLst>
    </p:cSldViewPr>
  </p:slideViewPr>
  <p:outlineViewPr>
    <p:cViewPr>
      <p:scale>
        <a:sx n="33" d="100"/>
        <a:sy n="33" d="100"/>
      </p:scale>
      <p:origin x="0" y="-16996"/>
    </p:cViewPr>
  </p:outlineViewPr>
  <p:notesTextViewPr>
    <p:cViewPr>
      <p:scale>
        <a:sx n="100" d="100"/>
        <a:sy n="100" d="100"/>
      </p:scale>
      <p:origin x="0" y="0"/>
    </p:cViewPr>
  </p:notesTextViewPr>
  <p:sorterViewPr>
    <p:cViewPr>
      <p:scale>
        <a:sx n="75" d="100"/>
        <a:sy n="75" d="100"/>
      </p:scale>
      <p:origin x="0" y="0"/>
    </p:cViewPr>
  </p:sorterViewPr>
  <p:notesViewPr>
    <p:cSldViewPr>
      <p:cViewPr>
        <p:scale>
          <a:sx n="87" d="100"/>
          <a:sy n="87" d="100"/>
        </p:scale>
        <p:origin x="1944" y="-1096"/>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1" y="3"/>
            <a:ext cx="2924498" cy="463005"/>
          </a:xfrm>
          <a:prstGeom prst="rect">
            <a:avLst/>
          </a:prstGeom>
          <a:noFill/>
          <a:ln w="9525">
            <a:noFill/>
            <a:miter lim="800000"/>
            <a:headEnd/>
            <a:tailEnd/>
          </a:ln>
          <a:effectLst/>
        </p:spPr>
        <p:txBody>
          <a:bodyPr vert="horz" wrap="square" lIns="91478" tIns="45740" rIns="91478" bIns="45740" numCol="1" anchor="t"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en-US"/>
          </a:p>
        </p:txBody>
      </p:sp>
      <p:sp>
        <p:nvSpPr>
          <p:cNvPr id="191491" name="Rectangle 3"/>
          <p:cNvSpPr>
            <a:spLocks noGrp="1" noChangeArrowheads="1"/>
          </p:cNvSpPr>
          <p:nvPr>
            <p:ph type="dt" sz="quarter" idx="1"/>
          </p:nvPr>
        </p:nvSpPr>
        <p:spPr bwMode="auto">
          <a:xfrm>
            <a:off x="3823867" y="3"/>
            <a:ext cx="2924497" cy="463005"/>
          </a:xfrm>
          <a:prstGeom prst="rect">
            <a:avLst/>
          </a:prstGeom>
          <a:noFill/>
          <a:ln w="9525">
            <a:noFill/>
            <a:miter lim="800000"/>
            <a:headEnd/>
            <a:tailEnd/>
          </a:ln>
          <a:effectLst/>
        </p:spPr>
        <p:txBody>
          <a:bodyPr vert="horz" wrap="square" lIns="91478" tIns="45740" rIns="91478" bIns="45740"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en-US"/>
          </a:p>
        </p:txBody>
      </p:sp>
      <p:sp>
        <p:nvSpPr>
          <p:cNvPr id="191492" name="Rectangle 4"/>
          <p:cNvSpPr>
            <a:spLocks noGrp="1" noChangeArrowheads="1"/>
          </p:cNvSpPr>
          <p:nvPr>
            <p:ph type="ftr" sz="quarter" idx="2"/>
          </p:nvPr>
        </p:nvSpPr>
        <p:spPr bwMode="auto">
          <a:xfrm>
            <a:off x="1" y="9417677"/>
            <a:ext cx="2924498" cy="463005"/>
          </a:xfrm>
          <a:prstGeom prst="rect">
            <a:avLst/>
          </a:prstGeom>
          <a:noFill/>
          <a:ln w="9525">
            <a:noFill/>
            <a:miter lim="800000"/>
            <a:headEnd/>
            <a:tailEnd/>
          </a:ln>
          <a:effectLst/>
        </p:spPr>
        <p:txBody>
          <a:bodyPr vert="horz" wrap="square" lIns="91478" tIns="45740" rIns="91478" bIns="45740" numCol="1" anchor="b"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en-US"/>
          </a:p>
        </p:txBody>
      </p:sp>
      <p:sp>
        <p:nvSpPr>
          <p:cNvPr id="191493" name="Rectangle 5"/>
          <p:cNvSpPr>
            <a:spLocks noGrp="1" noChangeArrowheads="1"/>
          </p:cNvSpPr>
          <p:nvPr>
            <p:ph type="sldNum" sz="quarter" idx="3"/>
          </p:nvPr>
        </p:nvSpPr>
        <p:spPr bwMode="auto">
          <a:xfrm>
            <a:off x="3823867" y="9417677"/>
            <a:ext cx="2924497" cy="463005"/>
          </a:xfrm>
          <a:prstGeom prst="rect">
            <a:avLst/>
          </a:prstGeom>
          <a:noFill/>
          <a:ln w="9525">
            <a:noFill/>
            <a:miter lim="800000"/>
            <a:headEnd/>
            <a:tailEnd/>
          </a:ln>
          <a:effectLst/>
        </p:spPr>
        <p:txBody>
          <a:bodyPr vert="horz" wrap="square" lIns="91478" tIns="45740" rIns="91478" bIns="45740" numCol="1" anchor="b"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fld id="{55D3703B-2829-483D-B21E-58A529E655B7}" type="slidenum">
              <a:rPr lang="en-US"/>
              <a:pPr>
                <a:defRPr/>
              </a:pPr>
              <a:t>‹#›</a:t>
            </a:fld>
            <a:endParaRPr lang="en-US"/>
          </a:p>
        </p:txBody>
      </p:sp>
    </p:spTree>
    <p:extLst>
      <p:ext uri="{BB962C8B-B14F-4D97-AF65-F5344CB8AC3E}">
        <p14:creationId xmlns:p14="http://schemas.microsoft.com/office/powerpoint/2010/main" val="112193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2921375" cy="493552"/>
          </a:xfrm>
          <a:prstGeom prst="rect">
            <a:avLst/>
          </a:prstGeom>
          <a:noFill/>
          <a:ln w="9525">
            <a:noFill/>
            <a:miter lim="800000"/>
            <a:headEnd/>
            <a:tailEnd/>
          </a:ln>
          <a:effectLst/>
        </p:spPr>
        <p:txBody>
          <a:bodyPr vert="horz" wrap="square" lIns="91478" tIns="45740" rIns="91478" bIns="45740" numCol="1" anchor="t"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hu-HU"/>
          </a:p>
        </p:txBody>
      </p:sp>
      <p:sp>
        <p:nvSpPr>
          <p:cNvPr id="5123" name="Rectangle 3"/>
          <p:cNvSpPr>
            <a:spLocks noGrp="1" noChangeArrowheads="1"/>
          </p:cNvSpPr>
          <p:nvPr>
            <p:ph type="dt" idx="1"/>
          </p:nvPr>
        </p:nvSpPr>
        <p:spPr bwMode="auto">
          <a:xfrm>
            <a:off x="3820743" y="2"/>
            <a:ext cx="2921373" cy="493552"/>
          </a:xfrm>
          <a:prstGeom prst="rect">
            <a:avLst/>
          </a:prstGeom>
          <a:noFill/>
          <a:ln w="9525">
            <a:noFill/>
            <a:miter lim="800000"/>
            <a:headEnd/>
            <a:tailEnd/>
          </a:ln>
          <a:effectLst/>
        </p:spPr>
        <p:txBody>
          <a:bodyPr vert="horz" wrap="square" lIns="91478" tIns="45740" rIns="91478" bIns="45740"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hu-HU"/>
          </a:p>
        </p:txBody>
      </p:sp>
      <p:sp>
        <p:nvSpPr>
          <p:cNvPr id="34820" name="Rectangle 4"/>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897804" y="4691153"/>
            <a:ext cx="4946506" cy="4445181"/>
          </a:xfrm>
          <a:prstGeom prst="rect">
            <a:avLst/>
          </a:prstGeom>
          <a:noFill/>
          <a:ln w="9525">
            <a:noFill/>
            <a:miter lim="800000"/>
            <a:headEnd/>
            <a:tailEnd/>
          </a:ln>
          <a:effectLst/>
        </p:spPr>
        <p:txBody>
          <a:bodyPr vert="horz" wrap="square" lIns="91478" tIns="45740" rIns="91478" bIns="45740" numCol="1" anchor="t" anchorCtr="0" compatLnSpc="1">
            <a:prstTxWarp prst="textNoShape">
              <a:avLst/>
            </a:prstTxWarp>
          </a:body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p:txBody>
      </p:sp>
      <p:sp>
        <p:nvSpPr>
          <p:cNvPr id="5126" name="Rectangle 6"/>
          <p:cNvSpPr>
            <a:spLocks noGrp="1" noChangeArrowheads="1"/>
          </p:cNvSpPr>
          <p:nvPr>
            <p:ph type="ftr" sz="quarter" idx="4"/>
          </p:nvPr>
        </p:nvSpPr>
        <p:spPr bwMode="auto">
          <a:xfrm>
            <a:off x="1" y="9380701"/>
            <a:ext cx="2921375" cy="493551"/>
          </a:xfrm>
          <a:prstGeom prst="rect">
            <a:avLst/>
          </a:prstGeom>
          <a:noFill/>
          <a:ln w="9525">
            <a:noFill/>
            <a:miter lim="800000"/>
            <a:headEnd/>
            <a:tailEnd/>
          </a:ln>
          <a:effectLst/>
        </p:spPr>
        <p:txBody>
          <a:bodyPr vert="horz" wrap="square" lIns="91478" tIns="45740" rIns="91478" bIns="45740" numCol="1" anchor="b"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hu-HU"/>
          </a:p>
        </p:txBody>
      </p:sp>
      <p:sp>
        <p:nvSpPr>
          <p:cNvPr id="5127" name="Rectangle 7"/>
          <p:cNvSpPr>
            <a:spLocks noGrp="1" noChangeArrowheads="1"/>
          </p:cNvSpPr>
          <p:nvPr>
            <p:ph type="sldNum" sz="quarter" idx="5"/>
          </p:nvPr>
        </p:nvSpPr>
        <p:spPr bwMode="auto">
          <a:xfrm>
            <a:off x="3820743" y="9380701"/>
            <a:ext cx="2921373" cy="493551"/>
          </a:xfrm>
          <a:prstGeom prst="rect">
            <a:avLst/>
          </a:prstGeom>
          <a:noFill/>
          <a:ln w="9525">
            <a:noFill/>
            <a:miter lim="800000"/>
            <a:headEnd/>
            <a:tailEnd/>
          </a:ln>
          <a:effectLst/>
        </p:spPr>
        <p:txBody>
          <a:bodyPr vert="horz" wrap="square" lIns="91478" tIns="45740" rIns="91478" bIns="45740" numCol="1" anchor="b"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fld id="{AD090BF0-B366-4E92-B12B-441B371928F1}" type="slidenum">
              <a:rPr lang="hu-HU"/>
              <a:pPr>
                <a:defRPr/>
              </a:pPr>
              <a:t>‹#›</a:t>
            </a:fld>
            <a:endParaRPr lang="hu-HU"/>
          </a:p>
        </p:txBody>
      </p:sp>
    </p:spTree>
    <p:extLst>
      <p:ext uri="{BB962C8B-B14F-4D97-AF65-F5344CB8AC3E}">
        <p14:creationId xmlns:p14="http://schemas.microsoft.com/office/powerpoint/2010/main" val="1382428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Daphne_Caruana_Galizia#cite_note-94" TargetMode="External"/><Relationship Id="rId3" Type="http://schemas.openxmlformats.org/officeDocument/2006/relationships/hyperlink" Target="https://en.wikipedia.org/wiki/Daphne_Caruana_Galizia#cite_note-90" TargetMode="External"/><Relationship Id="rId7" Type="http://schemas.openxmlformats.org/officeDocument/2006/relationships/hyperlink" Target="https://en.wikipedia.org/wiki/Daphne_Caruana_Galizia#cite_note-93" TargetMode="External"/><Relationship Id="rId12" Type="http://schemas.openxmlformats.org/officeDocument/2006/relationships/hyperlink" Target="https://en.wikipedia.org/wiki/Daphne_Caruana_Galizia#Murd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Daphne_Caruana_Galizia#cite_note-92" TargetMode="External"/><Relationship Id="rId11" Type="http://schemas.openxmlformats.org/officeDocument/2006/relationships/hyperlink" Target="https://en.wikipedia.org/wiki/Daphne_Caruana_Galizia#cite_note-97" TargetMode="External"/><Relationship Id="rId5" Type="http://schemas.openxmlformats.org/officeDocument/2006/relationships/hyperlink" Target="https://en.wikipedia.org/wiki/Daphne_Caruana_Galizia#cite_note-91" TargetMode="External"/><Relationship Id="rId10" Type="http://schemas.openxmlformats.org/officeDocument/2006/relationships/hyperlink" Target="https://en.wikipedia.org/wiki/Daphne_Caruana_Galizia#cite_note-96" TargetMode="External"/><Relationship Id="rId4" Type="http://schemas.openxmlformats.org/officeDocument/2006/relationships/hyperlink" Target="https://en.wikipedia.org/wiki/Chris_Cardona" TargetMode="External"/><Relationship Id="rId9" Type="http://schemas.openxmlformats.org/officeDocument/2006/relationships/hyperlink" Target="https://en.wikipedia.org/wiki/Daphne_Caruana_Galizia#cite_note-9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akk.hu/en/page/releases/releases-1/press-releas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sprintasset.hu/"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journals.sagepub.com/doi/10.1177/14789299251335227"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1pPr>
            <a:lvl2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2pPr>
            <a:lvl3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3pPr>
            <a:lvl4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4pPr>
            <a:lvl5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5pPr>
            <a:lvl6pPr marL="2477990" indent="-225272" defTabSz="442722" eaLnBrk="0" fontAlgn="base" hangingPunct="0">
              <a:lnSpc>
                <a:spcPct val="93000"/>
              </a:lnSpc>
              <a:spcBef>
                <a:spcPct val="0"/>
              </a:spcBef>
              <a:spcAft>
                <a:spcPct val="0"/>
              </a:spcAft>
              <a:buClr>
                <a:srgbClr val="000000"/>
              </a:buClr>
              <a:buSzPct val="100000"/>
              <a:buFont typeface="Times New Roman" panose="02020603050405020304" pitchFamily="18" charset="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6pPr>
            <a:lvl7pPr marL="2928533" indent="-225272" defTabSz="442722" eaLnBrk="0" fontAlgn="base" hangingPunct="0">
              <a:lnSpc>
                <a:spcPct val="93000"/>
              </a:lnSpc>
              <a:spcBef>
                <a:spcPct val="0"/>
              </a:spcBef>
              <a:spcAft>
                <a:spcPct val="0"/>
              </a:spcAft>
              <a:buClr>
                <a:srgbClr val="000000"/>
              </a:buClr>
              <a:buSzPct val="100000"/>
              <a:buFont typeface="Times New Roman" panose="02020603050405020304" pitchFamily="18" charset="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7pPr>
            <a:lvl8pPr marL="3379077" indent="-225272" defTabSz="442722" eaLnBrk="0" fontAlgn="base" hangingPunct="0">
              <a:lnSpc>
                <a:spcPct val="93000"/>
              </a:lnSpc>
              <a:spcBef>
                <a:spcPct val="0"/>
              </a:spcBef>
              <a:spcAft>
                <a:spcPct val="0"/>
              </a:spcAft>
              <a:buClr>
                <a:srgbClr val="000000"/>
              </a:buClr>
              <a:buSzPct val="100000"/>
              <a:buFont typeface="Times New Roman" panose="02020603050405020304" pitchFamily="18" charset="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8pPr>
            <a:lvl9pPr marL="3829620" indent="-225272" defTabSz="442722" eaLnBrk="0" fontAlgn="base" hangingPunct="0">
              <a:lnSpc>
                <a:spcPct val="93000"/>
              </a:lnSpc>
              <a:spcBef>
                <a:spcPct val="0"/>
              </a:spcBef>
              <a:spcAft>
                <a:spcPct val="0"/>
              </a:spcAft>
              <a:buClr>
                <a:srgbClr val="000000"/>
              </a:buClr>
              <a:buSzPct val="100000"/>
              <a:buFont typeface="Times New Roman" panose="02020603050405020304" pitchFamily="18" charset="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9pPr>
          </a:lstStyle>
          <a:p>
            <a:pPr eaLnBrk="1"/>
            <a:fld id="{15A57C53-D65E-42D2-8703-754404A34262}" type="slidenum">
              <a:rPr lang="hu-HU" altLang="fr-FR">
                <a:solidFill>
                  <a:srgbClr val="000000"/>
                </a:solidFill>
                <a:latin typeface="Times New Roman" panose="02020603050405020304" pitchFamily="18" charset="0"/>
              </a:rPr>
              <a:pPr eaLnBrk="1"/>
              <a:t>1</a:t>
            </a:fld>
            <a:endParaRPr lang="hu-HU" altLang="fr-FR" dirty="0">
              <a:solidFill>
                <a:srgbClr val="000000"/>
              </a:solidFill>
              <a:latin typeface="Times New Roman" panose="02020603050405020304" pitchFamily="18" charset="0"/>
            </a:endParaRPr>
          </a:p>
        </p:txBody>
      </p:sp>
      <p:sp>
        <p:nvSpPr>
          <p:cNvPr id="13315" name="Rectangle 1"/>
          <p:cNvSpPr>
            <a:spLocks noGrp="1" noRot="1" noChangeAspect="1" noChangeArrowheads="1" noTextEdit="1"/>
          </p:cNvSpPr>
          <p:nvPr>
            <p:ph type="sldImg"/>
          </p:nvPr>
        </p:nvSpPr>
        <p:spPr>
          <a:xfrm>
            <a:off x="903288" y="739775"/>
            <a:ext cx="4935537" cy="3703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73592" y="4691644"/>
            <a:ext cx="5393379" cy="444380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2756" indent="-211193" eaLnBrk="1">
              <a:spcBef>
                <a:spcPct val="0"/>
              </a:spcBef>
              <a:tabLst>
                <a:tab pos="713360" algn="l"/>
                <a:tab pos="1426721" algn="l"/>
                <a:tab pos="2140082" algn="l"/>
                <a:tab pos="2853443" algn="l"/>
                <a:tab pos="3566803" algn="l"/>
                <a:tab pos="4280163" algn="l"/>
                <a:tab pos="4993524" algn="l"/>
              </a:tabLst>
            </a:pPr>
            <a:endParaRPr lang="hu-HU" altLang="fr-FR" sz="2000" dirty="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40906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418728" y="4691153"/>
            <a:ext cx="6120680" cy="4445181"/>
          </a:xfrm>
        </p:spPr>
        <p:txBody>
          <a:bodyPr/>
          <a:lstStyle/>
          <a:p>
            <a:r>
              <a:rPr lang="en-GB" dirty="0"/>
              <a:t>On 23 February 2021, Vince Muscat, known as il-</a:t>
            </a:r>
            <a:r>
              <a:rPr lang="en-GB" dirty="0" err="1"/>
              <a:t>Koħħu</a:t>
            </a:r>
            <a:r>
              <a:rPr lang="en-GB" dirty="0"/>
              <a:t>, was sentenced to 15 years in prison after pleading guilty to the murder of Daphne Caruana Galizia.</a:t>
            </a:r>
            <a:r>
              <a:rPr lang="en-GB" baseline="30000" dirty="0">
                <a:hlinkClick r:id="rId3"/>
              </a:rPr>
              <a:t>[90]</a:t>
            </a:r>
            <a:r>
              <a:rPr lang="en-GB" dirty="0"/>
              <a:t> In his testimony, Muscat claimed that Alfred Degiorgio, who is also charged of executing the car bomb, received information from former Minister </a:t>
            </a:r>
            <a:r>
              <a:rPr lang="en-GB" dirty="0">
                <a:hlinkClick r:id="rId4" tooltip="Chris Cardona"/>
              </a:rPr>
              <a:t>Chris Cardona</a:t>
            </a:r>
            <a:r>
              <a:rPr lang="en-GB" dirty="0"/>
              <a:t> on Caruana Galizia's whereabouts prior to her assassination, and subsequent tip-offs prior to the December 2017 arrests.</a:t>
            </a:r>
            <a:r>
              <a:rPr lang="en-GB" baseline="30000" dirty="0">
                <a:hlinkClick r:id="rId5"/>
              </a:rPr>
              <a:t>[91]</a:t>
            </a:r>
            <a:r>
              <a:rPr lang="en-GB" dirty="0"/>
              <a:t> Cardona dismissed these allegations as 'pure evil fiction'.</a:t>
            </a:r>
            <a:r>
              <a:rPr lang="en-GB" baseline="30000" dirty="0">
                <a:hlinkClick r:id="rId6"/>
              </a:rPr>
              <a:t>[92]</a:t>
            </a:r>
            <a:endParaRPr lang="en-GB" dirty="0"/>
          </a:p>
          <a:p>
            <a:r>
              <a:rPr lang="en-GB" dirty="0"/>
              <a:t>An inquiry by former judges "accused the Maltese state of creating a pervasive 'atmosphere of impunity' that allowed her killers to believe they'd face minimal consequences".</a:t>
            </a:r>
            <a:r>
              <a:rPr lang="en-GB" baseline="30000" dirty="0">
                <a:hlinkClick r:id="rId7"/>
              </a:rPr>
              <a:t>[93]</a:t>
            </a:r>
            <a:endParaRPr lang="en-GB" dirty="0"/>
          </a:p>
          <a:p>
            <a:r>
              <a:rPr lang="en-GB" dirty="0"/>
              <a:t>In July 2022, Alfred Degiorgio's brother George Degiorgio, speaking from jail, confessed to detonating the car bomb that killed Galizia and noted that he would plead guilty to try and get his and his brother's sentences reduced.</a:t>
            </a:r>
            <a:r>
              <a:rPr lang="en-GB" baseline="30000" dirty="0">
                <a:hlinkClick r:id="rId8"/>
              </a:rPr>
              <a:t>[94]</a:t>
            </a:r>
            <a:endParaRPr lang="en-GB" dirty="0"/>
          </a:p>
          <a:p>
            <a:r>
              <a:rPr lang="en-GB" dirty="0"/>
              <a:t>In October 2022, during the first day of the trial at Valletta's central court, both George and Alfred Degiorgio dramatically changed their pleas to "guilty" on charges including wilful homicide, causing a fatal explosion, illegally possessing explosives, and criminal conspiracy. They were sentenced to 40-year prison terms, the forfeiture of the proceeds of their crime, and ordered to pay court expenses.</a:t>
            </a:r>
            <a:r>
              <a:rPr lang="en-GB" baseline="30000" dirty="0">
                <a:hlinkClick r:id="rId9"/>
              </a:rPr>
              <a:t>[95]</a:t>
            </a:r>
            <a:endParaRPr lang="en-GB" dirty="0"/>
          </a:p>
          <a:p>
            <a:r>
              <a:rPr lang="en-GB" dirty="0"/>
              <a:t>On 5 June 2025, following a trial that lasted more than six weeks, a jury convicted Jamie Vella and Robert Agius of supplying the car bomb used in Caruana Galizia's assassination, and sentenced them to life imprisonment.</a:t>
            </a:r>
            <a:r>
              <a:rPr lang="en-GB" baseline="30000" dirty="0">
                <a:hlinkClick r:id="rId10"/>
              </a:rPr>
              <a:t>[96]</a:t>
            </a:r>
            <a:r>
              <a:rPr lang="en-GB" baseline="30000" dirty="0">
                <a:hlinkClick r:id="rId11"/>
              </a:rPr>
              <a:t>[97]</a:t>
            </a:r>
            <a:endParaRPr lang="hu-HU" baseline="30000" dirty="0"/>
          </a:p>
          <a:p>
            <a:r>
              <a:rPr lang="en-GB" dirty="0">
                <a:hlinkClick r:id="rId12"/>
              </a:rPr>
              <a:t>https://en.wikipedia.org/wiki/Daphne_Caruana_Galizia#Murder</a:t>
            </a:r>
            <a:r>
              <a:rPr lang="hu-HU" dirty="0"/>
              <a:t> (20251207)</a:t>
            </a:r>
            <a:endParaRPr lang="en-GB" dirty="0"/>
          </a:p>
          <a:p>
            <a:endParaRPr lang="hu-HU" dirty="0"/>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10</a:t>
            </a:fld>
            <a:endParaRPr lang="hu-HU"/>
          </a:p>
        </p:txBody>
      </p:sp>
    </p:spTree>
    <p:extLst>
      <p:ext uri="{BB962C8B-B14F-4D97-AF65-F5344CB8AC3E}">
        <p14:creationId xmlns:p14="http://schemas.microsoft.com/office/powerpoint/2010/main" val="359492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11</a:t>
            </a:fld>
            <a:endParaRPr lang="hu-HU"/>
          </a:p>
        </p:txBody>
      </p:sp>
    </p:spTree>
    <p:extLst>
      <p:ext uri="{BB962C8B-B14F-4D97-AF65-F5344CB8AC3E}">
        <p14:creationId xmlns:p14="http://schemas.microsoft.com/office/powerpoint/2010/main" val="414120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12</a:t>
            </a:fld>
            <a:endParaRPr lang="hu-HU"/>
          </a:p>
        </p:txBody>
      </p:sp>
    </p:spTree>
    <p:extLst>
      <p:ext uri="{BB962C8B-B14F-4D97-AF65-F5344CB8AC3E}">
        <p14:creationId xmlns:p14="http://schemas.microsoft.com/office/powerpoint/2010/main" val="128218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2D531A7-92EB-4568-AD7A-50859171270E}" type="slidenum">
              <a:rPr lang="en-US" altLang="hu-HU" smtClean="0"/>
              <a:pPr/>
              <a:t>13</a:t>
            </a:fld>
            <a:endParaRPr lang="en-US" altLang="hu-HU" dirty="0"/>
          </a:p>
        </p:txBody>
      </p:sp>
    </p:spTree>
    <p:extLst>
      <p:ext uri="{BB962C8B-B14F-4D97-AF65-F5344CB8AC3E}">
        <p14:creationId xmlns:p14="http://schemas.microsoft.com/office/powerpoint/2010/main" val="3427900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t>
            </a:r>
            <a:r>
              <a:rPr lang="en-GB" dirty="0"/>
              <a:t>Image-management companies offer services for sanitizing an individual’s appearance on standard internet search engines, and non-open source databases are not subject to such curating attempts.</a:t>
            </a:r>
            <a:r>
              <a:rPr lang="hu-HU" dirty="0"/>
              <a:t>”</a:t>
            </a:r>
            <a:r>
              <a:rPr lang="en-GB" dirty="0"/>
              <a:t> </a:t>
            </a:r>
            <a:r>
              <a:rPr lang="hu-HU" dirty="0"/>
              <a:t> (</a:t>
            </a:r>
            <a:r>
              <a:rPr lang="hu-HU" dirty="0" err="1"/>
              <a:t>Surak</a:t>
            </a:r>
            <a:r>
              <a:rPr lang="hu-HU" dirty="0"/>
              <a:t> in </a:t>
            </a:r>
            <a:r>
              <a:rPr lang="hu-HU" dirty="0" err="1"/>
              <a:t>Annex</a:t>
            </a:r>
            <a:r>
              <a:rPr lang="hu-HU" dirty="0"/>
              <a:t> II </a:t>
            </a:r>
            <a:r>
              <a:rPr lang="hu-HU" dirty="0" err="1"/>
              <a:t>to</a:t>
            </a:r>
            <a:r>
              <a:rPr lang="hu-HU" dirty="0"/>
              <a:t> EPRS </a:t>
            </a:r>
            <a:r>
              <a:rPr lang="hu-HU" dirty="0" err="1"/>
              <a:t>study</a:t>
            </a:r>
            <a:r>
              <a:rPr lang="hu-HU" dirty="0"/>
              <a:t> 2022)</a:t>
            </a:r>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14</a:t>
            </a:fld>
            <a:endParaRPr lang="hu-HU"/>
          </a:p>
        </p:txBody>
      </p:sp>
    </p:spTree>
    <p:extLst>
      <p:ext uri="{BB962C8B-B14F-4D97-AF65-F5344CB8AC3E}">
        <p14:creationId xmlns:p14="http://schemas.microsoft.com/office/powerpoint/2010/main" val="692500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471304" y="4689310"/>
            <a:ext cx="3253383" cy="4445181"/>
          </a:xfrm>
        </p:spPr>
        <p:txBody>
          <a:bodyPr/>
          <a:lstStyle/>
          <a:p>
            <a:r>
              <a:rPr lang="hu-HU" dirty="0"/>
              <a:t>Roger </a:t>
            </a:r>
            <a:r>
              <a:rPr lang="hu-HU" dirty="0" err="1"/>
              <a:t>Brubaker</a:t>
            </a:r>
            <a:r>
              <a:rPr lang="hu-HU" dirty="0"/>
              <a:t>. </a:t>
            </a:r>
            <a:r>
              <a:rPr lang="hu-HU" dirty="0" err="1"/>
              <a:t>Ethnic</a:t>
            </a:r>
            <a:r>
              <a:rPr lang="hu-HU" dirty="0"/>
              <a:t> – </a:t>
            </a:r>
            <a:r>
              <a:rPr lang="hu-HU" dirty="0" err="1"/>
              <a:t>civic</a:t>
            </a:r>
            <a:endParaRPr lang="hu-HU" dirty="0"/>
          </a:p>
          <a:p>
            <a:r>
              <a:rPr lang="hu-HU" dirty="0"/>
              <a:t>„</a:t>
            </a:r>
            <a:r>
              <a:rPr lang="en-GB" dirty="0"/>
              <a:t>Citizenship and Nationhood in France and Germany Hardcover – January 1, 1992</a:t>
            </a:r>
            <a:r>
              <a:rPr lang="hu-HU" dirty="0"/>
              <a:t>”</a:t>
            </a:r>
          </a:p>
          <a:p>
            <a:r>
              <a:rPr lang="hu-HU" dirty="0" err="1"/>
              <a:t>Sachar</a:t>
            </a:r>
            <a:r>
              <a:rPr lang="hu-HU" dirty="0"/>
              <a:t> and </a:t>
            </a:r>
            <a:r>
              <a:rPr lang="hu-HU" dirty="0" err="1"/>
              <a:t>Hurst</a:t>
            </a:r>
            <a:r>
              <a:rPr lang="hu-HU" dirty="0"/>
              <a:t> 2014</a:t>
            </a:r>
          </a:p>
          <a:p>
            <a:r>
              <a:rPr lang="hu-HU" dirty="0" err="1"/>
              <a:t>Citizenship</a:t>
            </a:r>
            <a:r>
              <a:rPr lang="hu-HU" dirty="0"/>
              <a:t> = „ </a:t>
            </a:r>
            <a:r>
              <a:rPr lang="en-GB" dirty="0"/>
              <a:t>membership bonds grounded in </a:t>
            </a:r>
            <a:r>
              <a:rPr lang="en-GB" dirty="0">
                <a:solidFill>
                  <a:srgbClr val="C00000"/>
                </a:solidFill>
              </a:rPr>
              <a:t>co-authorship</a:t>
            </a:r>
            <a:r>
              <a:rPr lang="en-GB" dirty="0"/>
              <a:t> and </a:t>
            </a:r>
            <a:r>
              <a:rPr lang="en-GB" dirty="0">
                <a:solidFill>
                  <a:srgbClr val="C00000"/>
                </a:solidFill>
              </a:rPr>
              <a:t>cross-subsidisation</a:t>
            </a:r>
            <a:r>
              <a:rPr lang="hu-HU" dirty="0">
                <a:solidFill>
                  <a:srgbClr val="C00000"/>
                </a:solidFill>
              </a:rPr>
              <a:t> </a:t>
            </a:r>
            <a:r>
              <a:rPr lang="en-GB" dirty="0">
                <a:solidFill>
                  <a:srgbClr val="C00000"/>
                </a:solidFill>
              </a:rPr>
              <a:t>of risk</a:t>
            </a:r>
            <a:r>
              <a:rPr lang="en-GB" dirty="0"/>
              <a:t>, as well as </a:t>
            </a:r>
            <a:r>
              <a:rPr lang="hu-HU" dirty="0"/>
              <a:t>… </a:t>
            </a:r>
            <a:r>
              <a:rPr lang="en-GB" dirty="0"/>
              <a:t>in </a:t>
            </a:r>
            <a:r>
              <a:rPr lang="en-GB" dirty="0">
                <a:solidFill>
                  <a:srgbClr val="C00000"/>
                </a:solidFill>
              </a:rPr>
              <a:t>long-term</a:t>
            </a:r>
            <a:r>
              <a:rPr lang="hu-HU" dirty="0">
                <a:solidFill>
                  <a:srgbClr val="C00000"/>
                </a:solidFill>
              </a:rPr>
              <a:t> </a:t>
            </a:r>
            <a:r>
              <a:rPr lang="en-GB" dirty="0">
                <a:solidFill>
                  <a:srgbClr val="C00000"/>
                </a:solidFill>
              </a:rPr>
              <a:t>relations of trust, participation, and shared responsibility</a:t>
            </a:r>
            <a:r>
              <a:rPr lang="en-GB" dirty="0"/>
              <a:t>.</a:t>
            </a:r>
            <a:r>
              <a:rPr lang="hu-HU" dirty="0"/>
              <a:t>” p.249</a:t>
            </a:r>
          </a:p>
          <a:p>
            <a:r>
              <a:rPr lang="en-GB" dirty="0"/>
              <a:t>Now, that logic</a:t>
            </a:r>
            <a:r>
              <a:rPr lang="hu-HU" dirty="0"/>
              <a:t> [market </a:t>
            </a:r>
            <a:r>
              <a:rPr lang="hu-HU" dirty="0" err="1"/>
              <a:t>triumphalism</a:t>
            </a:r>
            <a:r>
              <a:rPr lang="hu-HU" dirty="0"/>
              <a:t>] </a:t>
            </a:r>
            <a:r>
              <a:rPr lang="en-GB" dirty="0"/>
              <a:t> is infiltrating</a:t>
            </a:r>
            <a:r>
              <a:rPr lang="hu-HU" dirty="0"/>
              <a:t>  </a:t>
            </a:r>
            <a:r>
              <a:rPr lang="en-GB" dirty="0"/>
              <a:t>the </a:t>
            </a:r>
            <a:r>
              <a:rPr lang="en-GB" dirty="0">
                <a:solidFill>
                  <a:srgbClr val="C00000"/>
                </a:solidFill>
              </a:rPr>
              <a:t>semi-sacrosanct political realm </a:t>
            </a:r>
            <a:r>
              <a:rPr lang="en-GB" dirty="0"/>
              <a:t>of citizenship, a realm that we might have</a:t>
            </a:r>
            <a:r>
              <a:rPr lang="hu-HU" dirty="0"/>
              <a:t> </a:t>
            </a:r>
            <a:r>
              <a:rPr lang="en-GB" dirty="0"/>
              <a:t>thought of as </a:t>
            </a:r>
            <a:r>
              <a:rPr lang="en-GB" dirty="0">
                <a:solidFill>
                  <a:srgbClr val="C00000"/>
                </a:solidFill>
              </a:rPr>
              <a:t>the last bastion of the sovereignty of </a:t>
            </a:r>
            <a:r>
              <a:rPr lang="en-GB" i="1" dirty="0">
                <a:solidFill>
                  <a:srgbClr val="C00000"/>
                </a:solidFill>
              </a:rPr>
              <a:t>non</a:t>
            </a:r>
            <a:r>
              <a:rPr lang="en-GB" dirty="0">
                <a:solidFill>
                  <a:srgbClr val="C00000"/>
                </a:solidFill>
              </a:rPr>
              <a:t>market norms and values</a:t>
            </a:r>
            <a:r>
              <a:rPr lang="en-GB" dirty="0"/>
              <a:t>.</a:t>
            </a:r>
            <a:endParaRPr lang="hu-HU" dirty="0"/>
          </a:p>
          <a:p>
            <a:endParaRPr lang="hu-HU" dirty="0"/>
          </a:p>
          <a:p>
            <a:endParaRPr lang="hu-HU" dirty="0"/>
          </a:p>
          <a:p>
            <a:endParaRPr lang="hu-HU" dirty="0"/>
          </a:p>
          <a:p>
            <a:endParaRPr lang="hu-HU" dirty="0"/>
          </a:p>
          <a:p>
            <a:endParaRPr lang="hu-HU" dirty="0"/>
          </a:p>
          <a:p>
            <a:endParaRPr lang="hu-HU" dirty="0"/>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15</a:t>
            </a:fld>
            <a:endParaRPr lang="hu-HU"/>
          </a:p>
        </p:txBody>
      </p:sp>
      <p:sp>
        <p:nvSpPr>
          <p:cNvPr id="5" name="Jegyzetek helye 2">
            <a:extLst>
              <a:ext uri="{FF2B5EF4-FFF2-40B4-BE49-F238E27FC236}">
                <a16:creationId xmlns:a16="http://schemas.microsoft.com/office/drawing/2014/main" id="{4433FC58-AB09-C6B3-5653-7A4256E5990B}"/>
              </a:ext>
            </a:extLst>
          </p:cNvPr>
          <p:cNvSpPr txBox="1">
            <a:spLocks/>
          </p:cNvSpPr>
          <p:nvPr/>
        </p:nvSpPr>
        <p:spPr bwMode="auto">
          <a:xfrm>
            <a:off x="3820743" y="4581432"/>
            <a:ext cx="2807858" cy="4445181"/>
          </a:xfrm>
          <a:prstGeom prst="rect">
            <a:avLst/>
          </a:prstGeom>
          <a:noFill/>
          <a:ln w="9525">
            <a:noFill/>
            <a:miter lim="800000"/>
            <a:headEnd/>
            <a:tailEnd/>
          </a:ln>
          <a:effectLst/>
        </p:spPr>
        <p:txBody>
          <a:bodyPr vert="horz" wrap="square" lIns="91478" tIns="45740" rIns="91478" bIns="4574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hu-HU" b="0" dirty="0"/>
              <a:t>Christian </a:t>
            </a:r>
            <a:r>
              <a:rPr lang="hu-HU" b="0" dirty="0" err="1"/>
              <a:t>Joppke</a:t>
            </a:r>
            <a:r>
              <a:rPr lang="hu-HU" b="0" dirty="0"/>
              <a:t>:  </a:t>
            </a:r>
            <a:r>
              <a:rPr lang="hu-HU" b="0" dirty="0" err="1"/>
              <a:t>thin</a:t>
            </a:r>
            <a:r>
              <a:rPr lang="hu-HU" b="0" dirty="0"/>
              <a:t> </a:t>
            </a:r>
            <a:r>
              <a:rPr lang="hu-HU" b="0" dirty="0" err="1"/>
              <a:t>citizenship</a:t>
            </a:r>
            <a:endParaRPr lang="hu-HU" b="0" dirty="0"/>
          </a:p>
          <a:p>
            <a:r>
              <a:rPr lang="en-GB" b="0" dirty="0"/>
              <a:t>The Inevitable Lightening of Citizenship. </a:t>
            </a:r>
            <a:r>
              <a:rPr lang="en-GB" b="0" i="1" dirty="0"/>
              <a:t>European Journal of Sociology</a:t>
            </a:r>
            <a:r>
              <a:rPr lang="en-GB" b="0" dirty="0"/>
              <a:t>. 2010;51(1):9-32. doi:10.1017/S0003975610000019 </a:t>
            </a:r>
          </a:p>
          <a:p>
            <a:endParaRPr lang="hu-HU" b="0" dirty="0"/>
          </a:p>
        </p:txBody>
      </p:sp>
    </p:spTree>
    <p:extLst>
      <p:ext uri="{BB962C8B-B14F-4D97-AF65-F5344CB8AC3E}">
        <p14:creationId xmlns:p14="http://schemas.microsoft.com/office/powerpoint/2010/main" val="1675031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16</a:t>
            </a:fld>
            <a:endParaRPr lang="hu-HU"/>
          </a:p>
        </p:txBody>
      </p:sp>
    </p:spTree>
    <p:extLst>
      <p:ext uri="{BB962C8B-B14F-4D97-AF65-F5344CB8AC3E}">
        <p14:creationId xmlns:p14="http://schemas.microsoft.com/office/powerpoint/2010/main" val="4151700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EA40B-7882-5826-2C03-9B923DBA89A7}"/>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AC5E4590-1974-D08C-7D3F-0E9C503C5F23}"/>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0BD90D0C-957D-38B0-4439-292D786A7196}"/>
              </a:ext>
            </a:extLst>
          </p:cNvPr>
          <p:cNvSpPr>
            <a:spLocks noGrp="1"/>
          </p:cNvSpPr>
          <p:nvPr>
            <p:ph type="body" idx="1"/>
          </p:nvPr>
        </p:nvSpPr>
        <p:spPr/>
        <p:txBody>
          <a:bodyPr/>
          <a:lstStyle/>
          <a:p>
            <a:r>
              <a:rPr lang="hu-HU" dirty="0"/>
              <a:t>Es</a:t>
            </a:r>
            <a:r>
              <a:rPr lang="en-GB" dirty="0" err="1"/>
              <a:t>tablishing</a:t>
            </a:r>
            <a:r>
              <a:rPr lang="en-GB" dirty="0"/>
              <a:t> and</a:t>
            </a:r>
            <a:r>
              <a:rPr lang="hu-HU" dirty="0"/>
              <a:t> </a:t>
            </a:r>
            <a:r>
              <a:rPr lang="en-GB" dirty="0"/>
              <a:t>operating an institutionalised citizenship investment programme, which offers</a:t>
            </a:r>
            <a:r>
              <a:rPr lang="hu-HU" dirty="0"/>
              <a:t> </a:t>
            </a:r>
            <a:r>
              <a:rPr lang="en-GB" dirty="0"/>
              <a:t>naturalisation in the absence of a genuine link of the applicants with the country, in exchange for</a:t>
            </a:r>
            <a:r>
              <a:rPr lang="hu-HU" dirty="0"/>
              <a:t> </a:t>
            </a:r>
            <a:r>
              <a:rPr lang="en-GB" dirty="0"/>
              <a:t>predetermined payments or investments, the Republic of Malta has failed to fulfil its obligations </a:t>
            </a:r>
            <a:r>
              <a:rPr lang="en-GB" dirty="0" err="1"/>
              <a:t>underArticle</a:t>
            </a:r>
            <a:r>
              <a:rPr lang="en-GB" dirty="0"/>
              <a:t> 20 TFEU and Article 4(3) TEU</a:t>
            </a:r>
            <a:endParaRPr lang="hu-HU" dirty="0"/>
          </a:p>
        </p:txBody>
      </p:sp>
      <p:sp>
        <p:nvSpPr>
          <p:cNvPr id="4" name="Dia számának helye 3">
            <a:extLst>
              <a:ext uri="{FF2B5EF4-FFF2-40B4-BE49-F238E27FC236}">
                <a16:creationId xmlns:a16="http://schemas.microsoft.com/office/drawing/2014/main" id="{B6E48565-F5AA-4033-A17E-C87B64D89804}"/>
              </a:ext>
            </a:extLst>
          </p:cNvPr>
          <p:cNvSpPr>
            <a:spLocks noGrp="1"/>
          </p:cNvSpPr>
          <p:nvPr>
            <p:ph type="sldNum" sz="quarter" idx="5"/>
          </p:nvPr>
        </p:nvSpPr>
        <p:spPr/>
        <p:txBody>
          <a:bodyPr/>
          <a:lstStyle/>
          <a:p>
            <a:pPr>
              <a:defRPr/>
            </a:pPr>
            <a:fld id="{AD090BF0-B366-4E92-B12B-441B371928F1}" type="slidenum">
              <a:rPr lang="hu-HU" smtClean="0"/>
              <a:pPr>
                <a:defRPr/>
              </a:pPr>
              <a:t>17</a:t>
            </a:fld>
            <a:endParaRPr lang="hu-HU"/>
          </a:p>
        </p:txBody>
      </p:sp>
    </p:spTree>
    <p:extLst>
      <p:ext uri="{BB962C8B-B14F-4D97-AF65-F5344CB8AC3E}">
        <p14:creationId xmlns:p14="http://schemas.microsoft.com/office/powerpoint/2010/main" val="4215046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Micheletti</a:t>
            </a:r>
            <a:r>
              <a:rPr lang="hu-HU" dirty="0"/>
              <a:t> is </a:t>
            </a:r>
            <a:r>
              <a:rPr lang="hu-HU" dirty="0" err="1"/>
              <a:t>set</a:t>
            </a:r>
            <a:r>
              <a:rPr lang="hu-HU" dirty="0"/>
              <a:t> </a:t>
            </a:r>
            <a:r>
              <a:rPr lang="hu-HU" dirty="0" err="1"/>
              <a:t>aside</a:t>
            </a:r>
            <a:r>
              <a:rPr lang="hu-HU" dirty="0"/>
              <a:t> </a:t>
            </a:r>
            <a:r>
              <a:rPr lang="hu-HU" dirty="0" err="1"/>
              <a:t>by</a:t>
            </a:r>
            <a:r>
              <a:rPr lang="hu-HU" dirty="0"/>
              <a:t> </a:t>
            </a:r>
            <a:r>
              <a:rPr lang="hu-HU" dirty="0" err="1"/>
              <a:t>claiming</a:t>
            </a:r>
            <a:r>
              <a:rPr lang="hu-HU" dirty="0"/>
              <a:t> </a:t>
            </a:r>
            <a:r>
              <a:rPr lang="hu-HU" dirty="0" err="1"/>
              <a:t>that</a:t>
            </a:r>
            <a:r>
              <a:rPr lang="hu-HU" dirty="0"/>
              <a:t> </a:t>
            </a:r>
            <a:r>
              <a:rPr lang="hu-HU" dirty="0" err="1"/>
              <a:t>it</a:t>
            </a:r>
            <a:r>
              <a:rPr lang="hu-HU" dirty="0"/>
              <a:t> is </a:t>
            </a:r>
            <a:r>
              <a:rPr lang="hu-HU" dirty="0" err="1"/>
              <a:t>only</a:t>
            </a:r>
            <a:r>
              <a:rPr lang="hu-HU" dirty="0"/>
              <a:t> </a:t>
            </a:r>
            <a:r>
              <a:rPr lang="hu-HU" dirty="0" err="1"/>
              <a:t>about</a:t>
            </a:r>
            <a:r>
              <a:rPr lang="hu-HU" dirty="0"/>
              <a:t> </a:t>
            </a:r>
            <a:r>
              <a:rPr lang="hu-HU" dirty="0" err="1"/>
              <a:t>recognition</a:t>
            </a:r>
            <a:r>
              <a:rPr lang="hu-HU" dirty="0"/>
              <a:t> of legally </a:t>
            </a:r>
            <a:r>
              <a:rPr lang="hu-HU" dirty="0" err="1"/>
              <a:t>granted</a:t>
            </a:r>
            <a:r>
              <a:rPr lang="hu-HU" dirty="0"/>
              <a:t> </a:t>
            </a:r>
            <a:r>
              <a:rPr lang="hu-HU" dirty="0" err="1"/>
              <a:t>nationality</a:t>
            </a:r>
            <a:r>
              <a:rPr lang="hu-HU" dirty="0"/>
              <a:t>. </a:t>
            </a:r>
            <a:r>
              <a:rPr lang="hu-HU" dirty="0" err="1"/>
              <a:t>But</a:t>
            </a:r>
            <a:r>
              <a:rPr lang="hu-HU" dirty="0"/>
              <a:t> here the </a:t>
            </a:r>
            <a:r>
              <a:rPr lang="hu-HU" dirty="0" err="1"/>
              <a:t>legality</a:t>
            </a:r>
            <a:r>
              <a:rPr lang="hu-HU" dirty="0"/>
              <a:t> (of the </a:t>
            </a:r>
            <a:r>
              <a:rPr lang="hu-HU" dirty="0" err="1"/>
              <a:t>whole</a:t>
            </a:r>
            <a:r>
              <a:rPr lang="hu-HU" dirty="0"/>
              <a:t> </a:t>
            </a:r>
            <a:r>
              <a:rPr lang="hu-HU" dirty="0" err="1"/>
              <a:t>scheme</a:t>
            </a:r>
            <a:r>
              <a:rPr lang="hu-HU" dirty="0"/>
              <a:t>)  is in </a:t>
            </a:r>
            <a:r>
              <a:rPr lang="hu-HU" dirty="0" err="1"/>
              <a:t>question</a:t>
            </a:r>
            <a:endParaRPr lang="hu-HU" dirty="0"/>
          </a:p>
          <a:p>
            <a:r>
              <a:rPr lang="hu-HU" dirty="0"/>
              <a:t>No </a:t>
            </a:r>
            <a:r>
              <a:rPr lang="hu-HU" dirty="0" err="1"/>
              <a:t>suggestion</a:t>
            </a:r>
            <a:r>
              <a:rPr lang="hu-HU" dirty="0"/>
              <a:t> </a:t>
            </a:r>
            <a:r>
              <a:rPr lang="hu-HU" dirty="0" err="1"/>
              <a:t>on</a:t>
            </a:r>
            <a:r>
              <a:rPr lang="hu-HU" dirty="0"/>
              <a:t> </a:t>
            </a:r>
            <a:r>
              <a:rPr lang="hu-HU" dirty="0" err="1"/>
              <a:t>what</a:t>
            </a:r>
            <a:r>
              <a:rPr lang="hu-HU" dirty="0"/>
              <a:t> </a:t>
            </a:r>
            <a:r>
              <a:rPr lang="hu-HU" dirty="0" err="1"/>
              <a:t>constitutes</a:t>
            </a:r>
            <a:r>
              <a:rPr lang="hu-HU" dirty="0"/>
              <a:t> a </a:t>
            </a:r>
            <a:r>
              <a:rPr lang="hu-HU" dirty="0" err="1"/>
              <a:t>genuine</a:t>
            </a:r>
            <a:r>
              <a:rPr lang="hu-HU" dirty="0"/>
              <a:t> link  </a:t>
            </a:r>
            <a:r>
              <a:rPr lang="hu-HU" dirty="0" err="1"/>
              <a:t>beyond</a:t>
            </a:r>
            <a:r>
              <a:rPr lang="hu-HU" dirty="0"/>
              <a:t> </a:t>
            </a:r>
            <a:r>
              <a:rPr lang="hu-HU" dirty="0" err="1"/>
              <a:t>claiming</a:t>
            </a:r>
            <a:r>
              <a:rPr lang="hu-HU" dirty="0"/>
              <a:t> </a:t>
            </a:r>
            <a:r>
              <a:rPr lang="hu-HU" dirty="0" err="1"/>
              <a:t>that</a:t>
            </a:r>
            <a:r>
              <a:rPr lang="hu-HU" dirty="0"/>
              <a:t> </a:t>
            </a:r>
            <a:r>
              <a:rPr lang="hu-HU" dirty="0" err="1"/>
              <a:t>actual</a:t>
            </a:r>
            <a:r>
              <a:rPr lang="hu-HU" dirty="0"/>
              <a:t> </a:t>
            </a:r>
            <a:r>
              <a:rPr lang="hu-HU" dirty="0" err="1"/>
              <a:t>residence</a:t>
            </a:r>
            <a:r>
              <a:rPr lang="hu-HU" dirty="0"/>
              <a:t> is </a:t>
            </a:r>
            <a:r>
              <a:rPr lang="hu-HU" dirty="0" err="1"/>
              <a:t>one</a:t>
            </a:r>
            <a:r>
              <a:rPr lang="hu-HU" dirty="0"/>
              <a:t> of the </a:t>
            </a:r>
            <a:r>
              <a:rPr lang="hu-HU" dirty="0" err="1"/>
              <a:t>factors</a:t>
            </a:r>
            <a:r>
              <a:rPr lang="hu-HU" dirty="0"/>
              <a:t>.</a:t>
            </a:r>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18</a:t>
            </a:fld>
            <a:endParaRPr lang="hu-HU"/>
          </a:p>
        </p:txBody>
      </p:sp>
    </p:spTree>
    <p:extLst>
      <p:ext uri="{BB962C8B-B14F-4D97-AF65-F5344CB8AC3E}">
        <p14:creationId xmlns:p14="http://schemas.microsoft.com/office/powerpoint/2010/main" val="221101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3979C-C203-6970-F596-9B39A90815F5}"/>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82429447-55D4-59DC-3452-D59D6D6D7B2C}"/>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4ECBC8DD-D55E-2269-23A0-2BE22C5C825B}"/>
              </a:ext>
            </a:extLst>
          </p:cNvPr>
          <p:cNvSpPr>
            <a:spLocks noGrp="1"/>
          </p:cNvSpPr>
          <p:nvPr>
            <p:ph type="body" idx="1"/>
          </p:nvPr>
        </p:nvSpPr>
        <p:spPr/>
        <p:txBody>
          <a:bodyPr/>
          <a:lstStyle/>
          <a:p>
            <a:r>
              <a:rPr lang="hu-HU" dirty="0"/>
              <a:t>Es</a:t>
            </a:r>
            <a:r>
              <a:rPr lang="en-GB" dirty="0" err="1"/>
              <a:t>tablishing</a:t>
            </a:r>
            <a:r>
              <a:rPr lang="en-GB" dirty="0"/>
              <a:t> and</a:t>
            </a:r>
            <a:r>
              <a:rPr lang="hu-HU" dirty="0"/>
              <a:t> </a:t>
            </a:r>
            <a:r>
              <a:rPr lang="en-GB" dirty="0"/>
              <a:t>operating an institutionalised citizenship investment programme, which offers</a:t>
            </a:r>
            <a:r>
              <a:rPr lang="hu-HU" dirty="0"/>
              <a:t> </a:t>
            </a:r>
            <a:r>
              <a:rPr lang="en-GB" dirty="0"/>
              <a:t>naturalisation in the absence of a genuine link of the applicants with the country, in exchange for</a:t>
            </a:r>
            <a:r>
              <a:rPr lang="hu-HU" dirty="0"/>
              <a:t> </a:t>
            </a:r>
            <a:r>
              <a:rPr lang="en-GB" dirty="0"/>
              <a:t>predetermined payments or investments, the Republic of Malta has failed to fulfil its obligations </a:t>
            </a:r>
            <a:r>
              <a:rPr lang="en-GB" dirty="0" err="1"/>
              <a:t>underArticle</a:t>
            </a:r>
            <a:r>
              <a:rPr lang="en-GB" dirty="0"/>
              <a:t> 20 TFEU and Article 4(3) TEU</a:t>
            </a:r>
            <a:endParaRPr lang="hu-HU" dirty="0"/>
          </a:p>
        </p:txBody>
      </p:sp>
      <p:sp>
        <p:nvSpPr>
          <p:cNvPr id="4" name="Dia számának helye 3">
            <a:extLst>
              <a:ext uri="{FF2B5EF4-FFF2-40B4-BE49-F238E27FC236}">
                <a16:creationId xmlns:a16="http://schemas.microsoft.com/office/drawing/2014/main" id="{1788EC25-F1C4-786A-83A3-7BF3AD39A675}"/>
              </a:ext>
            </a:extLst>
          </p:cNvPr>
          <p:cNvSpPr>
            <a:spLocks noGrp="1"/>
          </p:cNvSpPr>
          <p:nvPr>
            <p:ph type="sldNum" sz="quarter" idx="5"/>
          </p:nvPr>
        </p:nvSpPr>
        <p:spPr/>
        <p:txBody>
          <a:bodyPr/>
          <a:lstStyle/>
          <a:p>
            <a:pPr>
              <a:defRPr/>
            </a:pPr>
            <a:fld id="{AD090BF0-B366-4E92-B12B-441B371928F1}" type="slidenum">
              <a:rPr lang="hu-HU" smtClean="0"/>
              <a:pPr>
                <a:defRPr/>
              </a:pPr>
              <a:t>19</a:t>
            </a:fld>
            <a:endParaRPr lang="hu-HU"/>
          </a:p>
        </p:txBody>
      </p:sp>
    </p:spTree>
    <p:extLst>
      <p:ext uri="{BB962C8B-B14F-4D97-AF65-F5344CB8AC3E}">
        <p14:creationId xmlns:p14="http://schemas.microsoft.com/office/powerpoint/2010/main" val="245812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br>
              <a:rPr lang="hu-HU" dirty="0"/>
            </a:br>
            <a:r>
              <a:rPr lang="en-GB" dirty="0" err="1"/>
              <a:t>Magyarország</a:t>
            </a:r>
            <a:r>
              <a:rPr lang="en-GB" dirty="0"/>
              <a:t> </a:t>
            </a:r>
            <a:r>
              <a:rPr lang="en-GB" dirty="0" err="1"/>
              <a:t>soha</a:t>
            </a:r>
            <a:r>
              <a:rPr lang="en-GB" dirty="0"/>
              <a:t> </a:t>
            </a:r>
            <a:r>
              <a:rPr lang="en-GB" dirty="0" err="1"/>
              <a:t>nem</a:t>
            </a:r>
            <a:r>
              <a:rPr lang="en-GB" dirty="0"/>
              <a:t> </a:t>
            </a:r>
            <a:r>
              <a:rPr lang="en-GB" dirty="0" err="1"/>
              <a:t>lesz</a:t>
            </a:r>
            <a:r>
              <a:rPr lang="en-GB" dirty="0"/>
              <a:t> </a:t>
            </a:r>
            <a:r>
              <a:rPr lang="en-GB" dirty="0" err="1"/>
              <a:t>bevándorlóország</a:t>
            </a:r>
            <a:r>
              <a:rPr lang="en-GB" dirty="0"/>
              <a:t>, </a:t>
            </a:r>
            <a:r>
              <a:rPr lang="en-GB" dirty="0" err="1"/>
              <a:t>Magyarország</a:t>
            </a:r>
            <a:r>
              <a:rPr lang="en-GB" dirty="0"/>
              <a:t> a </a:t>
            </a:r>
            <a:r>
              <a:rPr lang="en-GB" dirty="0" err="1"/>
              <a:t>magyaroké</a:t>
            </a:r>
            <a:r>
              <a:rPr lang="en-GB" dirty="0"/>
              <a:t>, </a:t>
            </a:r>
            <a:r>
              <a:rPr lang="en-GB" dirty="0" err="1"/>
              <a:t>itt</a:t>
            </a:r>
            <a:r>
              <a:rPr lang="en-GB" dirty="0"/>
              <a:t> </a:t>
            </a:r>
            <a:r>
              <a:rPr lang="en-GB" dirty="0" err="1"/>
              <a:t>nem</a:t>
            </a:r>
            <a:r>
              <a:rPr lang="en-GB" dirty="0"/>
              <a:t> </a:t>
            </a:r>
            <a:r>
              <a:rPr lang="en-GB" dirty="0" err="1"/>
              <a:t>lesznek</a:t>
            </a:r>
            <a:r>
              <a:rPr lang="en-GB" dirty="0"/>
              <a:t> </a:t>
            </a:r>
            <a:r>
              <a:rPr lang="en-GB" dirty="0" err="1"/>
              <a:t>sem</a:t>
            </a:r>
            <a:r>
              <a:rPr lang="en-GB" dirty="0"/>
              <a:t> </a:t>
            </a:r>
            <a:r>
              <a:rPr lang="en-GB" dirty="0" err="1"/>
              <a:t>migránsgettók</a:t>
            </a:r>
            <a:r>
              <a:rPr lang="en-GB" dirty="0"/>
              <a:t>, </a:t>
            </a:r>
            <a:r>
              <a:rPr lang="en-GB" dirty="0" err="1"/>
              <a:t>sem</a:t>
            </a:r>
            <a:r>
              <a:rPr lang="en-GB" dirty="0"/>
              <a:t> </a:t>
            </a:r>
            <a:r>
              <a:rPr lang="en-GB" dirty="0" err="1"/>
              <a:t>migránsmunkások</a:t>
            </a:r>
            <a:r>
              <a:rPr lang="en-GB" dirty="0"/>
              <a:t>.</a:t>
            </a:r>
            <a:endParaRPr lang="hu-HU" dirty="0"/>
          </a:p>
          <a:p>
            <a:r>
              <a:rPr lang="hu-HU" sz="1000" dirty="0">
                <a:latin typeface="Calibri "/>
              </a:rPr>
              <a:t>91. ülésnap (2023.11.21.), 166. felszólalás Felszólaló	Rétvári Bence (KDNP) Beosztás	Belügyminisztérium államtitkára Bizottsági előadó  Felszólalás oka	előterjesztő </a:t>
            </a:r>
            <a:r>
              <a:rPr lang="hu-HU" sz="1000" dirty="0" err="1">
                <a:latin typeface="Calibri "/>
              </a:rPr>
              <a:t>nyitóbeszéde</a:t>
            </a:r>
            <a:r>
              <a:rPr lang="hu-HU" sz="1000" dirty="0">
                <a:latin typeface="Calibri "/>
              </a:rPr>
              <a:t> Videó/Felszólalás ideje17:04</a:t>
            </a:r>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a:t>
            </a:fld>
            <a:endParaRPr lang="hu-HU"/>
          </a:p>
        </p:txBody>
      </p:sp>
    </p:spTree>
    <p:extLst>
      <p:ext uri="{BB962C8B-B14F-4D97-AF65-F5344CB8AC3E}">
        <p14:creationId xmlns:p14="http://schemas.microsoft.com/office/powerpoint/2010/main" val="1889622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20</a:t>
            </a:fld>
            <a:endParaRPr lang="hu-HU"/>
          </a:p>
        </p:txBody>
      </p:sp>
    </p:spTree>
    <p:extLst>
      <p:ext uri="{BB962C8B-B14F-4D97-AF65-F5344CB8AC3E}">
        <p14:creationId xmlns:p14="http://schemas.microsoft.com/office/powerpoint/2010/main" val="512479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21</a:t>
            </a:fld>
            <a:endParaRPr lang="hu-HU"/>
          </a:p>
        </p:txBody>
      </p:sp>
    </p:spTree>
    <p:extLst>
      <p:ext uri="{BB962C8B-B14F-4D97-AF65-F5344CB8AC3E}">
        <p14:creationId xmlns:p14="http://schemas.microsoft.com/office/powerpoint/2010/main" val="858744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22</a:t>
            </a:fld>
            <a:endParaRPr lang="hu-HU"/>
          </a:p>
        </p:txBody>
      </p:sp>
    </p:spTree>
    <p:extLst>
      <p:ext uri="{BB962C8B-B14F-4D97-AF65-F5344CB8AC3E}">
        <p14:creationId xmlns:p14="http://schemas.microsoft.com/office/powerpoint/2010/main" val="4280326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23</a:t>
            </a:fld>
            <a:endParaRPr lang="hu-HU"/>
          </a:p>
        </p:txBody>
      </p:sp>
    </p:spTree>
    <p:extLst>
      <p:ext uri="{BB962C8B-B14F-4D97-AF65-F5344CB8AC3E}">
        <p14:creationId xmlns:p14="http://schemas.microsoft.com/office/powerpoint/2010/main" val="396493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24</a:t>
            </a:fld>
            <a:endParaRPr lang="hu-HU"/>
          </a:p>
        </p:txBody>
      </p:sp>
    </p:spTree>
    <p:extLst>
      <p:ext uri="{BB962C8B-B14F-4D97-AF65-F5344CB8AC3E}">
        <p14:creationId xmlns:p14="http://schemas.microsoft.com/office/powerpoint/2010/main" val="2112915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25</a:t>
            </a:fld>
            <a:endParaRPr lang="hu-HU"/>
          </a:p>
        </p:txBody>
      </p:sp>
    </p:spTree>
    <p:extLst>
      <p:ext uri="{BB962C8B-B14F-4D97-AF65-F5344CB8AC3E}">
        <p14:creationId xmlns:p14="http://schemas.microsoft.com/office/powerpoint/2010/main" val="189075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26</a:t>
            </a:fld>
            <a:endParaRPr lang="hu-HU"/>
          </a:p>
        </p:txBody>
      </p:sp>
    </p:spTree>
    <p:extLst>
      <p:ext uri="{BB962C8B-B14F-4D97-AF65-F5344CB8AC3E}">
        <p14:creationId xmlns:p14="http://schemas.microsoft.com/office/powerpoint/2010/main" val="2307997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27</a:t>
            </a:fld>
            <a:endParaRPr lang="hu-HU"/>
          </a:p>
        </p:txBody>
      </p:sp>
    </p:spTree>
    <p:extLst>
      <p:ext uri="{BB962C8B-B14F-4D97-AF65-F5344CB8AC3E}">
        <p14:creationId xmlns:p14="http://schemas.microsoft.com/office/powerpoint/2010/main" val="22921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28</a:t>
            </a:fld>
            <a:endParaRPr lang="hu-HU"/>
          </a:p>
        </p:txBody>
      </p:sp>
    </p:spTree>
    <p:extLst>
      <p:ext uri="{BB962C8B-B14F-4D97-AF65-F5344CB8AC3E}">
        <p14:creationId xmlns:p14="http://schemas.microsoft.com/office/powerpoint/2010/main" val="2294441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29</a:t>
            </a:fld>
            <a:endParaRPr lang="hu-HU"/>
          </a:p>
        </p:txBody>
      </p:sp>
    </p:spTree>
    <p:extLst>
      <p:ext uri="{BB962C8B-B14F-4D97-AF65-F5344CB8AC3E}">
        <p14:creationId xmlns:p14="http://schemas.microsoft.com/office/powerpoint/2010/main" val="153784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a:t>
            </a:fld>
            <a:endParaRPr lang="hu-HU"/>
          </a:p>
        </p:txBody>
      </p:sp>
    </p:spTree>
    <p:extLst>
      <p:ext uri="{BB962C8B-B14F-4D97-AF65-F5344CB8AC3E}">
        <p14:creationId xmlns:p14="http://schemas.microsoft.com/office/powerpoint/2010/main" val="668836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30</a:t>
            </a:fld>
            <a:endParaRPr lang="hu-HU"/>
          </a:p>
        </p:txBody>
      </p:sp>
    </p:spTree>
    <p:extLst>
      <p:ext uri="{BB962C8B-B14F-4D97-AF65-F5344CB8AC3E}">
        <p14:creationId xmlns:p14="http://schemas.microsoft.com/office/powerpoint/2010/main" val="1091881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31</a:t>
            </a:fld>
            <a:endParaRPr lang="hu-HU"/>
          </a:p>
        </p:txBody>
      </p:sp>
    </p:spTree>
    <p:extLst>
      <p:ext uri="{BB962C8B-B14F-4D97-AF65-F5344CB8AC3E}">
        <p14:creationId xmlns:p14="http://schemas.microsoft.com/office/powerpoint/2010/main" val="1840702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32</a:t>
            </a:fld>
            <a:endParaRPr lang="hu-HU"/>
          </a:p>
        </p:txBody>
      </p:sp>
    </p:spTree>
    <p:extLst>
      <p:ext uri="{BB962C8B-B14F-4D97-AF65-F5344CB8AC3E}">
        <p14:creationId xmlns:p14="http://schemas.microsoft.com/office/powerpoint/2010/main" val="3546745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33</a:t>
            </a:fld>
            <a:endParaRPr lang="hu-HU"/>
          </a:p>
        </p:txBody>
      </p:sp>
    </p:spTree>
    <p:extLst>
      <p:ext uri="{BB962C8B-B14F-4D97-AF65-F5344CB8AC3E}">
        <p14:creationId xmlns:p14="http://schemas.microsoft.com/office/powerpoint/2010/main" val="839653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34</a:t>
            </a:fld>
            <a:endParaRPr lang="hu-HU"/>
          </a:p>
        </p:txBody>
      </p:sp>
    </p:spTree>
    <p:extLst>
      <p:ext uri="{BB962C8B-B14F-4D97-AF65-F5344CB8AC3E}">
        <p14:creationId xmlns:p14="http://schemas.microsoft.com/office/powerpoint/2010/main" val="1982968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‘closing debate’ about the proposal was again less than twenty minutes long:</a:t>
            </a:r>
            <a:r>
              <a:rPr lang="hu-HU" dirty="0"/>
              <a:t> </a:t>
            </a:r>
            <a:r>
              <a:rPr lang="en-US" dirty="0"/>
              <a:t>no supporter of the proposal rose, not even after some very critical remarks from</a:t>
            </a:r>
            <a:r>
              <a:rPr lang="hu-HU" dirty="0"/>
              <a:t> </a:t>
            </a:r>
            <a:r>
              <a:rPr lang="en-US" dirty="0"/>
              <a:t>the only contributor to the debate, Socialist MP, István Göndör, who pointed out that</a:t>
            </a:r>
            <a:r>
              <a:rPr lang="hu-HU" dirty="0"/>
              <a:t> </a:t>
            </a:r>
            <a:r>
              <a:rPr lang="en-US" dirty="0"/>
              <a:t>the freshly introduced idea that only one company would be competent for each</a:t>
            </a:r>
            <a:r>
              <a:rPr lang="hu-HU" dirty="0"/>
              <a:t> </a:t>
            </a:r>
            <a:r>
              <a:rPr lang="en-US" dirty="0"/>
              <a:t>country was a ‘hotbed for corruption’.52 The following day (11 December 2012) the</a:t>
            </a:r>
            <a:r>
              <a:rPr lang="hu-HU" dirty="0"/>
              <a:t> </a:t>
            </a:r>
            <a:r>
              <a:rPr lang="en-US" dirty="0"/>
              <a:t>voting in favour of the never substantially discussed regime was overwhelming: the</a:t>
            </a:r>
            <a:r>
              <a:rPr lang="hu-HU" dirty="0"/>
              <a:t> </a:t>
            </a:r>
            <a:r>
              <a:rPr lang="en-US" dirty="0"/>
              <a:t>coalition parties and one independent MP all in favour (256 votes), the opposition</a:t>
            </a:r>
            <a:r>
              <a:rPr lang="hu-HU" dirty="0"/>
              <a:t> </a:t>
            </a:r>
            <a:r>
              <a:rPr lang="en-US" dirty="0"/>
              <a:t>parties largely against (65 votes) with a significant portion of the far-right Jobbik party</a:t>
            </a:r>
            <a:r>
              <a:rPr lang="hu-HU" dirty="0"/>
              <a:t> </a:t>
            </a:r>
            <a:r>
              <a:rPr lang="en-GB" dirty="0"/>
              <a:t>abstaining (18).</a:t>
            </a:r>
          </a:p>
          <a:p>
            <a:r>
              <a:rPr lang="en-US" dirty="0"/>
              <a:t>The amendment to the ThirdA creating the Residency Bond Programme was published</a:t>
            </a:r>
            <a:r>
              <a:rPr lang="hu-HU" dirty="0"/>
              <a:t> </a:t>
            </a:r>
            <a:r>
              <a:rPr lang="en-US" dirty="0"/>
              <a:t>in the official Journal on 27 December and entered into force on 28 December 2012 as</a:t>
            </a:r>
            <a:r>
              <a:rPr lang="hu-HU" dirty="0"/>
              <a:t> </a:t>
            </a:r>
            <a:r>
              <a:rPr lang="en-US" dirty="0"/>
              <a:t>Act No. CCXX. It was never challenged in the Constitutional Court.</a:t>
            </a:r>
            <a:endParaRPr lang="en-GB"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35</a:t>
            </a:fld>
            <a:endParaRPr lang="hu-HU" dirty="0"/>
          </a:p>
        </p:txBody>
      </p:sp>
    </p:spTree>
    <p:extLst>
      <p:ext uri="{BB962C8B-B14F-4D97-AF65-F5344CB8AC3E}">
        <p14:creationId xmlns:p14="http://schemas.microsoft.com/office/powerpoint/2010/main" val="1877884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36</a:t>
            </a:fld>
            <a:endParaRPr lang="hu-HU"/>
          </a:p>
        </p:txBody>
      </p:sp>
    </p:spTree>
    <p:extLst>
      <p:ext uri="{BB962C8B-B14F-4D97-AF65-F5344CB8AC3E}">
        <p14:creationId xmlns:p14="http://schemas.microsoft.com/office/powerpoint/2010/main" val="31183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37</a:t>
            </a:fld>
            <a:endParaRPr lang="hu-HU"/>
          </a:p>
        </p:txBody>
      </p:sp>
    </p:spTree>
    <p:extLst>
      <p:ext uri="{BB962C8B-B14F-4D97-AF65-F5344CB8AC3E}">
        <p14:creationId xmlns:p14="http://schemas.microsoft.com/office/powerpoint/2010/main" val="3588577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38</a:t>
            </a:fld>
            <a:endParaRPr lang="hu-HU"/>
          </a:p>
        </p:txBody>
      </p:sp>
    </p:spTree>
    <p:extLst>
      <p:ext uri="{BB962C8B-B14F-4D97-AF65-F5344CB8AC3E}">
        <p14:creationId xmlns:p14="http://schemas.microsoft.com/office/powerpoint/2010/main" val="2073981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en-GB" dirty="0"/>
              <a:t>A </a:t>
            </a:r>
            <a:r>
              <a:rPr lang="en-GB" dirty="0" err="1"/>
              <a:t>letelepedési</a:t>
            </a:r>
            <a:r>
              <a:rPr lang="en-GB" dirty="0"/>
              <a:t> </a:t>
            </a:r>
            <a:r>
              <a:rPr lang="en-GB" dirty="0" err="1"/>
              <a:t>államkötvényt</a:t>
            </a:r>
            <a:r>
              <a:rPr lang="en-GB" dirty="0"/>
              <a:t> </a:t>
            </a:r>
            <a:r>
              <a:rPr lang="en-GB" dirty="0" err="1"/>
              <a:t>vásárlók</a:t>
            </a:r>
            <a:r>
              <a:rPr lang="en-GB" dirty="0"/>
              <a:t> 1 666 </a:t>
            </a:r>
            <a:r>
              <a:rPr lang="en-GB" dirty="0" err="1"/>
              <a:t>millió</a:t>
            </a:r>
            <a:r>
              <a:rPr lang="en-GB" dirty="0"/>
              <a:t> </a:t>
            </a:r>
            <a:r>
              <a:rPr lang="en-GB" dirty="0" err="1"/>
              <a:t>eurót</a:t>
            </a:r>
            <a:r>
              <a:rPr lang="en-GB" dirty="0"/>
              <a:t> </a:t>
            </a:r>
            <a:r>
              <a:rPr lang="en-GB" dirty="0" err="1"/>
              <a:t>fizettek</a:t>
            </a:r>
            <a:r>
              <a:rPr lang="en-GB" dirty="0"/>
              <a:t>, </a:t>
            </a:r>
            <a:r>
              <a:rPr lang="en-GB" dirty="0" err="1"/>
              <a:t>cserébe</a:t>
            </a:r>
            <a:r>
              <a:rPr lang="en-GB" dirty="0"/>
              <a:t> </a:t>
            </a:r>
            <a:r>
              <a:rPr lang="en-GB" dirty="0" err="1"/>
              <a:t>az</a:t>
            </a:r>
            <a:r>
              <a:rPr lang="en-GB" dirty="0"/>
              <a:t> </a:t>
            </a:r>
            <a:r>
              <a:rPr lang="en-GB" dirty="0" err="1"/>
              <a:t>országnak</a:t>
            </a:r>
            <a:r>
              <a:rPr lang="en-GB" dirty="0"/>
              <a:t> 1 844 </a:t>
            </a:r>
            <a:r>
              <a:rPr lang="en-GB" dirty="0" err="1"/>
              <a:t>millió</a:t>
            </a:r>
            <a:r>
              <a:rPr lang="en-GB" dirty="0"/>
              <a:t> </a:t>
            </a:r>
            <a:r>
              <a:rPr lang="en-GB" dirty="0" err="1"/>
              <a:t>eurót</a:t>
            </a:r>
            <a:r>
              <a:rPr lang="en-GB" dirty="0"/>
              <a:t> </a:t>
            </a:r>
            <a:r>
              <a:rPr lang="en-GB" dirty="0" err="1"/>
              <a:t>kell</a:t>
            </a:r>
            <a:r>
              <a:rPr lang="en-GB" dirty="0"/>
              <a:t> </a:t>
            </a:r>
            <a:r>
              <a:rPr lang="en-GB" dirty="0" err="1"/>
              <a:t>majd</a:t>
            </a:r>
            <a:r>
              <a:rPr lang="en-GB" dirty="0"/>
              <a:t> </a:t>
            </a:r>
            <a:r>
              <a:rPr lang="en-GB" dirty="0" err="1"/>
              <a:t>visszafizetnie</a:t>
            </a:r>
            <a:r>
              <a:rPr lang="en-GB" dirty="0"/>
              <a:t>. A </a:t>
            </a:r>
            <a:r>
              <a:rPr lang="en-GB" dirty="0" err="1"/>
              <a:t>különbség</a:t>
            </a:r>
            <a:r>
              <a:rPr lang="en-GB" dirty="0"/>
              <a:t>, 178 </a:t>
            </a:r>
            <a:r>
              <a:rPr lang="en-GB" dirty="0" err="1"/>
              <a:t>millió</a:t>
            </a:r>
            <a:r>
              <a:rPr lang="en-GB" dirty="0"/>
              <a:t> </a:t>
            </a:r>
            <a:r>
              <a:rPr lang="en-GB" dirty="0" err="1"/>
              <a:t>euró</a:t>
            </a:r>
            <a:r>
              <a:rPr lang="en-GB" dirty="0"/>
              <a:t> 66,5 </a:t>
            </a:r>
            <a:r>
              <a:rPr lang="en-GB" dirty="0" err="1"/>
              <a:t>millió</a:t>
            </a:r>
            <a:r>
              <a:rPr lang="en-GB" dirty="0"/>
              <a:t> </a:t>
            </a:r>
            <a:r>
              <a:rPr lang="en-GB" dirty="0" err="1"/>
              <a:t>euróval</a:t>
            </a:r>
            <a:r>
              <a:rPr lang="en-GB" dirty="0"/>
              <a:t> </a:t>
            </a:r>
            <a:r>
              <a:rPr lang="en-GB" dirty="0" err="1"/>
              <a:t>több</a:t>
            </a:r>
            <a:r>
              <a:rPr lang="en-GB" dirty="0"/>
              <a:t>, mint </a:t>
            </a:r>
            <a:r>
              <a:rPr lang="en-GB" dirty="0" err="1"/>
              <a:t>amennyibe</a:t>
            </a:r>
            <a:r>
              <a:rPr lang="en-GB" dirty="0"/>
              <a:t> a </a:t>
            </a:r>
            <a:r>
              <a:rPr lang="en-GB" dirty="0" err="1"/>
              <a:t>letelepedésre</a:t>
            </a:r>
            <a:r>
              <a:rPr lang="en-GB" dirty="0"/>
              <a:t> </a:t>
            </a:r>
            <a:r>
              <a:rPr lang="en-GB" dirty="0" err="1"/>
              <a:t>nem</a:t>
            </a:r>
            <a:r>
              <a:rPr lang="en-GB" dirty="0"/>
              <a:t> </a:t>
            </a:r>
            <a:r>
              <a:rPr lang="en-GB" dirty="0" err="1"/>
              <a:t>jogosító</a:t>
            </a:r>
            <a:r>
              <a:rPr lang="en-GB" dirty="0"/>
              <a:t>, </a:t>
            </a:r>
            <a:r>
              <a:rPr lang="en-GB" dirty="0" err="1"/>
              <a:t>szokványos</a:t>
            </a:r>
            <a:r>
              <a:rPr lang="en-GB" dirty="0"/>
              <a:t> </a:t>
            </a:r>
            <a:r>
              <a:rPr lang="en-GB" dirty="0" err="1"/>
              <a:t>államkötvények</a:t>
            </a:r>
            <a:r>
              <a:rPr lang="en-GB" dirty="0"/>
              <a:t> </a:t>
            </a:r>
            <a:r>
              <a:rPr lang="en-GB" dirty="0" err="1"/>
              <a:t>értékesítése</a:t>
            </a:r>
            <a:r>
              <a:rPr lang="en-GB" dirty="0"/>
              <a:t> </a:t>
            </a:r>
            <a:r>
              <a:rPr lang="en-GB" dirty="0" err="1"/>
              <a:t>került</a:t>
            </a:r>
            <a:r>
              <a:rPr lang="en-GB" dirty="0"/>
              <a:t> </a:t>
            </a:r>
            <a:r>
              <a:rPr lang="en-GB" dirty="0" err="1"/>
              <a:t>volna</a:t>
            </a:r>
            <a:r>
              <a:rPr lang="en-GB" dirty="0"/>
              <a:t>.</a:t>
            </a:r>
          </a:p>
          <a:p>
            <a:pPr lvl="0"/>
            <a:r>
              <a:rPr lang="en-GB" dirty="0"/>
              <a:t>Ha </a:t>
            </a:r>
            <a:r>
              <a:rPr lang="en-GB" dirty="0" err="1"/>
              <a:t>pedig</a:t>
            </a:r>
            <a:r>
              <a:rPr lang="en-GB" dirty="0"/>
              <a:t> </a:t>
            </a:r>
            <a:r>
              <a:rPr lang="en-GB" dirty="0" err="1"/>
              <a:t>úgy</a:t>
            </a:r>
            <a:r>
              <a:rPr lang="en-GB" dirty="0"/>
              <a:t> </a:t>
            </a:r>
            <a:r>
              <a:rPr lang="en-GB" dirty="0" err="1"/>
              <a:t>számolunk</a:t>
            </a:r>
            <a:r>
              <a:rPr lang="en-GB" dirty="0"/>
              <a:t>, </a:t>
            </a:r>
            <a:r>
              <a:rPr lang="en-GB" dirty="0" err="1"/>
              <a:t>hogy</a:t>
            </a:r>
            <a:r>
              <a:rPr lang="en-GB" dirty="0"/>
              <a:t> </a:t>
            </a:r>
            <a:r>
              <a:rPr lang="en-GB" dirty="0" err="1"/>
              <a:t>mekkorát</a:t>
            </a:r>
            <a:r>
              <a:rPr lang="en-GB" dirty="0"/>
              <a:t> </a:t>
            </a:r>
            <a:r>
              <a:rPr lang="en-GB" dirty="0" err="1"/>
              <a:t>lehetett</a:t>
            </a:r>
            <a:r>
              <a:rPr lang="en-GB" dirty="0"/>
              <a:t> </a:t>
            </a:r>
            <a:r>
              <a:rPr lang="en-GB" dirty="0" err="1"/>
              <a:t>volna</a:t>
            </a:r>
            <a:r>
              <a:rPr lang="en-GB" dirty="0"/>
              <a:t> </a:t>
            </a:r>
            <a:r>
              <a:rPr lang="en-GB" dirty="0" err="1"/>
              <a:t>spórolni</a:t>
            </a:r>
            <a:r>
              <a:rPr lang="en-GB" dirty="0"/>
              <a:t>, ha </a:t>
            </a:r>
            <a:r>
              <a:rPr lang="en-GB" dirty="0" err="1"/>
              <a:t>az</a:t>
            </a:r>
            <a:r>
              <a:rPr lang="en-GB" dirty="0"/>
              <a:t> </a:t>
            </a:r>
            <a:r>
              <a:rPr lang="en-GB" dirty="0" err="1"/>
              <a:t>Európai</a:t>
            </a:r>
            <a:r>
              <a:rPr lang="en-GB" dirty="0"/>
              <a:t> </a:t>
            </a:r>
            <a:r>
              <a:rPr lang="en-GB" dirty="0" err="1"/>
              <a:t>Beruházási</a:t>
            </a:r>
            <a:r>
              <a:rPr lang="en-GB" dirty="0"/>
              <a:t> </a:t>
            </a:r>
            <a:r>
              <a:rPr lang="en-GB" dirty="0" err="1"/>
              <a:t>Banktól</a:t>
            </a:r>
            <a:r>
              <a:rPr lang="en-GB" dirty="0"/>
              <a:t> </a:t>
            </a:r>
            <a:r>
              <a:rPr lang="en-GB" dirty="0" err="1"/>
              <a:t>kér</a:t>
            </a:r>
            <a:r>
              <a:rPr lang="en-GB" dirty="0"/>
              <a:t> </a:t>
            </a:r>
            <a:r>
              <a:rPr lang="en-GB" dirty="0" err="1"/>
              <a:t>több</a:t>
            </a:r>
            <a:r>
              <a:rPr lang="en-GB" dirty="0"/>
              <a:t> </a:t>
            </a:r>
            <a:r>
              <a:rPr lang="en-GB" dirty="0" err="1"/>
              <a:t>hitelt</a:t>
            </a:r>
            <a:r>
              <a:rPr lang="en-GB" dirty="0"/>
              <a:t> a </a:t>
            </a:r>
            <a:r>
              <a:rPr lang="en-GB" dirty="0" err="1"/>
              <a:t>kormány</a:t>
            </a:r>
            <a:r>
              <a:rPr lang="en-GB" dirty="0"/>
              <a:t>, </a:t>
            </a:r>
            <a:r>
              <a:rPr lang="en-GB" dirty="0" err="1"/>
              <a:t>akkor</a:t>
            </a:r>
            <a:r>
              <a:rPr lang="en-GB" dirty="0"/>
              <a:t> a </a:t>
            </a:r>
            <a:r>
              <a:rPr lang="en-GB" dirty="0" err="1"/>
              <a:t>konzervatív</a:t>
            </a:r>
            <a:r>
              <a:rPr lang="en-GB" dirty="0"/>
              <a:t>, </a:t>
            </a:r>
            <a:r>
              <a:rPr lang="en-GB" dirty="0" err="1"/>
              <a:t>óvatos</a:t>
            </a:r>
            <a:r>
              <a:rPr lang="en-GB" dirty="0"/>
              <a:t> </a:t>
            </a:r>
            <a:r>
              <a:rPr lang="en-GB" dirty="0" err="1"/>
              <a:t>számítás</a:t>
            </a:r>
            <a:r>
              <a:rPr lang="en-GB" dirty="0"/>
              <a:t> </a:t>
            </a:r>
            <a:r>
              <a:rPr lang="en-GB" dirty="0" err="1"/>
              <a:t>szerint</a:t>
            </a:r>
            <a:r>
              <a:rPr lang="en-GB" dirty="0"/>
              <a:t> is </a:t>
            </a:r>
            <a:r>
              <a:rPr lang="en-GB" dirty="0" err="1"/>
              <a:t>kijön</a:t>
            </a:r>
            <a:r>
              <a:rPr lang="en-GB" dirty="0"/>
              <a:t> a 30 </a:t>
            </a:r>
            <a:r>
              <a:rPr lang="en-GB" dirty="0" err="1"/>
              <a:t>milliárd</a:t>
            </a:r>
            <a:r>
              <a:rPr lang="en-GB" dirty="0"/>
              <a:t> </a:t>
            </a:r>
            <a:r>
              <a:rPr lang="en-GB" dirty="0" err="1"/>
              <a:t>forintos</a:t>
            </a:r>
            <a:r>
              <a:rPr lang="en-GB" dirty="0"/>
              <a:t> </a:t>
            </a:r>
            <a:r>
              <a:rPr lang="en-GB" dirty="0" err="1"/>
              <a:t>bukás</a:t>
            </a:r>
            <a:r>
              <a:rPr lang="en-GB" dirty="0"/>
              <a:t>.</a:t>
            </a:r>
          </a:p>
          <a:p>
            <a:pPr lvl="0"/>
            <a:r>
              <a:rPr lang="en-GB" dirty="0" err="1"/>
              <a:t>Eközben</a:t>
            </a:r>
            <a:r>
              <a:rPr lang="en-GB" dirty="0"/>
              <a:t> </a:t>
            </a:r>
            <a:r>
              <a:rPr lang="en-GB" dirty="0" err="1"/>
              <a:t>azonban</a:t>
            </a:r>
            <a:r>
              <a:rPr lang="en-GB" dirty="0"/>
              <a:t> </a:t>
            </a:r>
            <a:r>
              <a:rPr lang="en-GB" dirty="0" err="1"/>
              <a:t>nagyrészt</a:t>
            </a:r>
            <a:r>
              <a:rPr lang="en-GB" dirty="0"/>
              <a:t> offshore </a:t>
            </a:r>
            <a:r>
              <a:rPr lang="en-GB" dirty="0" err="1"/>
              <a:t>hátterű</a:t>
            </a:r>
            <a:r>
              <a:rPr lang="en-GB" dirty="0"/>
              <a:t> </a:t>
            </a:r>
            <a:r>
              <a:rPr lang="en-GB" dirty="0" err="1"/>
              <a:t>cégek</a:t>
            </a:r>
            <a:r>
              <a:rPr lang="en-GB" dirty="0"/>
              <a:t> 60 </a:t>
            </a:r>
            <a:r>
              <a:rPr lang="en-GB" dirty="0" err="1"/>
              <a:t>milliárd</a:t>
            </a:r>
            <a:r>
              <a:rPr lang="en-GB" dirty="0"/>
              <a:t> </a:t>
            </a:r>
            <a:r>
              <a:rPr lang="en-GB" dirty="0" err="1"/>
              <a:t>forinttal</a:t>
            </a:r>
            <a:r>
              <a:rPr lang="en-GB" dirty="0"/>
              <a:t> </a:t>
            </a:r>
            <a:r>
              <a:rPr lang="en-GB" dirty="0" err="1"/>
              <a:t>gazdagodtak</a:t>
            </a:r>
            <a:r>
              <a:rPr lang="en-GB" dirty="0"/>
              <a:t> a </a:t>
            </a:r>
            <a:r>
              <a:rPr lang="en-GB" dirty="0" err="1"/>
              <a:t>magyar</a:t>
            </a:r>
            <a:r>
              <a:rPr lang="en-GB" dirty="0"/>
              <a:t> </a:t>
            </a:r>
            <a:r>
              <a:rPr lang="en-GB" dirty="0" err="1"/>
              <a:t>költségvetés</a:t>
            </a:r>
            <a:r>
              <a:rPr lang="en-GB" dirty="0"/>
              <a:t> </a:t>
            </a:r>
            <a:r>
              <a:rPr lang="en-GB" dirty="0" err="1"/>
              <a:t>kárára</a:t>
            </a:r>
            <a:r>
              <a:rPr lang="en-GB" dirty="0"/>
              <a:t>.</a:t>
            </a:r>
          </a:p>
          <a:p>
            <a:pPr lvl="0"/>
            <a:r>
              <a:rPr lang="en-GB" dirty="0"/>
              <a:t>A program </a:t>
            </a:r>
            <a:r>
              <a:rPr lang="en-GB" dirty="0" err="1"/>
              <a:t>keretében</a:t>
            </a:r>
            <a:r>
              <a:rPr lang="en-GB" dirty="0"/>
              <a:t> 19 855 </a:t>
            </a:r>
            <a:r>
              <a:rPr lang="en-GB" dirty="0" err="1"/>
              <a:t>külföldi</a:t>
            </a:r>
            <a:r>
              <a:rPr lang="en-GB" dirty="0"/>
              <a:t>, </a:t>
            </a:r>
            <a:r>
              <a:rPr lang="en-GB" dirty="0" err="1"/>
              <a:t>közöttük</a:t>
            </a:r>
            <a:r>
              <a:rPr lang="en-GB" dirty="0"/>
              <a:t> </a:t>
            </a:r>
            <a:r>
              <a:rPr lang="en-GB" dirty="0" err="1"/>
              <a:t>súlyos</a:t>
            </a:r>
            <a:r>
              <a:rPr lang="en-GB" dirty="0"/>
              <a:t> </a:t>
            </a:r>
            <a:r>
              <a:rPr lang="en-GB" dirty="0" err="1"/>
              <a:t>nemzetbiztonsági</a:t>
            </a:r>
            <a:r>
              <a:rPr lang="en-GB" dirty="0"/>
              <a:t> </a:t>
            </a:r>
            <a:r>
              <a:rPr lang="en-GB" dirty="0" err="1"/>
              <a:t>kockázatot</a:t>
            </a:r>
            <a:r>
              <a:rPr lang="en-GB" dirty="0"/>
              <a:t> </a:t>
            </a:r>
            <a:r>
              <a:rPr lang="en-GB" dirty="0" err="1"/>
              <a:t>jelentő</a:t>
            </a:r>
            <a:r>
              <a:rPr lang="en-GB" dirty="0"/>
              <a:t> </a:t>
            </a:r>
            <a:r>
              <a:rPr lang="en-GB" dirty="0" err="1"/>
              <a:t>személyek</a:t>
            </a:r>
            <a:r>
              <a:rPr lang="en-GB" dirty="0"/>
              <a:t> is, </a:t>
            </a:r>
            <a:r>
              <a:rPr lang="en-GB" dirty="0" err="1"/>
              <a:t>érdemi</a:t>
            </a:r>
            <a:r>
              <a:rPr lang="en-GB" dirty="0"/>
              <a:t> </a:t>
            </a:r>
            <a:r>
              <a:rPr lang="en-GB" dirty="0" err="1"/>
              <a:t>ellenőrzés</a:t>
            </a:r>
            <a:r>
              <a:rPr lang="en-GB" dirty="0"/>
              <a:t> </a:t>
            </a:r>
            <a:r>
              <a:rPr lang="en-GB" dirty="0" err="1"/>
              <a:t>nélkül</a:t>
            </a:r>
            <a:r>
              <a:rPr lang="en-GB" dirty="0"/>
              <a:t> </a:t>
            </a:r>
            <a:r>
              <a:rPr lang="en-GB" dirty="0" err="1"/>
              <a:t>jutottak</a:t>
            </a:r>
            <a:r>
              <a:rPr lang="en-GB" dirty="0"/>
              <a:t> </a:t>
            </a:r>
            <a:r>
              <a:rPr lang="en-GB" dirty="0" err="1"/>
              <a:t>magyarországi</a:t>
            </a:r>
            <a:r>
              <a:rPr lang="en-GB" dirty="0"/>
              <a:t> </a:t>
            </a:r>
            <a:r>
              <a:rPr lang="en-GB" dirty="0" err="1"/>
              <a:t>letelepedési</a:t>
            </a:r>
            <a:r>
              <a:rPr lang="en-GB" dirty="0"/>
              <a:t> </a:t>
            </a:r>
            <a:r>
              <a:rPr lang="en-GB" dirty="0" err="1"/>
              <a:t>engedélyhez</a:t>
            </a:r>
            <a:r>
              <a:rPr lang="en-GB" dirty="0"/>
              <a:t>.</a:t>
            </a:r>
          </a:p>
          <a:p>
            <a:endParaRPr lang="hu-HU" dirty="0"/>
          </a:p>
          <a:p>
            <a:endParaRPr lang="hu-HU" dirty="0"/>
          </a:p>
          <a:p>
            <a:r>
              <a:rPr lang="hu-HU" dirty="0"/>
              <a:t> </a:t>
            </a:r>
            <a:r>
              <a:rPr lang="hu-HU" b="1" dirty="0"/>
              <a:t>A letelepedési államkötvények szerepe a magyar állam finanszírozásában </a:t>
            </a:r>
            <a:endParaRPr lang="hu-HU" dirty="0"/>
          </a:p>
          <a:p>
            <a:r>
              <a:rPr lang="hu-HU" dirty="0"/>
              <a:t>Korrupció és közpénzveszteség állami kivitelezésben 2013-2017. között </a:t>
            </a:r>
          </a:p>
          <a:p>
            <a:r>
              <a:rPr lang="hu-HU" dirty="0" err="1"/>
              <a:t>Bp</a:t>
            </a:r>
            <a:r>
              <a:rPr lang="hu-HU" dirty="0"/>
              <a:t>, 2018 </a:t>
            </a:r>
            <a:r>
              <a:rPr lang="hu-HU" dirty="0" err="1"/>
              <a:t>Romhányi</a:t>
            </a:r>
            <a:r>
              <a:rPr lang="hu-HU"/>
              <a:t> Balázs írta</a:t>
            </a:r>
            <a:endParaRPr lang="hu-HU" dirty="0"/>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39</a:t>
            </a:fld>
            <a:endParaRPr lang="hu-HU"/>
          </a:p>
        </p:txBody>
      </p:sp>
      <p:pic>
        <p:nvPicPr>
          <p:cNvPr id="8" name="Kép 7">
            <a:extLst>
              <a:ext uri="{FF2B5EF4-FFF2-40B4-BE49-F238E27FC236}">
                <a16:creationId xmlns:a16="http://schemas.microsoft.com/office/drawing/2014/main" id="{3EB3782B-3A30-8F96-77D4-DAC9A2AD1133}"/>
              </a:ext>
            </a:extLst>
          </p:cNvPr>
          <p:cNvPicPr>
            <a:picLocks noChangeAspect="1"/>
          </p:cNvPicPr>
          <p:nvPr/>
        </p:nvPicPr>
        <p:blipFill>
          <a:blip r:embed="rId3"/>
          <a:stretch>
            <a:fillRect/>
          </a:stretch>
        </p:blipFill>
        <p:spPr>
          <a:xfrm>
            <a:off x="897803" y="7097365"/>
            <a:ext cx="3155032" cy="515726"/>
          </a:xfrm>
          <a:prstGeom prst="rect">
            <a:avLst/>
          </a:prstGeom>
        </p:spPr>
      </p:pic>
    </p:spTree>
    <p:extLst>
      <p:ext uri="{BB962C8B-B14F-4D97-AF65-F5344CB8AC3E}">
        <p14:creationId xmlns:p14="http://schemas.microsoft.com/office/powerpoint/2010/main" val="213300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542028" y="4691153"/>
            <a:ext cx="5728783" cy="4445181"/>
          </a:xfrm>
        </p:spPr>
        <p:txBody>
          <a:bodyPr/>
          <a:lstStyle/>
          <a:p>
            <a:r>
              <a:rPr lang="hu-HU" dirty="0"/>
              <a:t>Lucia </a:t>
            </a:r>
            <a:r>
              <a:rPr lang="hu-HU" dirty="0" err="1"/>
              <a:t>Bocková</a:t>
            </a:r>
            <a:r>
              <a:rPr lang="hu-HU" dirty="0"/>
              <a:t>, 2023:</a:t>
            </a:r>
          </a:p>
          <a:p>
            <a:r>
              <a:rPr lang="hu-HU" dirty="0"/>
              <a:t>„</a:t>
            </a:r>
            <a:r>
              <a:rPr lang="en-GB" dirty="0"/>
              <a:t>In the literature, authors use their own definitions of investment migration programmes. According to </a:t>
            </a:r>
            <a:r>
              <a:rPr lang="en-GB" b="1" dirty="0" err="1">
                <a:solidFill>
                  <a:srgbClr val="C00000"/>
                </a:solidFill>
              </a:rPr>
              <a:t>Džankić</a:t>
            </a:r>
            <a:r>
              <a:rPr lang="en-GB" b="1" dirty="0">
                <a:solidFill>
                  <a:srgbClr val="C00000"/>
                </a:solidFill>
              </a:rPr>
              <a:t> (2018), </a:t>
            </a:r>
            <a:r>
              <a:rPr lang="en-GB" dirty="0"/>
              <a:t>“immigrant investor</a:t>
            </a:r>
            <a:r>
              <a:rPr lang="hu-HU" dirty="0"/>
              <a:t> </a:t>
            </a:r>
            <a:r>
              <a:rPr lang="en-GB" dirty="0"/>
              <a:t>programmes are policies developed by countries seeking to attract the wealthy to become their residents or citizens”. </a:t>
            </a:r>
            <a:r>
              <a:rPr lang="en-GB" dirty="0">
                <a:solidFill>
                  <a:srgbClr val="C00000"/>
                </a:solidFill>
              </a:rPr>
              <a:t>Sumption (2021</a:t>
            </a:r>
            <a:r>
              <a:rPr lang="en-GB" dirty="0"/>
              <a:t>, p. 4) defines</a:t>
            </a:r>
            <a:r>
              <a:rPr lang="hu-HU" dirty="0"/>
              <a:t> </a:t>
            </a:r>
            <a:r>
              <a:rPr lang="en-GB" dirty="0"/>
              <a:t>these investment schemes as “policies in which the government awards a residence status or citizenship to individuals and/or their family </a:t>
            </a:r>
            <a:r>
              <a:rPr lang="en-GB" dirty="0" err="1"/>
              <a:t>membersin</a:t>
            </a:r>
            <a:r>
              <a:rPr lang="en-GB" dirty="0"/>
              <a:t> return for a financial transaction, with relatively limited requirements to be actively involved in the day-today operations of a business”.</a:t>
            </a:r>
            <a:r>
              <a:rPr lang="hu-HU" dirty="0"/>
              <a:t>  </a:t>
            </a:r>
            <a:r>
              <a:rPr lang="en-GB" b="1" dirty="0">
                <a:solidFill>
                  <a:srgbClr val="C00000"/>
                </a:solidFill>
              </a:rPr>
              <a:t>European Parliament Research Service </a:t>
            </a:r>
            <a:r>
              <a:rPr lang="en-GB" dirty="0"/>
              <a:t>study explains that CBI and RBI programmes are “formalised procedures that allow third-country nationals</a:t>
            </a:r>
            <a:r>
              <a:rPr lang="hu-HU" dirty="0"/>
              <a:t> </a:t>
            </a:r>
            <a:r>
              <a:rPr lang="en-GB" dirty="0"/>
              <a:t>to obtain residence or citizenship in a host country in exchange for a passive financial contribution that may include government bonds, real </a:t>
            </a:r>
            <a:r>
              <a:rPr lang="en-GB" dirty="0" err="1"/>
              <a:t>estate,or</a:t>
            </a:r>
            <a:r>
              <a:rPr lang="en-GB" dirty="0"/>
              <a:t> bank deposits”. In addition, the study identifies the central elements of the investment migration programmes which should include: “</a:t>
            </a:r>
            <a:r>
              <a:rPr lang="en-GB" dirty="0" err="1"/>
              <a:t>primarilyfinancial</a:t>
            </a:r>
            <a:r>
              <a:rPr lang="en-GB" dirty="0"/>
              <a:t> conditions that require passive capital investments; minimal to no physical presence requirements; and/or fast track to residency </a:t>
            </a:r>
            <a:r>
              <a:rPr lang="en-GB" dirty="0" err="1"/>
              <a:t>orcitizenship</a:t>
            </a:r>
            <a:r>
              <a:rPr lang="en-GB" dirty="0"/>
              <a:t> in the country compared to traditional channels” (Fernandes, Navarra, De Groot, and Muñoz, 2021, pp. 1-43</a:t>
            </a:r>
            <a:r>
              <a:rPr lang="en-GB" b="1" dirty="0">
                <a:solidFill>
                  <a:srgbClr val="C00000"/>
                </a:solidFill>
              </a:rPr>
              <a:t>). OECD (2019</a:t>
            </a:r>
            <a:r>
              <a:rPr lang="en-GB" dirty="0"/>
              <a:t>, p. 2) </a:t>
            </a:r>
            <a:r>
              <a:rPr lang="en-GB" dirty="0" err="1"/>
              <a:t>clarifiesthat</a:t>
            </a:r>
            <a:r>
              <a:rPr lang="en-GB" dirty="0"/>
              <a:t> RBI and CBI schemes “allow foreign individuals to obtain residence rights or citizenship through investment or against a flat fee” and that </a:t>
            </a:r>
            <a:r>
              <a:rPr lang="en-GB" dirty="0" err="1"/>
              <a:t>they“are</a:t>
            </a:r>
            <a:r>
              <a:rPr lang="en-GB" dirty="0"/>
              <a:t> directed at passive investors, rather than entrepreneurs or investors who will be actively involved in operating a business they have created </a:t>
            </a:r>
            <a:r>
              <a:rPr lang="en-GB" dirty="0" err="1"/>
              <a:t>orin</a:t>
            </a:r>
            <a:r>
              <a:rPr lang="en-GB" dirty="0"/>
              <a:t> which they have invested as a sole proprietor or as a partner”. </a:t>
            </a:r>
            <a:r>
              <a:rPr lang="en-GB" b="1" dirty="0">
                <a:solidFill>
                  <a:srgbClr val="C00000"/>
                </a:solidFill>
              </a:rPr>
              <a:t>Transparency International and Global Witness </a:t>
            </a:r>
            <a:r>
              <a:rPr lang="en-GB" dirty="0"/>
              <a:t>(2018, p. 8) explain that</a:t>
            </a:r>
            <a:r>
              <a:rPr lang="hu-HU" dirty="0"/>
              <a:t> </a:t>
            </a:r>
            <a:r>
              <a:rPr lang="en-GB" dirty="0"/>
              <a:t>“investment migration schemes offer fast-track citizenship and residency to foreign nationals in exchange for their substantial investment in </a:t>
            </a:r>
            <a:r>
              <a:rPr lang="en-GB" dirty="0" err="1"/>
              <a:t>thecountry</a:t>
            </a:r>
            <a:r>
              <a:rPr lang="en-GB" dirty="0"/>
              <a:t>“.</a:t>
            </a:r>
            <a:endParaRPr lang="hu-HU" dirty="0"/>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4</a:t>
            </a:fld>
            <a:endParaRPr lang="hu-HU"/>
          </a:p>
        </p:txBody>
      </p:sp>
    </p:spTree>
    <p:extLst>
      <p:ext uri="{BB962C8B-B14F-4D97-AF65-F5344CB8AC3E}">
        <p14:creationId xmlns:p14="http://schemas.microsoft.com/office/powerpoint/2010/main" val="4147223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t>
            </a:r>
            <a:r>
              <a:rPr lang="en-US" dirty="0"/>
              <a:t>The issuance of the domestic Premium Euro</a:t>
            </a:r>
            <a:r>
              <a:rPr lang="hu-HU" dirty="0"/>
              <a:t> </a:t>
            </a:r>
            <a:r>
              <a:rPr lang="en-US" dirty="0"/>
              <a:t>Hungarian Government Bond and the Residency Bond is expected to provide</a:t>
            </a:r>
            <a:r>
              <a:rPr lang="hu-HU" dirty="0"/>
              <a:t> </a:t>
            </a:r>
            <a:r>
              <a:rPr lang="en-US" dirty="0"/>
              <a:t>additional funding of EUR 200 million.</a:t>
            </a:r>
            <a:r>
              <a:rPr lang="hu-HU" dirty="0"/>
              <a:t>”  </a:t>
            </a:r>
            <a:br>
              <a:rPr lang="hu-HU" dirty="0"/>
            </a:br>
            <a:r>
              <a:rPr lang="hu-HU" dirty="0">
                <a:hlinkClick r:id="rId3"/>
              </a:rPr>
              <a:t>http://www.akk.hu/en/page/releases/releases-1/press-releases</a:t>
            </a:r>
            <a:r>
              <a:rPr lang="hu-HU" dirty="0"/>
              <a:t> (20170605)</a:t>
            </a:r>
          </a:p>
          <a:p>
            <a:endParaRPr lang="hu-HU" dirty="0"/>
          </a:p>
          <a:p>
            <a:endParaRPr lang="hu-HU" dirty="0"/>
          </a:p>
          <a:p>
            <a:r>
              <a:rPr lang="en-GB" dirty="0"/>
              <a:t>A </a:t>
            </a:r>
            <a:r>
              <a:rPr lang="en-GB" dirty="0" err="1"/>
              <a:t>Kormány</a:t>
            </a:r>
            <a:r>
              <a:rPr lang="en-GB" dirty="0"/>
              <a:t> 45/2017. (III. 17.) </a:t>
            </a:r>
            <a:r>
              <a:rPr lang="en-GB" dirty="0" err="1"/>
              <a:t>Korm</a:t>
            </a:r>
            <a:r>
              <a:rPr lang="en-GB" dirty="0"/>
              <a:t>. </a:t>
            </a:r>
            <a:r>
              <a:rPr lang="en-GB" dirty="0" err="1"/>
              <a:t>Rendelete</a:t>
            </a:r>
            <a:r>
              <a:rPr lang="hu-HU" dirty="0"/>
              <a:t> </a:t>
            </a:r>
            <a:r>
              <a:rPr lang="en-GB" dirty="0"/>
              <a:t>a </a:t>
            </a:r>
            <a:r>
              <a:rPr lang="en-GB" dirty="0" err="1"/>
              <a:t>harmadik</a:t>
            </a:r>
            <a:r>
              <a:rPr lang="en-GB" dirty="0"/>
              <a:t> </a:t>
            </a:r>
            <a:r>
              <a:rPr lang="en-GB" dirty="0" err="1"/>
              <a:t>országbeli</a:t>
            </a:r>
            <a:r>
              <a:rPr lang="en-GB" dirty="0"/>
              <a:t> </a:t>
            </a:r>
            <a:r>
              <a:rPr lang="en-GB" dirty="0" err="1"/>
              <a:t>állampolgárok</a:t>
            </a:r>
            <a:r>
              <a:rPr lang="en-GB" dirty="0"/>
              <a:t> </a:t>
            </a:r>
            <a:r>
              <a:rPr lang="en-GB" dirty="0" err="1"/>
              <a:t>beutazásáról</a:t>
            </a:r>
            <a:r>
              <a:rPr lang="en-GB" dirty="0"/>
              <a:t> </a:t>
            </a:r>
            <a:r>
              <a:rPr lang="en-GB" dirty="0" err="1"/>
              <a:t>és</a:t>
            </a:r>
            <a:r>
              <a:rPr lang="en-GB" dirty="0"/>
              <a:t> </a:t>
            </a:r>
            <a:r>
              <a:rPr lang="en-GB" dirty="0" err="1"/>
              <a:t>tartózkodásáról</a:t>
            </a:r>
            <a:r>
              <a:rPr lang="en-GB" dirty="0"/>
              <a:t> </a:t>
            </a:r>
            <a:r>
              <a:rPr lang="en-GB" dirty="0" err="1"/>
              <a:t>szóló</a:t>
            </a:r>
            <a:r>
              <a:rPr lang="en-GB" dirty="0"/>
              <a:t> 2007. </a:t>
            </a:r>
            <a:r>
              <a:rPr lang="en-GB" dirty="0" err="1"/>
              <a:t>évi</a:t>
            </a:r>
            <a:r>
              <a:rPr lang="en-GB" dirty="0"/>
              <a:t> II. </a:t>
            </a:r>
            <a:r>
              <a:rPr lang="en-GB" dirty="0" err="1"/>
              <a:t>törvény</a:t>
            </a:r>
            <a:r>
              <a:rPr lang="hu-HU" dirty="0"/>
              <a:t> </a:t>
            </a:r>
            <a:r>
              <a:rPr lang="en-GB" dirty="0" err="1"/>
              <a:t>végrehajtásáról</a:t>
            </a:r>
            <a:r>
              <a:rPr lang="en-GB" dirty="0"/>
              <a:t> </a:t>
            </a:r>
            <a:r>
              <a:rPr lang="en-GB" dirty="0" err="1"/>
              <a:t>szóló</a:t>
            </a:r>
            <a:r>
              <a:rPr lang="en-GB" dirty="0"/>
              <a:t> 114/2007. (V. 24.) </a:t>
            </a:r>
            <a:r>
              <a:rPr lang="en-GB" dirty="0" err="1"/>
              <a:t>Korm</a:t>
            </a:r>
            <a:r>
              <a:rPr lang="en-GB" dirty="0"/>
              <a:t>. </a:t>
            </a:r>
            <a:r>
              <a:rPr lang="en-GB" dirty="0" err="1"/>
              <a:t>rendelet</a:t>
            </a:r>
            <a:r>
              <a:rPr lang="en-GB" dirty="0"/>
              <a:t> </a:t>
            </a:r>
            <a:r>
              <a:rPr lang="en-GB" dirty="0" err="1"/>
              <a:t>módosításáról</a:t>
            </a:r>
            <a:endParaRPr lang="en-GB"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40</a:t>
            </a:fld>
            <a:endParaRPr lang="hu-HU" dirty="0"/>
          </a:p>
        </p:txBody>
      </p:sp>
    </p:spTree>
    <p:extLst>
      <p:ext uri="{BB962C8B-B14F-4D97-AF65-F5344CB8AC3E}">
        <p14:creationId xmlns:p14="http://schemas.microsoft.com/office/powerpoint/2010/main" val="2278851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41</a:t>
            </a:fld>
            <a:endParaRPr lang="hu-HU"/>
          </a:p>
        </p:txBody>
      </p:sp>
    </p:spTree>
    <p:extLst>
      <p:ext uri="{BB962C8B-B14F-4D97-AF65-F5344CB8AC3E}">
        <p14:creationId xmlns:p14="http://schemas.microsoft.com/office/powerpoint/2010/main" val="161600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42</a:t>
            </a:fld>
            <a:endParaRPr lang="hu-HU"/>
          </a:p>
        </p:txBody>
      </p:sp>
    </p:spTree>
    <p:extLst>
      <p:ext uri="{BB962C8B-B14F-4D97-AF65-F5344CB8AC3E}">
        <p14:creationId xmlns:p14="http://schemas.microsoft.com/office/powerpoint/2010/main" val="402269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t>
            </a:r>
            <a:r>
              <a:rPr lang="hu-HU" dirty="0" err="1"/>
              <a:t>after</a:t>
            </a:r>
            <a:r>
              <a:rPr lang="hu-HU" dirty="0"/>
              <a:t> </a:t>
            </a:r>
            <a:r>
              <a:rPr lang="hu-HU" dirty="0" err="1"/>
              <a:t>revoked</a:t>
            </a:r>
            <a:r>
              <a:rPr lang="hu-HU" dirty="0"/>
              <a:t> </a:t>
            </a:r>
            <a:r>
              <a:rPr lang="hu-HU" dirty="0" err="1"/>
              <a:t>separate</a:t>
            </a:r>
            <a:r>
              <a:rPr lang="hu-HU" dirty="0"/>
              <a:t> </a:t>
            </a:r>
            <a:r>
              <a:rPr lang="hu-HU" dirty="0" err="1"/>
              <a:t>law</a:t>
            </a:r>
            <a:r>
              <a:rPr lang="hu-HU" dirty="0"/>
              <a:t> </a:t>
            </a:r>
            <a:r>
              <a:rPr lang="hu-HU" dirty="0" err="1"/>
              <a:t>on</a:t>
            </a:r>
            <a:r>
              <a:rPr lang="hu-HU" dirty="0"/>
              <a:t> </a:t>
            </a:r>
            <a:r>
              <a:rPr lang="hu-HU" dirty="0" err="1"/>
              <a:t>guest</a:t>
            </a:r>
            <a:r>
              <a:rPr lang="hu-HU" dirty="0"/>
              <a:t> </a:t>
            </a:r>
            <a:r>
              <a:rPr lang="hu-HU" dirty="0" err="1"/>
              <a:t>workers</a:t>
            </a:r>
            <a:r>
              <a:rPr lang="hu-HU" dirty="0"/>
              <a:t>) Bill T/6079 </a:t>
            </a:r>
            <a:r>
              <a:rPr lang="hu-HU" dirty="0" err="1"/>
              <a:t>submitted</a:t>
            </a:r>
            <a:r>
              <a:rPr lang="hu-HU" dirty="0"/>
              <a:t> </a:t>
            </a:r>
            <a:r>
              <a:rPr lang="hu-HU" dirty="0" err="1"/>
              <a:t>by</a:t>
            </a:r>
            <a:r>
              <a:rPr lang="hu-HU" dirty="0"/>
              <a:t> the </a:t>
            </a:r>
            <a:r>
              <a:rPr lang="hu-HU" dirty="0" err="1"/>
              <a:t>government</a:t>
            </a:r>
            <a:r>
              <a:rPr lang="hu-HU" dirty="0"/>
              <a:t> </a:t>
            </a:r>
            <a:r>
              <a:rPr lang="hu-HU" dirty="0" err="1"/>
              <a:t>on</a:t>
            </a:r>
            <a:r>
              <a:rPr lang="hu-HU" dirty="0"/>
              <a:t> 14 November </a:t>
            </a:r>
            <a:r>
              <a:rPr lang="hu-HU" dirty="0" err="1"/>
              <a:t>adopted</a:t>
            </a:r>
            <a:r>
              <a:rPr lang="hu-HU" dirty="0"/>
              <a:t> </a:t>
            </a:r>
            <a:r>
              <a:rPr lang="hu-HU" dirty="0" err="1"/>
              <a:t>as</a:t>
            </a:r>
            <a:r>
              <a:rPr lang="hu-HU" dirty="0"/>
              <a:t> </a:t>
            </a:r>
            <a:r>
              <a:rPr lang="hu-HU" dirty="0" err="1"/>
              <a:t>Act</a:t>
            </a:r>
            <a:r>
              <a:rPr lang="hu-HU" dirty="0"/>
              <a:t> XC of 2023 </a:t>
            </a:r>
            <a:r>
              <a:rPr lang="hu-HU" dirty="0" err="1"/>
              <a:t>on</a:t>
            </a:r>
            <a:r>
              <a:rPr lang="hu-HU" dirty="0"/>
              <a:t> 12 December, </a:t>
            </a:r>
            <a:r>
              <a:rPr lang="hu-HU" dirty="0" err="1"/>
              <a:t>published</a:t>
            </a:r>
            <a:r>
              <a:rPr lang="hu-HU" dirty="0"/>
              <a:t> </a:t>
            </a:r>
            <a:r>
              <a:rPr lang="hu-HU" dirty="0" err="1"/>
              <a:t>on</a:t>
            </a:r>
            <a:r>
              <a:rPr lang="hu-HU" dirty="0"/>
              <a:t> 21 December, entered </a:t>
            </a:r>
            <a:r>
              <a:rPr lang="hu-HU" dirty="0" err="1"/>
              <a:t>into</a:t>
            </a:r>
            <a:r>
              <a:rPr lang="hu-HU" dirty="0"/>
              <a:t> </a:t>
            </a:r>
            <a:r>
              <a:rPr lang="hu-HU" dirty="0" err="1"/>
              <a:t>force</a:t>
            </a:r>
            <a:r>
              <a:rPr lang="hu-HU" dirty="0"/>
              <a:t> </a:t>
            </a:r>
            <a:r>
              <a:rPr lang="hu-HU" dirty="0" err="1"/>
              <a:t>gradually</a:t>
            </a:r>
            <a:r>
              <a:rPr lang="hu-HU" dirty="0"/>
              <a:t> </a:t>
            </a:r>
          </a:p>
          <a:p>
            <a:endParaRPr lang="hu-HU" dirty="0"/>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43</a:t>
            </a:fld>
            <a:endParaRPr lang="hu-HU"/>
          </a:p>
        </p:txBody>
      </p:sp>
    </p:spTree>
    <p:extLst>
      <p:ext uri="{BB962C8B-B14F-4D97-AF65-F5344CB8AC3E}">
        <p14:creationId xmlns:p14="http://schemas.microsoft.com/office/powerpoint/2010/main" val="3606632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92175" y="738188"/>
            <a:ext cx="4935538" cy="3703637"/>
          </a:xfrm>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44</a:t>
            </a:fld>
            <a:endParaRPr lang="hu-HU"/>
          </a:p>
        </p:txBody>
      </p:sp>
    </p:spTree>
    <p:extLst>
      <p:ext uri="{BB962C8B-B14F-4D97-AF65-F5344CB8AC3E}">
        <p14:creationId xmlns:p14="http://schemas.microsoft.com/office/powerpoint/2010/main" val="675723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45</a:t>
            </a:fld>
            <a:endParaRPr lang="hu-HU"/>
          </a:p>
        </p:txBody>
      </p:sp>
    </p:spTree>
    <p:extLst>
      <p:ext uri="{BB962C8B-B14F-4D97-AF65-F5344CB8AC3E}">
        <p14:creationId xmlns:p14="http://schemas.microsoft.com/office/powerpoint/2010/main" val="2246583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F7AD-2639-F84A-15FD-2B6852ACA29F}"/>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D2696A73-0861-9348-04AF-52BB4C0234DF}"/>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46A953C1-649A-03E3-CD8C-73A3C1EE8F1E}"/>
              </a:ext>
            </a:extLst>
          </p:cNvPr>
          <p:cNvSpPr>
            <a:spLocks noGrp="1"/>
          </p:cNvSpPr>
          <p:nvPr>
            <p:ph type="body" idx="1"/>
          </p:nvPr>
        </p:nvSpPr>
        <p:spPr/>
        <p:txBody>
          <a:bodyPr/>
          <a:lstStyle/>
          <a:p>
            <a:endParaRPr lang="hu-HU"/>
          </a:p>
        </p:txBody>
      </p:sp>
      <p:sp>
        <p:nvSpPr>
          <p:cNvPr id="4" name="Dia számának helye 3">
            <a:extLst>
              <a:ext uri="{FF2B5EF4-FFF2-40B4-BE49-F238E27FC236}">
                <a16:creationId xmlns:a16="http://schemas.microsoft.com/office/drawing/2014/main" id="{BD7EE1E0-31B7-591B-5C81-315588FFB9B3}"/>
              </a:ext>
            </a:extLst>
          </p:cNvPr>
          <p:cNvSpPr>
            <a:spLocks noGrp="1"/>
          </p:cNvSpPr>
          <p:nvPr>
            <p:ph type="sldNum" sz="quarter" idx="5"/>
          </p:nvPr>
        </p:nvSpPr>
        <p:spPr/>
        <p:txBody>
          <a:bodyPr/>
          <a:lstStyle/>
          <a:p>
            <a:pPr>
              <a:defRPr/>
            </a:pPr>
            <a:fld id="{AD090BF0-B366-4E92-B12B-441B371928F1}" type="slidenum">
              <a:rPr lang="hu-HU" smtClean="0"/>
              <a:pPr>
                <a:defRPr/>
              </a:pPr>
              <a:t>46</a:t>
            </a:fld>
            <a:endParaRPr lang="hu-HU"/>
          </a:p>
        </p:txBody>
      </p:sp>
    </p:spTree>
    <p:extLst>
      <p:ext uri="{BB962C8B-B14F-4D97-AF65-F5344CB8AC3E}">
        <p14:creationId xmlns:p14="http://schemas.microsoft.com/office/powerpoint/2010/main" val="4126463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6463" y="739775"/>
            <a:ext cx="4032250" cy="3025775"/>
          </a:xfrm>
        </p:spPr>
      </p:sp>
      <p:sp>
        <p:nvSpPr>
          <p:cNvPr id="3" name="Jegyzetek helye 2"/>
          <p:cNvSpPr>
            <a:spLocks noGrp="1"/>
          </p:cNvSpPr>
          <p:nvPr>
            <p:ph type="body" idx="1"/>
          </p:nvPr>
        </p:nvSpPr>
        <p:spPr>
          <a:xfrm>
            <a:off x="294487" y="3865235"/>
            <a:ext cx="6153138" cy="5762241"/>
          </a:xfrm>
        </p:spPr>
        <p:txBody>
          <a:bodyPr>
            <a:normAutofit/>
          </a:bodyPr>
          <a:lstStyle/>
          <a:p>
            <a:r>
              <a:rPr lang="en-GB" sz="1400" dirty="0">
                <a:latin typeface="+mj-lt"/>
              </a:rPr>
              <a:t>With regard to the realisation of guest investment with investment fund shares, the third-country national is required to hold </a:t>
            </a:r>
            <a:r>
              <a:rPr lang="en-GB" sz="1400" dirty="0">
                <a:solidFill>
                  <a:srgbClr val="C00000"/>
                </a:solidFill>
                <a:latin typeface="+mj-lt"/>
              </a:rPr>
              <a:t>an investment fund share issued by a real estate fund for at least five years, at least 40% of the net asset value of whose investments is in residential real estate in Hungary</a:t>
            </a:r>
            <a:r>
              <a:rPr lang="en-GB" sz="1400" dirty="0">
                <a:latin typeface="+mj-lt"/>
              </a:rPr>
              <a:t>, and whose real estate </a:t>
            </a:r>
            <a:r>
              <a:rPr lang="en-GB" sz="1400" dirty="0">
                <a:solidFill>
                  <a:srgbClr val="C00000"/>
                </a:solidFill>
                <a:latin typeface="+mj-lt"/>
              </a:rPr>
              <a:t>fund manager is listed in the register of qualified market operators </a:t>
            </a:r>
            <a:r>
              <a:rPr lang="en-GB" sz="1400" dirty="0">
                <a:latin typeface="+mj-lt"/>
              </a:rPr>
              <a:t>under Act XXX of 2016 on the Procurement for Defence and Security Purposes (hereinafter referred to as Act XXX of 2016). Another important rule regarding the real estate fund manager is </a:t>
            </a:r>
            <a:r>
              <a:rPr lang="en-GB" sz="1400" dirty="0">
                <a:solidFill>
                  <a:srgbClr val="C00000"/>
                </a:solidFill>
                <a:latin typeface="+mj-lt"/>
              </a:rPr>
              <a:t>that the respective manager must qualify as an alternative investment fund manager (hereinafter referred to as AIFM) under Act XVI of 2014 on Collective Investment Trusts and Their Managers</a:t>
            </a:r>
            <a:r>
              <a:rPr lang="en-GB" sz="1400" dirty="0">
                <a:latin typeface="+mj-lt"/>
              </a:rPr>
              <a:t>, and on the Amendment of Financial Regulations (CITA, hereinafter referred to as Act XVI of 2014) and must be authorized to manage an alternative investment fund (AIF) in which the value of the </a:t>
            </a:r>
            <a:r>
              <a:rPr lang="en-GB" sz="1400" dirty="0">
                <a:solidFill>
                  <a:srgbClr val="C00000"/>
                </a:solidFill>
                <a:latin typeface="+mj-lt"/>
              </a:rPr>
              <a:t>managed assets exceeds a threshold of EUR 100 million in total </a:t>
            </a:r>
            <a:r>
              <a:rPr lang="en-GB" sz="1400" dirty="0">
                <a:latin typeface="+mj-lt"/>
              </a:rPr>
              <a:t>(including assets created through leverage), or exceeds a threshold of </a:t>
            </a:r>
            <a:r>
              <a:rPr lang="en-GB" sz="1400" dirty="0">
                <a:solidFill>
                  <a:srgbClr val="C00000"/>
                </a:solidFill>
                <a:latin typeface="+mj-lt"/>
              </a:rPr>
              <a:t>EUR 500 million in total, where the portfolios of AIF comprises of AIFs which are not financed through leverage</a:t>
            </a:r>
            <a:r>
              <a:rPr lang="en-GB" sz="1400" dirty="0">
                <a:latin typeface="+mj-lt"/>
              </a:rPr>
              <a:t> and in whose cases no redemption rights shall be exercised within five years of the date of the original investment into the various AIFs. Apart from the abovementioned, </a:t>
            </a:r>
            <a:r>
              <a:rPr lang="en-GB" sz="1400" dirty="0">
                <a:solidFill>
                  <a:srgbClr val="C00000"/>
                </a:solidFill>
                <a:latin typeface="+mj-lt"/>
              </a:rPr>
              <a:t>also fund managers shall act who, qualifying as an investment fund manager under Act XVI of 2014, manage a real estate fund in which the value of assets under management exceeds a threshold of EUR 600 million </a:t>
            </a:r>
            <a:r>
              <a:rPr lang="en-GB" sz="1400" dirty="0">
                <a:latin typeface="+mj-lt"/>
              </a:rPr>
              <a:t>in total.</a:t>
            </a:r>
            <a:endParaRPr lang="hu-HU" sz="1400" dirty="0">
              <a:latin typeface="+mj-lt"/>
            </a:endParaRPr>
          </a:p>
          <a:p>
            <a:r>
              <a:rPr lang="hu-HU" sz="1400" dirty="0">
                <a:latin typeface="+mj-lt"/>
              </a:rPr>
              <a:t>------------------</a:t>
            </a:r>
          </a:p>
          <a:p>
            <a:endParaRPr lang="hu-HU" dirty="0"/>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47</a:t>
            </a:fld>
            <a:endParaRPr lang="hu-HU"/>
          </a:p>
        </p:txBody>
      </p:sp>
    </p:spTree>
    <p:extLst>
      <p:ext uri="{BB962C8B-B14F-4D97-AF65-F5344CB8AC3E}">
        <p14:creationId xmlns:p14="http://schemas.microsoft.com/office/powerpoint/2010/main" val="749808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48</a:t>
            </a:fld>
            <a:endParaRPr lang="hu-HU"/>
          </a:p>
        </p:txBody>
      </p:sp>
    </p:spTree>
    <p:extLst>
      <p:ext uri="{BB962C8B-B14F-4D97-AF65-F5344CB8AC3E}">
        <p14:creationId xmlns:p14="http://schemas.microsoft.com/office/powerpoint/2010/main" val="251961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033B0-B69E-CFD0-9696-4249CB133117}"/>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10E95852-EF9B-E376-86E2-DB1FB5901D43}"/>
              </a:ext>
            </a:extLst>
          </p:cNvPr>
          <p:cNvSpPr>
            <a:spLocks noGrp="1" noRot="1" noChangeAspect="1"/>
          </p:cNvSpPr>
          <p:nvPr>
            <p:ph type="sldImg"/>
          </p:nvPr>
        </p:nvSpPr>
        <p:spPr>
          <a:xfrm>
            <a:off x="1355725" y="846138"/>
            <a:ext cx="4030663" cy="3024187"/>
          </a:xfrm>
        </p:spPr>
      </p:sp>
      <p:sp>
        <p:nvSpPr>
          <p:cNvPr id="3" name="Jegyzetek helye 2">
            <a:extLst>
              <a:ext uri="{FF2B5EF4-FFF2-40B4-BE49-F238E27FC236}">
                <a16:creationId xmlns:a16="http://schemas.microsoft.com/office/drawing/2014/main" id="{85FFD599-97B6-57A0-FA63-B1B12359761A}"/>
              </a:ext>
            </a:extLst>
          </p:cNvPr>
          <p:cNvSpPr>
            <a:spLocks noGrp="1"/>
          </p:cNvSpPr>
          <p:nvPr>
            <p:ph type="body" idx="1"/>
          </p:nvPr>
        </p:nvSpPr>
        <p:spPr>
          <a:xfrm>
            <a:off x="188400" y="3870044"/>
            <a:ext cx="6153138" cy="5762241"/>
          </a:xfrm>
        </p:spPr>
        <p:txBody>
          <a:bodyPr>
            <a:normAutofit fontScale="92500" lnSpcReduction="20000"/>
          </a:bodyPr>
          <a:lstStyle/>
          <a:p>
            <a:r>
              <a:rPr lang="hu-HU" sz="1400" b="1" dirty="0">
                <a:latin typeface="+mj-lt"/>
              </a:rPr>
              <a:t>Egy, csak egy legény</a:t>
            </a:r>
          </a:p>
          <a:p>
            <a:r>
              <a:rPr lang="hu-HU" sz="1400" dirty="0">
                <a:latin typeface="+mj-lt"/>
              </a:rPr>
              <a:t>Az egyetlen engedélyes </a:t>
            </a:r>
            <a:r>
              <a:rPr lang="hu-HU" sz="1400" dirty="0">
                <a:latin typeface="+mj-lt"/>
                <a:hlinkClick r:id="rId3"/>
              </a:rPr>
              <a:t>honlapjáról</a:t>
            </a:r>
            <a:r>
              <a:rPr lang="hu-HU" sz="1400" dirty="0">
                <a:latin typeface="+mj-lt"/>
              </a:rPr>
              <a:t>, illetve az </a:t>
            </a:r>
            <a:r>
              <a:rPr lang="hu-HU" sz="1400" dirty="0" err="1">
                <a:latin typeface="+mj-lt"/>
              </a:rPr>
              <a:t>Opten</a:t>
            </a:r>
            <a:r>
              <a:rPr lang="hu-HU" sz="1400" dirty="0">
                <a:latin typeface="+mj-lt"/>
              </a:rPr>
              <a:t> céginformációs rendszeréből azért kiderül néhány információ. A Révész utca 27-be bejegyzett cég 2024 tavaszán alakult, a cég tulajdonosa a kínai </a:t>
            </a:r>
            <a:r>
              <a:rPr lang="hu-HU" sz="1400" dirty="0" err="1">
                <a:latin typeface="+mj-lt"/>
              </a:rPr>
              <a:t>Lian</a:t>
            </a:r>
            <a:r>
              <a:rPr lang="hu-HU" sz="1400" dirty="0">
                <a:latin typeface="+mj-lt"/>
              </a:rPr>
              <a:t> </a:t>
            </a:r>
            <a:r>
              <a:rPr lang="hu-HU" sz="1400" dirty="0" err="1">
                <a:latin typeface="+mj-lt"/>
              </a:rPr>
              <a:t>Wang</a:t>
            </a:r>
            <a:r>
              <a:rPr lang="hu-HU" sz="1400" dirty="0">
                <a:latin typeface="+mj-lt"/>
              </a:rPr>
              <a:t>, aki a korábbi magyarországi letelepedési program legsikeresebb cégében, a </a:t>
            </a:r>
            <a:r>
              <a:rPr lang="hu-HU" sz="1400" dirty="0" err="1">
                <a:latin typeface="+mj-lt"/>
              </a:rPr>
              <a:t>Hungarian</a:t>
            </a:r>
            <a:r>
              <a:rPr lang="hu-HU" sz="1400" dirty="0">
                <a:latin typeface="+mj-lt"/>
              </a:rPr>
              <a:t> </a:t>
            </a:r>
            <a:r>
              <a:rPr lang="hu-HU" sz="1400" dirty="0" err="1">
                <a:latin typeface="+mj-lt"/>
              </a:rPr>
              <a:t>State</a:t>
            </a:r>
            <a:r>
              <a:rPr lang="hu-HU" sz="1400" dirty="0">
                <a:latin typeface="+mj-lt"/>
              </a:rPr>
              <a:t> </a:t>
            </a:r>
            <a:r>
              <a:rPr lang="hu-HU" sz="1400" dirty="0" err="1">
                <a:latin typeface="+mj-lt"/>
              </a:rPr>
              <a:t>Special</a:t>
            </a:r>
            <a:r>
              <a:rPr lang="hu-HU" sz="1400" dirty="0">
                <a:latin typeface="+mj-lt"/>
              </a:rPr>
              <a:t> </a:t>
            </a:r>
            <a:r>
              <a:rPr lang="hu-HU" sz="1400" dirty="0" err="1">
                <a:latin typeface="+mj-lt"/>
              </a:rPr>
              <a:t>Debt</a:t>
            </a:r>
            <a:r>
              <a:rPr lang="hu-HU" sz="1400" dirty="0">
                <a:latin typeface="+mj-lt"/>
              </a:rPr>
              <a:t> </a:t>
            </a:r>
            <a:r>
              <a:rPr lang="hu-HU" sz="1400" dirty="0" err="1">
                <a:latin typeface="+mj-lt"/>
              </a:rPr>
              <a:t>Fund</a:t>
            </a:r>
            <a:r>
              <a:rPr lang="hu-HU" sz="1400" dirty="0">
                <a:latin typeface="+mj-lt"/>
              </a:rPr>
              <a:t> (HSSDF) nevű offshore társaságban is kulcsszereplő volt.</a:t>
            </a:r>
          </a:p>
          <a:p>
            <a:r>
              <a:rPr lang="hu-HU" sz="1400" dirty="0">
                <a:latin typeface="+mj-lt"/>
              </a:rPr>
              <a:t>Rajta kívül az igazgatóság tagja Gerencsér Szilárd és </a:t>
            </a:r>
            <a:r>
              <a:rPr lang="hu-HU" sz="1400" dirty="0" err="1">
                <a:latin typeface="+mj-lt"/>
              </a:rPr>
              <a:t>Siba</a:t>
            </a:r>
            <a:r>
              <a:rPr lang="hu-HU" sz="1400" dirty="0">
                <a:latin typeface="+mj-lt"/>
              </a:rPr>
              <a:t> Ignác, utóbbi az elnök is. A felügyelőbizottságban pedig Semsey Barna, valamint Jonathan Chan és </a:t>
            </a:r>
            <a:r>
              <a:rPr lang="hu-HU" sz="1400" dirty="0" err="1">
                <a:latin typeface="+mj-lt"/>
              </a:rPr>
              <a:t>Gao</a:t>
            </a:r>
            <a:r>
              <a:rPr lang="hu-HU" sz="1400" dirty="0">
                <a:latin typeface="+mj-lt"/>
              </a:rPr>
              <a:t> </a:t>
            </a:r>
            <a:r>
              <a:rPr lang="hu-HU" sz="1400" dirty="0" err="1">
                <a:latin typeface="+mj-lt"/>
              </a:rPr>
              <a:t>Feng</a:t>
            </a:r>
            <a:r>
              <a:rPr lang="hu-HU" sz="1400" dirty="0">
                <a:latin typeface="+mj-lt"/>
              </a:rPr>
              <a:t> kaptak helyet, ők mindannyian ázsiai lakcímmel rendelkeznek, Szingapúrban, Hongkongban és Sanghajban élnek. A cég a Gránit Banknál és az MHB Banknál vezeti a számláit, úgy tudjuk, hogy a </a:t>
            </a:r>
            <a:r>
              <a:rPr lang="hu-HU" sz="1400" dirty="0" err="1">
                <a:latin typeface="+mj-lt"/>
              </a:rPr>
              <a:t>Codex</a:t>
            </a:r>
            <a:r>
              <a:rPr lang="hu-HU" sz="1400" dirty="0">
                <a:latin typeface="+mj-lt"/>
              </a:rPr>
              <a:t> Értékpapír nevű cég a forgalmazójuk és az MBH Bank a letétkezelője.</a:t>
            </a:r>
          </a:p>
          <a:p>
            <a:r>
              <a:rPr lang="hu-HU" sz="1400" dirty="0">
                <a:latin typeface="+mj-lt"/>
              </a:rPr>
              <a:t>____________________________</a:t>
            </a:r>
          </a:p>
          <a:p>
            <a:r>
              <a:rPr lang="en-GB" sz="1400" dirty="0">
                <a:latin typeface="+mj-lt"/>
              </a:rPr>
              <a:t>Gravitas Hungary Real Estate Fund aims to provide stable, long-term returns in euros with a moderate risk profile. At least 40% of the Fund’s assets are invested in completed and licensed residential properties in Hungary, and the portfolio may also include domestic and international commercial real estate. The remaining assets are allocated to secure money market instruments to ensure liquidity.</a:t>
            </a:r>
            <a:br>
              <a:rPr lang="en-GB" sz="1400" dirty="0">
                <a:latin typeface="+mj-lt"/>
              </a:rPr>
            </a:br>
            <a:r>
              <a:rPr lang="en-GB" sz="1400" dirty="0">
                <a:latin typeface="+mj-lt"/>
              </a:rPr>
              <a:t>The Fund complies with the investment requirements of Hungary’s Golden Visa program, as defined in Act XC of 2023, making it suitable for investors seeking EU residency through real estate. The minimum investment is EUR 250,000, and redemptions follow a T+360-day cycle. The Fund’s benchmark is the 3-month EURIBOR. Investment decisions take into account long-term yield potential and the development outlook of the surrounding region.</a:t>
            </a:r>
            <a:endParaRPr lang="hu-HU" sz="1400" dirty="0">
              <a:latin typeface="+mj-lt"/>
            </a:endParaRPr>
          </a:p>
          <a:p>
            <a:r>
              <a:rPr lang="hu-HU" sz="1400" dirty="0">
                <a:latin typeface="+mj-lt"/>
              </a:rPr>
              <a:t>__________________________</a:t>
            </a:r>
          </a:p>
          <a:p>
            <a:r>
              <a:rPr lang="hu-HU" sz="1400" b="1" dirty="0">
                <a:latin typeface="+mj-lt"/>
              </a:rPr>
              <a:t>A Gránit Alapkezelővel  és a távol-keleti hátterű Sprint </a:t>
            </a:r>
            <a:r>
              <a:rPr lang="hu-HU" sz="1400" b="1" dirty="0" err="1">
                <a:latin typeface="+mj-lt"/>
              </a:rPr>
              <a:t>Asset</a:t>
            </a:r>
            <a:r>
              <a:rPr lang="hu-HU" sz="1400" b="1" dirty="0">
                <a:latin typeface="+mj-lt"/>
              </a:rPr>
              <a:t> Hungary Zrt.-vel ellentétben az </a:t>
            </a:r>
            <a:r>
              <a:rPr lang="hu-HU" sz="1400" b="1" dirty="0" err="1">
                <a:latin typeface="+mj-lt"/>
              </a:rPr>
              <a:t>Impact</a:t>
            </a:r>
            <a:r>
              <a:rPr lang="hu-HU" sz="1400" b="1" dirty="0">
                <a:latin typeface="+mj-lt"/>
              </a:rPr>
              <a:t> Alapkezelő  [Duna House – NB] nem kapta meg a vendégbefektetői programban való részvételhez szükséges engedélyt. Az elutasítást követően az alapkezelési tevékenység megszüntetése mellett döntöttek.</a:t>
            </a:r>
            <a:endParaRPr lang="hu-HU" sz="1400" dirty="0">
              <a:latin typeface="+mj-lt"/>
            </a:endParaRPr>
          </a:p>
          <a:p>
            <a:r>
              <a:rPr lang="hu-HU" sz="1400" dirty="0">
                <a:latin typeface="+mj-lt"/>
              </a:rPr>
              <a:t>https://www.portfolio.hu/befektetes/20250530/nem-kapott-engedelyt-a-duna-house-alapkezeloje-az-aranyvizum-programra-ezert-bezarjak-764925</a:t>
            </a:r>
          </a:p>
        </p:txBody>
      </p:sp>
      <p:sp>
        <p:nvSpPr>
          <p:cNvPr id="4" name="Dia számának helye 3">
            <a:extLst>
              <a:ext uri="{FF2B5EF4-FFF2-40B4-BE49-F238E27FC236}">
                <a16:creationId xmlns:a16="http://schemas.microsoft.com/office/drawing/2014/main" id="{F1206843-D72C-7121-28A8-312738FB8637}"/>
              </a:ext>
            </a:extLst>
          </p:cNvPr>
          <p:cNvSpPr>
            <a:spLocks noGrp="1"/>
          </p:cNvSpPr>
          <p:nvPr>
            <p:ph type="sldNum" sz="quarter" idx="5"/>
          </p:nvPr>
        </p:nvSpPr>
        <p:spPr/>
        <p:txBody>
          <a:bodyPr/>
          <a:lstStyle/>
          <a:p>
            <a:pPr>
              <a:defRPr/>
            </a:pPr>
            <a:fld id="{AD090BF0-B366-4E92-B12B-441B371928F1}" type="slidenum">
              <a:rPr lang="hu-HU" smtClean="0"/>
              <a:pPr>
                <a:defRPr/>
              </a:pPr>
              <a:t>49</a:t>
            </a:fld>
            <a:endParaRPr lang="hu-HU"/>
          </a:p>
        </p:txBody>
      </p:sp>
    </p:spTree>
    <p:extLst>
      <p:ext uri="{BB962C8B-B14F-4D97-AF65-F5344CB8AC3E}">
        <p14:creationId xmlns:p14="http://schemas.microsoft.com/office/powerpoint/2010/main" val="161623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a:t>
            </a:fld>
            <a:endParaRPr lang="hu-HU"/>
          </a:p>
        </p:txBody>
      </p:sp>
    </p:spTree>
    <p:extLst>
      <p:ext uri="{BB962C8B-B14F-4D97-AF65-F5344CB8AC3E}">
        <p14:creationId xmlns:p14="http://schemas.microsoft.com/office/powerpoint/2010/main" val="2260401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50</a:t>
            </a:fld>
            <a:endParaRPr lang="hu-HU"/>
          </a:p>
        </p:txBody>
      </p:sp>
    </p:spTree>
    <p:extLst>
      <p:ext uri="{BB962C8B-B14F-4D97-AF65-F5344CB8AC3E}">
        <p14:creationId xmlns:p14="http://schemas.microsoft.com/office/powerpoint/2010/main" val="145376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51</a:t>
            </a:fld>
            <a:endParaRPr lang="hu-HU"/>
          </a:p>
        </p:txBody>
      </p:sp>
    </p:spTree>
    <p:extLst>
      <p:ext uri="{BB962C8B-B14F-4D97-AF65-F5344CB8AC3E}">
        <p14:creationId xmlns:p14="http://schemas.microsoft.com/office/powerpoint/2010/main" val="7938313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52</a:t>
            </a:fld>
            <a:endParaRPr lang="hu-HU"/>
          </a:p>
        </p:txBody>
      </p:sp>
    </p:spTree>
    <p:extLst>
      <p:ext uri="{BB962C8B-B14F-4D97-AF65-F5344CB8AC3E}">
        <p14:creationId xmlns:p14="http://schemas.microsoft.com/office/powerpoint/2010/main" val="1389684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53</a:t>
            </a:fld>
            <a:endParaRPr lang="hu-HU"/>
          </a:p>
        </p:txBody>
      </p:sp>
    </p:spTree>
    <p:extLst>
      <p:ext uri="{BB962C8B-B14F-4D97-AF65-F5344CB8AC3E}">
        <p14:creationId xmlns:p14="http://schemas.microsoft.com/office/powerpoint/2010/main" val="1210835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54</a:t>
            </a:fld>
            <a:endParaRPr lang="hu-HU"/>
          </a:p>
        </p:txBody>
      </p:sp>
    </p:spTree>
    <p:extLst>
      <p:ext uri="{BB962C8B-B14F-4D97-AF65-F5344CB8AC3E}">
        <p14:creationId xmlns:p14="http://schemas.microsoft.com/office/powerpoint/2010/main" val="2545923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55</a:t>
            </a:fld>
            <a:endParaRPr lang="hu-HU"/>
          </a:p>
        </p:txBody>
      </p:sp>
    </p:spTree>
    <p:extLst>
      <p:ext uri="{BB962C8B-B14F-4D97-AF65-F5344CB8AC3E}">
        <p14:creationId xmlns:p14="http://schemas.microsoft.com/office/powerpoint/2010/main" val="2108419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56</a:t>
            </a:fld>
            <a:endParaRPr lang="hu-HU"/>
          </a:p>
        </p:txBody>
      </p:sp>
    </p:spTree>
    <p:extLst>
      <p:ext uri="{BB962C8B-B14F-4D97-AF65-F5344CB8AC3E}">
        <p14:creationId xmlns:p14="http://schemas.microsoft.com/office/powerpoint/2010/main" val="2221635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57</a:t>
            </a:fld>
            <a:endParaRPr lang="hu-HU"/>
          </a:p>
        </p:txBody>
      </p:sp>
    </p:spTree>
    <p:extLst>
      <p:ext uri="{BB962C8B-B14F-4D97-AF65-F5344CB8AC3E}">
        <p14:creationId xmlns:p14="http://schemas.microsoft.com/office/powerpoint/2010/main" val="22980455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58</a:t>
            </a:fld>
            <a:endParaRPr lang="hu-HU"/>
          </a:p>
        </p:txBody>
      </p:sp>
    </p:spTree>
    <p:extLst>
      <p:ext uri="{BB962C8B-B14F-4D97-AF65-F5344CB8AC3E}">
        <p14:creationId xmlns:p14="http://schemas.microsoft.com/office/powerpoint/2010/main" val="9506832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Autocratic Patrimonialism</a:t>
            </a:r>
            <a:endParaRPr lang="hu-HU" dirty="0"/>
          </a:p>
          <a:p>
            <a:r>
              <a:rPr lang="hu-HU" dirty="0"/>
              <a:t>„</a:t>
            </a:r>
            <a:r>
              <a:rPr lang="en-GB" dirty="0"/>
              <a:t>These states, characterized by a powerful state that faces neither strong formal institutional nor societal constraints, are inclined to implement relatively centralized corruption networks to seize state assets and consolidate their power. Occasionally, they seek to curb certain forms of (typically petty) corruption</a:t>
            </a:r>
            <a:r>
              <a:rPr lang="hu-HU" dirty="0"/>
              <a:t>” </a:t>
            </a:r>
          </a:p>
          <a:p>
            <a:r>
              <a:rPr lang="en-GB" dirty="0"/>
              <a:t>Political Studies Review</a:t>
            </a:r>
            <a:r>
              <a:rPr lang="hu-HU" dirty="0"/>
              <a:t>, 2025, </a:t>
            </a:r>
            <a:r>
              <a:rPr lang="hu-HU" dirty="0">
                <a:hlinkClick r:id="rId3"/>
              </a:rPr>
              <a:t>https://journals.sagepub.com/doi/10.1177/14789299251335227</a:t>
            </a:r>
            <a:r>
              <a:rPr lang="hu-HU" dirty="0"/>
              <a:t> </a:t>
            </a:r>
            <a:r>
              <a:rPr lang="en-GB" dirty="0"/>
              <a:t>1–21 </a:t>
            </a:r>
            <a:r>
              <a:rPr lang="en-GB" b="1" dirty="0"/>
              <a:t>Varieties of Corruption? A Typology of Country-Level Corruption Patterns Using Fuzzy-Set Ideal Type Analysis </a:t>
            </a:r>
            <a:r>
              <a:rPr lang="en-GB" dirty="0"/>
              <a:t>Áron Hajnal1 , Attila Bartha1,2 and József Péter Martin3,4</a:t>
            </a:r>
            <a:endParaRPr lang="hu-HU" dirty="0"/>
          </a:p>
          <a:p>
            <a:r>
              <a:rPr lang="hu-HU" dirty="0"/>
              <a:t>___________________________</a:t>
            </a:r>
          </a:p>
          <a:p>
            <a:r>
              <a:rPr lang="hu-HU" dirty="0"/>
              <a:t>„</a:t>
            </a:r>
            <a:r>
              <a:rPr lang="en-GB" dirty="0">
                <a:solidFill>
                  <a:srgbClr val="C00000"/>
                </a:solidFill>
              </a:rPr>
              <a:t>Systemic corruption—broadly defined as an institutionalized and normalized form of corruption</a:t>
            </a:r>
            <a:r>
              <a:rPr lang="en-GB" dirty="0"/>
              <a:t> (Cuellar &amp; Stephenson, 2022)—plays an important role in building and </a:t>
            </a:r>
            <a:r>
              <a:rPr lang="en-GB" dirty="0">
                <a:solidFill>
                  <a:srgbClr val="C00000"/>
                </a:solidFill>
              </a:rPr>
              <a:t>solidifying hybrid regimes </a:t>
            </a:r>
            <a:r>
              <a:rPr lang="en-GB" dirty="0"/>
              <a:t>(i.e., regimes mixing democratic and authoritarian features) and has been a pivotal instrument in </a:t>
            </a:r>
            <a:r>
              <a:rPr lang="en-GB" dirty="0" err="1"/>
              <a:t>autocratization</a:t>
            </a:r>
            <a:r>
              <a:rPr lang="en-GB" dirty="0"/>
              <a:t> processes within the EU. In Hungary, Viktor Orb</a:t>
            </a:r>
            <a:r>
              <a:rPr lang="hu-HU" dirty="0"/>
              <a:t>á</a:t>
            </a:r>
            <a:r>
              <a:rPr lang="en-GB" dirty="0"/>
              <a:t>an has widely applied it to strengthen his power since 2010</a:t>
            </a:r>
            <a:r>
              <a:rPr lang="hu-HU" dirty="0"/>
              <a:t> …. </a:t>
            </a:r>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59</a:t>
            </a:fld>
            <a:endParaRPr lang="hu-HU"/>
          </a:p>
        </p:txBody>
      </p:sp>
    </p:spTree>
    <p:extLst>
      <p:ext uri="{BB962C8B-B14F-4D97-AF65-F5344CB8AC3E}">
        <p14:creationId xmlns:p14="http://schemas.microsoft.com/office/powerpoint/2010/main" val="151725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t>
            </a:r>
            <a:r>
              <a:rPr lang="en-GB" dirty="0"/>
              <a:t>CBIs and RBIs have been around since the 1980s but have increased in popularity during the last decade. Figure 1 shows the number of countries that have offered such a scheme every year since 1980. Perhaps not surprisingly, given the nature of the programs, more countries offer RBIs than CBIs. Twenty-three countries have offered a CBI program at one time or another, with 11 programs being active in 2022. Many more countries offered an RBI program: 44 in 2022, up from about a dozen in the 2000s</a:t>
            </a:r>
            <a:r>
              <a:rPr lang="hu-HU" dirty="0"/>
              <a:t>”</a:t>
            </a:r>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6</a:t>
            </a:fld>
            <a:endParaRPr lang="hu-HU"/>
          </a:p>
        </p:txBody>
      </p:sp>
    </p:spTree>
    <p:extLst>
      <p:ext uri="{BB962C8B-B14F-4D97-AF65-F5344CB8AC3E}">
        <p14:creationId xmlns:p14="http://schemas.microsoft.com/office/powerpoint/2010/main" val="21735945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60</a:t>
            </a:fld>
            <a:endParaRPr lang="hu-HU"/>
          </a:p>
        </p:txBody>
      </p:sp>
    </p:spTree>
    <p:extLst>
      <p:ext uri="{BB962C8B-B14F-4D97-AF65-F5344CB8AC3E}">
        <p14:creationId xmlns:p14="http://schemas.microsoft.com/office/powerpoint/2010/main" val="21181636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61</a:t>
            </a:fld>
            <a:endParaRPr lang="hu-HU"/>
          </a:p>
        </p:txBody>
      </p:sp>
    </p:spTree>
    <p:extLst>
      <p:ext uri="{BB962C8B-B14F-4D97-AF65-F5344CB8AC3E}">
        <p14:creationId xmlns:p14="http://schemas.microsoft.com/office/powerpoint/2010/main" val="2986284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62</a:t>
            </a:fld>
            <a:endParaRPr lang="hu-HU"/>
          </a:p>
        </p:txBody>
      </p:sp>
    </p:spTree>
    <p:extLst>
      <p:ext uri="{BB962C8B-B14F-4D97-AF65-F5344CB8AC3E}">
        <p14:creationId xmlns:p14="http://schemas.microsoft.com/office/powerpoint/2010/main" val="28471265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63</a:t>
            </a:fld>
            <a:endParaRPr lang="hu-HU"/>
          </a:p>
        </p:txBody>
      </p:sp>
    </p:spTree>
    <p:extLst>
      <p:ext uri="{BB962C8B-B14F-4D97-AF65-F5344CB8AC3E}">
        <p14:creationId xmlns:p14="http://schemas.microsoft.com/office/powerpoint/2010/main" val="40601621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64</a:t>
            </a:fld>
            <a:endParaRPr lang="hu-HU"/>
          </a:p>
        </p:txBody>
      </p:sp>
    </p:spTree>
    <p:extLst>
      <p:ext uri="{BB962C8B-B14F-4D97-AF65-F5344CB8AC3E}">
        <p14:creationId xmlns:p14="http://schemas.microsoft.com/office/powerpoint/2010/main" val="33730019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1pPr>
            <a:lvl2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2pPr>
            <a:lvl3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3pPr>
            <a:lvl4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4pPr>
            <a:lvl5pPr eaLnBrk="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5pPr>
            <a:lvl6pPr marL="2477990" indent="-225272" defTabSz="442722" eaLnBrk="0" fontAlgn="base" hangingPunct="0">
              <a:lnSpc>
                <a:spcPct val="93000"/>
              </a:lnSpc>
              <a:spcBef>
                <a:spcPct val="0"/>
              </a:spcBef>
              <a:spcAft>
                <a:spcPct val="0"/>
              </a:spcAft>
              <a:buClr>
                <a:srgbClr val="000000"/>
              </a:buClr>
              <a:buSzPct val="100000"/>
              <a:buFont typeface="Times New Roman" panose="02020603050405020304" pitchFamily="18" charset="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6pPr>
            <a:lvl7pPr marL="2928533" indent="-225272" defTabSz="442722" eaLnBrk="0" fontAlgn="base" hangingPunct="0">
              <a:lnSpc>
                <a:spcPct val="93000"/>
              </a:lnSpc>
              <a:spcBef>
                <a:spcPct val="0"/>
              </a:spcBef>
              <a:spcAft>
                <a:spcPct val="0"/>
              </a:spcAft>
              <a:buClr>
                <a:srgbClr val="000000"/>
              </a:buClr>
              <a:buSzPct val="100000"/>
              <a:buFont typeface="Times New Roman" panose="02020603050405020304" pitchFamily="18" charset="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7pPr>
            <a:lvl8pPr marL="3379077" indent="-225272" defTabSz="442722" eaLnBrk="0" fontAlgn="base" hangingPunct="0">
              <a:lnSpc>
                <a:spcPct val="93000"/>
              </a:lnSpc>
              <a:spcBef>
                <a:spcPct val="0"/>
              </a:spcBef>
              <a:spcAft>
                <a:spcPct val="0"/>
              </a:spcAft>
              <a:buClr>
                <a:srgbClr val="000000"/>
              </a:buClr>
              <a:buSzPct val="100000"/>
              <a:buFont typeface="Times New Roman" panose="02020603050405020304" pitchFamily="18" charset="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8pPr>
            <a:lvl9pPr marL="3829620" indent="-225272" defTabSz="442722" eaLnBrk="0" fontAlgn="base" hangingPunct="0">
              <a:lnSpc>
                <a:spcPct val="93000"/>
              </a:lnSpc>
              <a:spcBef>
                <a:spcPct val="0"/>
              </a:spcBef>
              <a:spcAft>
                <a:spcPct val="0"/>
              </a:spcAft>
              <a:buClr>
                <a:srgbClr val="000000"/>
              </a:buClr>
              <a:buSzPct val="100000"/>
              <a:buFont typeface="Times New Roman" panose="02020603050405020304" pitchFamily="18" charset="0"/>
              <a:tabLst>
                <a:tab pos="713360" algn="l"/>
                <a:tab pos="1426721" algn="l"/>
                <a:tab pos="2140082" algn="l"/>
                <a:tab pos="2853443" algn="l"/>
              </a:tabLst>
              <a:defRPr>
                <a:solidFill>
                  <a:schemeClr val="tx1"/>
                </a:solidFill>
                <a:latin typeface="Arial" panose="020B0604020202020204" pitchFamily="34" charset="0"/>
                <a:ea typeface="Microsoft YaHei" panose="020B0503020204020204" pitchFamily="34" charset="-122"/>
              </a:defRPr>
            </a:lvl9pPr>
          </a:lstStyle>
          <a:p>
            <a:pPr eaLnBrk="1"/>
            <a:fld id="{172E3F4E-C0E4-4B8B-A5A1-E67CFDC14B04}" type="slidenum">
              <a:rPr lang="hu-HU" altLang="fr-FR">
                <a:solidFill>
                  <a:srgbClr val="000000"/>
                </a:solidFill>
                <a:latin typeface="Times New Roman" panose="02020603050405020304" pitchFamily="18" charset="0"/>
              </a:rPr>
              <a:pPr eaLnBrk="1"/>
              <a:t>65</a:t>
            </a:fld>
            <a:endParaRPr lang="hu-HU" altLang="fr-FR">
              <a:solidFill>
                <a:srgbClr val="000000"/>
              </a:solidFill>
              <a:latin typeface="Times New Roman" panose="02020603050405020304" pitchFamily="18" charset="0"/>
            </a:endParaRPr>
          </a:p>
        </p:txBody>
      </p:sp>
      <p:sp>
        <p:nvSpPr>
          <p:cNvPr id="20483" name="Rectangle 1"/>
          <p:cNvSpPr>
            <a:spLocks noGrp="1" noRot="1" noChangeAspect="1" noChangeArrowheads="1" noTextEdit="1"/>
          </p:cNvSpPr>
          <p:nvPr>
            <p:ph type="sldImg"/>
          </p:nvPr>
        </p:nvSpPr>
        <p:spPr>
          <a:xfrm>
            <a:off x="903288" y="739775"/>
            <a:ext cx="4935537" cy="3703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673592" y="4691644"/>
            <a:ext cx="5393379" cy="444380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2756" indent="-211193" eaLnBrk="1">
              <a:spcBef>
                <a:spcPct val="0"/>
              </a:spcBef>
              <a:tabLst>
                <a:tab pos="713360" algn="l"/>
                <a:tab pos="1426721" algn="l"/>
                <a:tab pos="2140082" algn="l"/>
                <a:tab pos="2853443" algn="l"/>
                <a:tab pos="3566803" algn="l"/>
                <a:tab pos="4280163" algn="l"/>
                <a:tab pos="4993524" algn="l"/>
              </a:tabLst>
            </a:pPr>
            <a:endParaRPr lang="hu-HU" altLang="fr-FR" sz="20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55086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7</a:t>
            </a:fld>
            <a:endParaRPr lang="hu-HU"/>
          </a:p>
        </p:txBody>
      </p:sp>
    </p:spTree>
    <p:extLst>
      <p:ext uri="{BB962C8B-B14F-4D97-AF65-F5344CB8AC3E}">
        <p14:creationId xmlns:p14="http://schemas.microsoft.com/office/powerpoint/2010/main" val="315254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8</a:t>
            </a:fld>
            <a:endParaRPr lang="hu-HU"/>
          </a:p>
        </p:txBody>
      </p:sp>
    </p:spTree>
    <p:extLst>
      <p:ext uri="{BB962C8B-B14F-4D97-AF65-F5344CB8AC3E}">
        <p14:creationId xmlns:p14="http://schemas.microsoft.com/office/powerpoint/2010/main" val="2452441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a:defRPr/>
            </a:pPr>
            <a:fld id="{AD090BF0-B366-4E92-B12B-441B371928F1}" type="slidenum">
              <a:rPr lang="hu-HU" smtClean="0"/>
              <a:pPr>
                <a:defRPr/>
              </a:pPr>
              <a:t>9</a:t>
            </a:fld>
            <a:endParaRPr lang="hu-HU"/>
          </a:p>
        </p:txBody>
      </p:sp>
    </p:spTree>
    <p:extLst>
      <p:ext uri="{BB962C8B-B14F-4D97-AF65-F5344CB8AC3E}">
        <p14:creationId xmlns:p14="http://schemas.microsoft.com/office/powerpoint/2010/main" val="224191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85800" y="2130425"/>
            <a:ext cx="7772400" cy="1470025"/>
          </a:xfrm>
          <a:ln>
            <a:solidFill>
              <a:schemeClr val="bg1">
                <a:lumMod val="75000"/>
              </a:schemeClr>
            </a:solidFill>
          </a:ln>
        </p:spPr>
        <p:txBody>
          <a:bodyPr/>
          <a:lstStyle/>
          <a:p>
            <a:r>
              <a:rPr lang="hu-HU" dirty="0"/>
              <a:t>MINTACÍM SZERKESZTÉSE</a:t>
            </a:r>
            <a:endParaRPr lang="en-GB" dirty="0"/>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endParaRPr lang="en-GB"/>
          </a:p>
        </p:txBody>
      </p:sp>
    </p:spTree>
  </p:cSld>
  <p:clrMapOvr>
    <a:masterClrMapping/>
  </p:clrMapOvr>
  <p:transition>
    <p:pull dir="rd"/>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Tree>
  </p:cSld>
  <p:clrMapOvr>
    <a:masterClrMapping/>
  </p:clrMapOvr>
  <p:transition>
    <p:pull dir="rd"/>
  </p:transition>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42938" y="1357313"/>
            <a:ext cx="7770812" cy="1565275"/>
          </a:xfrm>
        </p:spPr>
        <p:txBody>
          <a:bodyPr/>
          <a:lstStyle/>
          <a:p>
            <a:endParaRPr lang="fr-FR" dirty="0"/>
          </a:p>
        </p:txBody>
      </p:sp>
    </p:spTree>
    <p:extLst>
      <p:ext uri="{BB962C8B-B14F-4D97-AF65-F5344CB8AC3E}">
        <p14:creationId xmlns:p14="http://schemas.microsoft.com/office/powerpoint/2010/main" val="314155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3200">
                <a:solidFill>
                  <a:srgbClr val="5C0000"/>
                </a:solidFill>
                <a:latin typeface="Calibri" panose="020F0502020204030204" pitchFamily="34" charset="0"/>
              </a:defRPr>
            </a:lvl1pPr>
          </a:lstStyle>
          <a:p>
            <a:r>
              <a:rPr lang="hu-HU"/>
              <a:t>Mintacím szerkesztése</a:t>
            </a:r>
          </a:p>
        </p:txBody>
      </p:sp>
      <p:sp>
        <p:nvSpPr>
          <p:cNvPr id="3" name="Tartalom helye 2"/>
          <p:cNvSpPr>
            <a:spLocks noGrp="1"/>
          </p:cNvSpPr>
          <p:nvPr>
            <p:ph sz="half" idx="1"/>
          </p:nvPr>
        </p:nvSpPr>
        <p:spPr>
          <a:xfrm>
            <a:off x="347663" y="908720"/>
            <a:ext cx="4038600" cy="5290468"/>
          </a:xfrm>
        </p:spPr>
        <p:txBody>
          <a:bodyPr/>
          <a:lstStyle>
            <a:lvl1pPr marL="0" indent="0">
              <a:buNone/>
              <a:defRPr>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4538663" y="908720"/>
            <a:ext cx="4038600" cy="5290468"/>
          </a:xfrm>
        </p:spPr>
        <p:txBody>
          <a:bodyPr/>
          <a:lstStyle>
            <a:lvl1pPr marL="0" indent="0">
              <a:buNone/>
              <a:defRPr>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3816943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457200"/>
          </a:xfrm>
          <a:prstGeom prst="rect">
            <a:avLst/>
          </a:prstGeom>
          <a:solidFill>
            <a:schemeClr val="tx1">
              <a:lumMod val="95000"/>
            </a:schemeClr>
          </a:solidFill>
          <a:ln w="9525">
            <a:solidFill>
              <a:schemeClr val="bg2">
                <a:lumMod val="85000"/>
                <a:lumOff val="15000"/>
              </a:schemeClr>
            </a:solid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endParaRPr lang="hu-HU" dirty="0"/>
          </a:p>
        </p:txBody>
      </p:sp>
      <p:sp>
        <p:nvSpPr>
          <p:cNvPr id="1027" name="Rectangle 3"/>
          <p:cNvSpPr>
            <a:spLocks noGrp="1" noChangeArrowheads="1"/>
          </p:cNvSpPr>
          <p:nvPr>
            <p:ph type="body" idx="1"/>
          </p:nvPr>
        </p:nvSpPr>
        <p:spPr bwMode="auto">
          <a:xfrm>
            <a:off x="667265" y="836712"/>
            <a:ext cx="7772400" cy="5615136"/>
          </a:xfrm>
          <a:prstGeom prst="rect">
            <a:avLst/>
          </a:prstGeom>
          <a:solidFill>
            <a:schemeClr val="tx1">
              <a:lumMod val="95000"/>
              <a:alpha val="20000"/>
            </a:schemeClr>
          </a:solidFill>
          <a:ln w="9525">
            <a:solidFill>
              <a:srgbClr val="000032"/>
            </a:solidFill>
            <a:miter lim="800000"/>
            <a:headEnd/>
            <a:tailEnd/>
          </a:ln>
        </p:spPr>
        <p:txBody>
          <a:bodyPr vert="horz" wrap="square" lIns="91440" tIns="45720" rIns="91440" bIns="45720" numCol="1" anchor="t" anchorCtr="0" compatLnSpc="1">
            <a:prstTxWarp prst="textNoShape">
              <a:avLst/>
            </a:prstTxWarp>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70" r:id="rId3"/>
    <p:sldLayoutId id="2147483683" r:id="rId4"/>
    <p:sldLayoutId id="2147483684" r:id="rId5"/>
  </p:sldLayoutIdLst>
  <p:transition>
    <p:pull dir="rd"/>
  </p:transition>
  <p:hf sldNum="0" hdr="0" ftr="0"/>
  <p:txStyles>
    <p:titleStyle>
      <a:lvl1pPr algn="ctr" rtl="0" eaLnBrk="1" fontAlgn="base" hangingPunct="1">
        <a:spcBef>
          <a:spcPct val="0"/>
        </a:spcBef>
        <a:spcAft>
          <a:spcPct val="0"/>
        </a:spcAft>
        <a:defRPr sz="2800">
          <a:solidFill>
            <a:srgbClr val="540000"/>
          </a:solidFill>
          <a:effectLst/>
          <a:latin typeface="+mj-lt"/>
          <a:ea typeface="+mj-ea"/>
          <a:cs typeface="+mj-cs"/>
        </a:defRPr>
      </a:lvl1pPr>
      <a:lvl2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2800">
          <a:solidFill>
            <a:schemeClr val="tx2"/>
          </a:solidFill>
          <a:latin typeface="Arial" charset="0"/>
          <a:cs typeface="Arial" charset="0"/>
        </a:defRPr>
      </a:lvl6pPr>
      <a:lvl7pPr marL="914400" algn="ctr" rtl="0" eaLnBrk="1" fontAlgn="base" hangingPunct="1">
        <a:spcBef>
          <a:spcPct val="0"/>
        </a:spcBef>
        <a:spcAft>
          <a:spcPct val="0"/>
        </a:spcAft>
        <a:defRPr sz="2800">
          <a:solidFill>
            <a:schemeClr val="tx2"/>
          </a:solidFill>
          <a:latin typeface="Arial" charset="0"/>
          <a:cs typeface="Arial" charset="0"/>
        </a:defRPr>
      </a:lvl7pPr>
      <a:lvl8pPr marL="1371600" algn="ctr" rtl="0" eaLnBrk="1" fontAlgn="base" hangingPunct="1">
        <a:spcBef>
          <a:spcPct val="0"/>
        </a:spcBef>
        <a:spcAft>
          <a:spcPct val="0"/>
        </a:spcAft>
        <a:defRPr sz="2800">
          <a:solidFill>
            <a:schemeClr val="tx2"/>
          </a:solidFill>
          <a:latin typeface="Arial" charset="0"/>
          <a:cs typeface="Arial" charset="0"/>
        </a:defRPr>
      </a:lvl8pPr>
      <a:lvl9pPr marL="1828800" algn="ctr" rtl="0" eaLnBrk="1" fontAlgn="base" hangingPunct="1">
        <a:spcBef>
          <a:spcPct val="0"/>
        </a:spcBef>
        <a:spcAft>
          <a:spcPct val="0"/>
        </a:spcAft>
        <a:defRPr sz="2800">
          <a:solidFill>
            <a:schemeClr val="tx2"/>
          </a:solidFill>
          <a:latin typeface="Arial" charset="0"/>
          <a:cs typeface="Arial" charset="0"/>
        </a:defRPr>
      </a:lvl9pPr>
    </p:titleStyle>
    <p:bodyStyle>
      <a:lvl1pPr marL="0" indent="0" algn="l" rtl="0" eaLnBrk="1" fontAlgn="base" hangingPunct="1">
        <a:spcBef>
          <a:spcPct val="20000"/>
        </a:spcBef>
        <a:spcAft>
          <a:spcPct val="0"/>
        </a:spcAft>
        <a:buNone/>
        <a:defRPr sz="2400">
          <a:solidFill>
            <a:schemeClr val="bg2"/>
          </a:solidFill>
          <a:latin typeface="+mn-lt"/>
          <a:ea typeface="+mn-ea"/>
          <a:cs typeface="+mn-cs"/>
        </a:defRPr>
      </a:lvl1pPr>
      <a:lvl2pPr marL="457200" indent="0" algn="l" rtl="0" eaLnBrk="1" fontAlgn="base" hangingPunct="1">
        <a:spcBef>
          <a:spcPct val="20000"/>
        </a:spcBef>
        <a:spcAft>
          <a:spcPct val="0"/>
        </a:spcAft>
        <a:buNone/>
        <a:defRPr sz="2000">
          <a:solidFill>
            <a:schemeClr val="bg2"/>
          </a:solidFill>
          <a:latin typeface="+mn-lt"/>
          <a:cs typeface="+mn-cs"/>
        </a:defRPr>
      </a:lvl2pPr>
      <a:lvl3pPr marL="914400" indent="0" algn="l" rtl="0" eaLnBrk="1" fontAlgn="base" hangingPunct="1">
        <a:spcBef>
          <a:spcPct val="20000"/>
        </a:spcBef>
        <a:spcAft>
          <a:spcPct val="0"/>
        </a:spcAft>
        <a:buNone/>
        <a:defRPr sz="1800">
          <a:solidFill>
            <a:schemeClr val="bg2"/>
          </a:solidFill>
          <a:latin typeface="+mn-lt"/>
          <a:cs typeface="+mn-cs"/>
        </a:defRPr>
      </a:lvl3pPr>
      <a:lvl4pPr marL="1371600" indent="0" algn="l" rtl="0" eaLnBrk="1" fontAlgn="base" hangingPunct="1">
        <a:spcBef>
          <a:spcPct val="20000"/>
        </a:spcBef>
        <a:spcAft>
          <a:spcPct val="0"/>
        </a:spcAft>
        <a:buNone/>
        <a:defRPr sz="1600">
          <a:solidFill>
            <a:schemeClr val="bg2"/>
          </a:solidFill>
          <a:latin typeface="+mn-lt"/>
          <a:cs typeface="+mn-cs"/>
        </a:defRPr>
      </a:lvl4pPr>
      <a:lvl5pPr marL="1828800" indent="0" algn="l" rtl="0" eaLnBrk="1" fontAlgn="base" hangingPunct="1">
        <a:spcBef>
          <a:spcPct val="20000"/>
        </a:spcBef>
        <a:spcAft>
          <a:spcPct val="0"/>
        </a:spcAft>
        <a:buNone/>
        <a:defRPr sz="16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bit.ly/44A4Ta3"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sgis.parlament.hu/archive/playseq.php?date1=20231121&amp;time1=084422&amp;offset1=102214.172&amp;date2=20231121&amp;time2=084422&amp;offset2=103918.163&amp;type=real"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bit.ly/49Bv97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midaily.com/europe/turkey-to-revoke-citizenship-for-451-investors-in-cbi-real-estate-fraud-cas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occrp.org/en/news/malta-strips-citizenship-from-russian-convicted-of-money-launder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oif.gov.hu/factsheets/residence-permit-for-guest-investor"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oif.gov.hu/gyik"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sprintasset.hu/fund-manager/"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granitalapkezelo.hu/befektetesi-alapok/gravitas-hungary-ingatlanalap/" TargetMode="External"/><Relationship Id="rId5" Type="http://schemas.openxmlformats.org/officeDocument/2006/relationships/hyperlink" Target="https://granitalapkezelo.hu/en/" TargetMode="External"/><Relationship Id="rId4" Type="http://schemas.openxmlformats.org/officeDocument/2006/relationships/hyperlink" Target="https://www.sprintasset.hu/fu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hungarygoldenvisa.io/"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sprintasset.hu/documents/policie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bit.ly/4infhHO"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portfolio.hu/ingatlan/20250123/a-granit-alapkezelo-is-reszt-vesz-a-vendegbefektetoi-programban-736559"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granitalapkezelo.hu/befektetesi-alapok/"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imidaily.com/imi-program-pages/"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dx.doi.org/10.17176/20190211-220929-0"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tandfonline.com/doi/full/10.1080/10999922.2025.2554409"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www.tandfonline.com/doi/full/10.1080/1369183X.2024.2332825"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biindex.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566738" y="431800"/>
            <a:ext cx="7858125" cy="3573264"/>
          </a:xfrm>
          <a:solidFill>
            <a:srgbClr val="F4F4F4">
              <a:alpha val="52156"/>
            </a:srgbClr>
          </a:solidFill>
        </p:spPr>
        <p:txBody>
          <a:bodyPr/>
          <a:lstStyle/>
          <a:p>
            <a:r>
              <a:rPr lang="hu-HU" altLang="fr-FR" sz="4000" noProof="0" dirty="0">
                <a:solidFill>
                  <a:srgbClr val="701E0E"/>
                </a:solidFill>
                <a:effectLst>
                  <a:outerShdw blurRad="38100" dist="38100" dir="2700000" algn="tl">
                    <a:srgbClr val="000000">
                      <a:alpha val="43137"/>
                    </a:srgbClr>
                  </a:outerShdw>
                </a:effectLst>
                <a:latin typeface="Calibri" panose="020F0502020204030204" pitchFamily="34" charset="0"/>
              </a:rPr>
              <a:t>INVESTMENT, MIGRATION, </a:t>
            </a:r>
            <a:br>
              <a:rPr lang="hu-HU" altLang="fr-FR" sz="4000" noProof="0" dirty="0">
                <a:solidFill>
                  <a:srgbClr val="701E0E"/>
                </a:solidFill>
                <a:effectLst>
                  <a:outerShdw blurRad="38100" dist="38100" dir="2700000" algn="tl">
                    <a:srgbClr val="000000">
                      <a:alpha val="43137"/>
                    </a:srgbClr>
                  </a:outerShdw>
                </a:effectLst>
                <a:latin typeface="Calibri" panose="020F0502020204030204" pitchFamily="34" charset="0"/>
              </a:rPr>
            </a:br>
            <a:r>
              <a:rPr lang="hu-HU" altLang="fr-FR" sz="4000" noProof="0" dirty="0">
                <a:solidFill>
                  <a:srgbClr val="701E0E"/>
                </a:solidFill>
                <a:effectLst>
                  <a:outerShdw blurRad="38100" dist="38100" dir="2700000" algn="tl">
                    <a:srgbClr val="000000">
                      <a:alpha val="43137"/>
                    </a:srgbClr>
                  </a:outerShdw>
                </a:effectLst>
                <a:latin typeface="Calibri" panose="020F0502020204030204" pitchFamily="34" charset="0"/>
              </a:rPr>
              <a:t>CORRUPTION</a:t>
            </a:r>
            <a:br>
              <a:rPr lang="hu-HU" altLang="fr-FR" sz="4000" noProof="0" dirty="0">
                <a:solidFill>
                  <a:srgbClr val="701E0E"/>
                </a:solidFill>
                <a:effectLst>
                  <a:outerShdw blurRad="38100" dist="38100" dir="2700000" algn="tl">
                    <a:srgbClr val="000000">
                      <a:alpha val="43137"/>
                    </a:srgbClr>
                  </a:outerShdw>
                </a:effectLst>
                <a:latin typeface="Calibri" panose="020F0502020204030204" pitchFamily="34" charset="0"/>
              </a:rPr>
            </a:br>
            <a:br>
              <a:rPr lang="hu-HU" altLang="fr-FR" sz="4000" noProof="0" dirty="0">
                <a:solidFill>
                  <a:srgbClr val="701E0E"/>
                </a:solidFill>
                <a:effectLst>
                  <a:outerShdw blurRad="38100" dist="38100" dir="2700000" algn="tl">
                    <a:srgbClr val="000000">
                      <a:alpha val="43137"/>
                    </a:srgbClr>
                  </a:outerShdw>
                </a:effectLst>
                <a:latin typeface="Calibri" panose="020F0502020204030204" pitchFamily="34" charset="0"/>
              </a:rPr>
            </a:br>
            <a:r>
              <a:rPr lang="hu-HU" altLang="fr-FR" i="1" noProof="0" dirty="0" err="1">
                <a:solidFill>
                  <a:srgbClr val="701E0E"/>
                </a:solidFill>
                <a:latin typeface="Calibri" panose="020F0502020204030204" pitchFamily="34" charset="0"/>
              </a:rPr>
              <a:t>Why</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should</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your</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grandfather’s</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blood</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buy</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you</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citizenship</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or</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residence</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rather</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than</a:t>
            </a:r>
            <a:r>
              <a:rPr lang="hu-HU" altLang="fr-FR" i="1" noProof="0" dirty="0">
                <a:solidFill>
                  <a:srgbClr val="701E0E"/>
                </a:solidFill>
                <a:latin typeface="Calibri" panose="020F0502020204030204" pitchFamily="34" charset="0"/>
              </a:rPr>
              <a:t> </a:t>
            </a:r>
            <a:r>
              <a:rPr lang="hu-HU" altLang="fr-FR" i="1" noProof="0" dirty="0" err="1">
                <a:solidFill>
                  <a:srgbClr val="701E0E"/>
                </a:solidFill>
                <a:latin typeface="Calibri" panose="020F0502020204030204" pitchFamily="34" charset="0"/>
              </a:rPr>
              <a:t>your</a:t>
            </a:r>
            <a:r>
              <a:rPr lang="hu-HU" altLang="fr-FR" i="1" noProof="0" dirty="0">
                <a:solidFill>
                  <a:srgbClr val="701E0E"/>
                </a:solidFill>
                <a:latin typeface="Calibri" panose="020F0502020204030204" pitchFamily="34" charset="0"/>
              </a:rPr>
              <a:t> 250 000 Euros?</a:t>
            </a:r>
            <a:endParaRPr lang="en-GB" altLang="fr-FR" i="1" noProof="0" dirty="0">
              <a:solidFill>
                <a:srgbClr val="701E0E"/>
              </a:solidFill>
              <a:latin typeface="Calibri" panose="020F0502020204030204" pitchFamily="34" charset="0"/>
            </a:endParaRPr>
          </a:p>
        </p:txBody>
      </p:sp>
      <p:sp>
        <p:nvSpPr>
          <p:cNvPr id="4099" name="Rectangle 2"/>
          <p:cNvSpPr>
            <a:spLocks noGrp="1" noChangeArrowheads="1"/>
          </p:cNvSpPr>
          <p:nvPr>
            <p:ph type="subTitle" idx="4294967295"/>
          </p:nvPr>
        </p:nvSpPr>
        <p:spPr>
          <a:xfrm>
            <a:off x="1187624" y="4653136"/>
            <a:ext cx="6516514" cy="1872209"/>
          </a:xfrm>
          <a:solidFill>
            <a:srgbClr val="E6E6E6">
              <a:alpha val="72156"/>
            </a:srgbClr>
          </a:solidFill>
          <a:ln cap="flat">
            <a:solidFill>
              <a:srgbClr val="333333"/>
            </a:solidFill>
            <a:miter lim="800000"/>
            <a:headEnd/>
            <a:tailEnd/>
          </a:ln>
        </p:spPr>
        <p:txBody>
          <a:bodyPr lIns="90000" tIns="45000" rIns="90000" bIns="45000"/>
          <a:lstStyle/>
          <a:p>
            <a:pPr algn="ctr">
              <a:tabLst>
                <a:tab pos="723900" algn="l"/>
                <a:tab pos="1447800" algn="l"/>
                <a:tab pos="2171700" algn="l"/>
                <a:tab pos="2895600" algn="l"/>
                <a:tab pos="3619500" algn="l"/>
                <a:tab pos="4343400" algn="l"/>
                <a:tab pos="5067300" algn="l"/>
              </a:tabLst>
            </a:pPr>
            <a:r>
              <a:rPr lang="en-GB" altLang="fr-FR" dirty="0">
                <a:solidFill>
                  <a:srgbClr val="540000"/>
                </a:solidFill>
              </a:rPr>
              <a:t>Presentation by Boldizsár Nagy at the</a:t>
            </a:r>
            <a:r>
              <a:rPr lang="hu-HU" altLang="fr-FR" dirty="0">
                <a:solidFill>
                  <a:srgbClr val="540000"/>
                </a:solidFill>
              </a:rPr>
              <a:t> Center for </a:t>
            </a:r>
            <a:r>
              <a:rPr lang="hu-HU" altLang="fr-FR" dirty="0" err="1">
                <a:solidFill>
                  <a:srgbClr val="540000"/>
                </a:solidFill>
              </a:rPr>
              <a:t>Migration</a:t>
            </a:r>
            <a:r>
              <a:rPr lang="hu-HU" altLang="fr-FR" dirty="0">
                <a:solidFill>
                  <a:srgbClr val="540000"/>
                </a:solidFill>
              </a:rPr>
              <a:t> and </a:t>
            </a:r>
            <a:r>
              <a:rPr lang="hu-HU" altLang="fr-FR" dirty="0" err="1">
                <a:solidFill>
                  <a:srgbClr val="540000"/>
                </a:solidFill>
              </a:rPr>
              <a:t>Refugee</a:t>
            </a:r>
            <a:r>
              <a:rPr lang="hu-HU" altLang="fr-FR" dirty="0">
                <a:solidFill>
                  <a:srgbClr val="540000"/>
                </a:solidFill>
              </a:rPr>
              <a:t> Law, </a:t>
            </a:r>
          </a:p>
          <a:p>
            <a:pPr algn="ctr">
              <a:tabLst>
                <a:tab pos="723900" algn="l"/>
                <a:tab pos="1447800" algn="l"/>
                <a:tab pos="2171700" algn="l"/>
                <a:tab pos="2895600" algn="l"/>
                <a:tab pos="3619500" algn="l"/>
                <a:tab pos="4343400" algn="l"/>
                <a:tab pos="5067300" algn="l"/>
              </a:tabLst>
            </a:pPr>
            <a:r>
              <a:rPr lang="hu-HU" altLang="fr-FR" dirty="0">
                <a:solidFill>
                  <a:srgbClr val="540000"/>
                </a:solidFill>
              </a:rPr>
              <a:t> Charles University, </a:t>
            </a:r>
            <a:r>
              <a:rPr lang="hu-HU" altLang="fr-FR" dirty="0" err="1">
                <a:solidFill>
                  <a:srgbClr val="540000"/>
                </a:solidFill>
              </a:rPr>
              <a:t>Prague</a:t>
            </a:r>
            <a:r>
              <a:rPr lang="hu-HU" altLang="fr-FR" dirty="0">
                <a:solidFill>
                  <a:srgbClr val="540000"/>
                </a:solidFill>
              </a:rPr>
              <a:t>, </a:t>
            </a:r>
          </a:p>
          <a:p>
            <a:pPr algn="ctr">
              <a:tabLst>
                <a:tab pos="723900" algn="l"/>
                <a:tab pos="1447800" algn="l"/>
                <a:tab pos="2171700" algn="l"/>
                <a:tab pos="2895600" algn="l"/>
                <a:tab pos="3619500" algn="l"/>
                <a:tab pos="4343400" algn="l"/>
                <a:tab pos="5067300" algn="l"/>
              </a:tabLst>
            </a:pPr>
            <a:r>
              <a:rPr lang="hu-HU" altLang="fr-FR" dirty="0">
                <a:solidFill>
                  <a:srgbClr val="540000"/>
                </a:solidFill>
              </a:rPr>
              <a:t>8 December 2025</a:t>
            </a:r>
            <a:endParaRPr lang="en-GB" altLang="fr-FR" noProof="0" dirty="0">
              <a:solidFill>
                <a:srgbClr val="540000"/>
              </a:solidFill>
            </a:endParaRPr>
          </a:p>
        </p:txBody>
      </p:sp>
    </p:spTree>
    <p:extLst>
      <p:ext uri="{BB962C8B-B14F-4D97-AF65-F5344CB8AC3E}">
        <p14:creationId xmlns:p14="http://schemas.microsoft.com/office/powerpoint/2010/main" val="2464700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16A590-AEA7-5BFA-D458-D3F273BB8CAD}"/>
              </a:ext>
            </a:extLst>
          </p:cNvPr>
          <p:cNvSpPr>
            <a:spLocks noGrp="1"/>
          </p:cNvSpPr>
          <p:nvPr>
            <p:ph type="title"/>
          </p:nvPr>
        </p:nvSpPr>
        <p:spPr/>
        <p:txBody>
          <a:bodyPr/>
          <a:lstStyle/>
          <a:p>
            <a:r>
              <a:rPr lang="hu-HU" dirty="0"/>
              <a:t>CORRUPTION RISKS </a:t>
            </a:r>
          </a:p>
        </p:txBody>
      </p:sp>
      <p:sp>
        <p:nvSpPr>
          <p:cNvPr id="3" name="Tartalom helye 2">
            <a:extLst>
              <a:ext uri="{FF2B5EF4-FFF2-40B4-BE49-F238E27FC236}">
                <a16:creationId xmlns:a16="http://schemas.microsoft.com/office/drawing/2014/main" id="{0EAFFFB2-CB47-3AAC-3491-F0513E2F663F}"/>
              </a:ext>
            </a:extLst>
          </p:cNvPr>
          <p:cNvSpPr>
            <a:spLocks noGrp="1"/>
          </p:cNvSpPr>
          <p:nvPr>
            <p:ph sz="half" idx="1"/>
          </p:nvPr>
        </p:nvSpPr>
        <p:spPr>
          <a:xfrm>
            <a:off x="347663" y="908720"/>
            <a:ext cx="2640161" cy="5904656"/>
          </a:xfrm>
        </p:spPr>
        <p:txBody>
          <a:bodyPr/>
          <a:lstStyle/>
          <a:p>
            <a:r>
              <a:rPr lang="hu-HU" sz="2000" dirty="0" err="1">
                <a:solidFill>
                  <a:srgbClr val="C00000"/>
                </a:solidFill>
              </a:rPr>
              <a:t>Corrupt</a:t>
            </a:r>
            <a:r>
              <a:rPr lang="hu-HU" sz="2000" dirty="0">
                <a:solidFill>
                  <a:srgbClr val="C00000"/>
                </a:solidFill>
              </a:rPr>
              <a:t> </a:t>
            </a:r>
            <a:r>
              <a:rPr lang="hu-HU" sz="2000" dirty="0" err="1">
                <a:solidFill>
                  <a:srgbClr val="C00000"/>
                </a:solidFill>
              </a:rPr>
              <a:t>system</a:t>
            </a:r>
            <a:endParaRPr lang="hu-HU" sz="2000" dirty="0">
              <a:solidFill>
                <a:srgbClr val="C00000"/>
              </a:solidFill>
            </a:endParaRPr>
          </a:p>
          <a:p>
            <a:endParaRPr lang="hu-HU" sz="2000" dirty="0"/>
          </a:p>
          <a:p>
            <a:r>
              <a:rPr lang="hu-HU" sz="2000" dirty="0"/>
              <a:t>The </a:t>
            </a:r>
            <a:r>
              <a:rPr lang="hu-HU" sz="2000" dirty="0" err="1"/>
              <a:t>structure</a:t>
            </a:r>
            <a:r>
              <a:rPr lang="hu-HU" sz="2000" dirty="0"/>
              <a:t> </a:t>
            </a:r>
            <a:r>
              <a:rPr lang="hu-HU" sz="2000" dirty="0" err="1"/>
              <a:t>itslef</a:t>
            </a:r>
            <a:r>
              <a:rPr lang="hu-HU" sz="2000" dirty="0"/>
              <a:t>  </a:t>
            </a:r>
            <a:r>
              <a:rPr lang="hu-HU" sz="2000" dirty="0" err="1"/>
              <a:t>benefits</a:t>
            </a:r>
            <a:r>
              <a:rPr lang="hu-HU" sz="2000" dirty="0"/>
              <a:t> </a:t>
            </a:r>
          </a:p>
          <a:p>
            <a:r>
              <a:rPr lang="hu-HU" sz="2000" dirty="0"/>
              <a:t>   - </a:t>
            </a:r>
            <a:r>
              <a:rPr lang="hu-HU" sz="2000" dirty="0" err="1"/>
              <a:t>politically</a:t>
            </a:r>
            <a:r>
              <a:rPr lang="hu-HU" sz="2000" dirty="0"/>
              <a:t> </a:t>
            </a:r>
            <a:r>
              <a:rPr lang="hu-HU" sz="2000" dirty="0" err="1"/>
              <a:t>exposed</a:t>
            </a:r>
            <a:r>
              <a:rPr lang="hu-HU" sz="2000" dirty="0"/>
              <a:t> </a:t>
            </a:r>
            <a:r>
              <a:rPr lang="hu-HU" sz="2000" dirty="0" err="1"/>
              <a:t>persons</a:t>
            </a:r>
            <a:endParaRPr lang="hu-HU" sz="2000" dirty="0"/>
          </a:p>
          <a:p>
            <a:r>
              <a:rPr lang="hu-HU" sz="2000" dirty="0"/>
              <a:t>   - </a:t>
            </a:r>
            <a:r>
              <a:rPr lang="hu-HU" sz="2000" dirty="0" err="1"/>
              <a:t>privileged</a:t>
            </a:r>
            <a:r>
              <a:rPr lang="hu-HU" sz="2000" dirty="0"/>
              <a:t> </a:t>
            </a:r>
            <a:r>
              <a:rPr lang="hu-HU" sz="2000" dirty="0" err="1"/>
              <a:t>cronies</a:t>
            </a:r>
            <a:r>
              <a:rPr lang="hu-HU" sz="2000" dirty="0"/>
              <a:t> </a:t>
            </a:r>
          </a:p>
          <a:p>
            <a:pPr lvl="1"/>
            <a:r>
              <a:rPr lang="hu-HU" dirty="0"/>
              <a:t> </a:t>
            </a:r>
            <a:r>
              <a:rPr lang="hu-HU" sz="1700" dirty="0" err="1"/>
              <a:t>frequently</a:t>
            </a:r>
            <a:r>
              <a:rPr lang="hu-HU" sz="1700" dirty="0"/>
              <a:t> </a:t>
            </a:r>
            <a:r>
              <a:rPr lang="hu-HU" sz="1700" dirty="0" err="1"/>
              <a:t>through</a:t>
            </a:r>
            <a:r>
              <a:rPr lang="hu-HU" sz="1700" dirty="0"/>
              <a:t> </a:t>
            </a:r>
            <a:r>
              <a:rPr lang="hu-HU" sz="1700" dirty="0" err="1"/>
              <a:t>their</a:t>
            </a:r>
            <a:r>
              <a:rPr lang="hu-HU" sz="1700" dirty="0"/>
              <a:t> </a:t>
            </a:r>
            <a:r>
              <a:rPr lang="hu-HU" sz="1700" dirty="0" err="1"/>
              <a:t>intermediary</a:t>
            </a:r>
            <a:r>
              <a:rPr lang="hu-HU" sz="1700" dirty="0"/>
              <a:t> </a:t>
            </a:r>
            <a:r>
              <a:rPr lang="hu-HU" sz="1700" dirty="0" err="1"/>
              <a:t>companies</a:t>
            </a:r>
            <a:r>
              <a:rPr lang="hu-HU" sz="1700" dirty="0"/>
              <a:t> </a:t>
            </a:r>
            <a:r>
              <a:rPr lang="hu-HU" sz="1700" dirty="0" err="1"/>
              <a:t>having</a:t>
            </a:r>
            <a:r>
              <a:rPr lang="hu-HU" sz="1700" dirty="0"/>
              <a:t> </a:t>
            </a:r>
            <a:r>
              <a:rPr lang="hu-HU" sz="1700" dirty="0" err="1"/>
              <a:t>monopoly</a:t>
            </a:r>
            <a:r>
              <a:rPr lang="hu-HU" sz="1700" dirty="0"/>
              <a:t> </a:t>
            </a:r>
            <a:r>
              <a:rPr lang="hu-HU" sz="1700" dirty="0" err="1"/>
              <a:t>or</a:t>
            </a:r>
            <a:r>
              <a:rPr lang="hu-HU" sz="1700" dirty="0"/>
              <a:t> unfair </a:t>
            </a:r>
            <a:r>
              <a:rPr lang="hu-HU" sz="1700" dirty="0" err="1"/>
              <a:t>advantage</a:t>
            </a:r>
            <a:r>
              <a:rPr lang="hu-HU" sz="1700" dirty="0"/>
              <a:t> in </a:t>
            </a:r>
            <a:r>
              <a:rPr lang="hu-HU" sz="1700" dirty="0" err="1"/>
              <a:t>selection</a:t>
            </a:r>
            <a:endParaRPr lang="hu-HU" sz="1700" dirty="0"/>
          </a:p>
          <a:p>
            <a:r>
              <a:rPr lang="hu-HU" sz="2000" dirty="0"/>
              <a:t>    - </a:t>
            </a:r>
            <a:r>
              <a:rPr lang="hu-HU" sz="2000" dirty="0" err="1"/>
              <a:t>certain</a:t>
            </a:r>
            <a:r>
              <a:rPr lang="hu-HU" sz="2000" dirty="0"/>
              <a:t> sectors, lobbying for RBI/CBI    </a:t>
            </a:r>
          </a:p>
          <a:p>
            <a:r>
              <a:rPr lang="hu-HU" dirty="0"/>
              <a:t>			</a:t>
            </a:r>
          </a:p>
        </p:txBody>
      </p:sp>
      <p:sp>
        <p:nvSpPr>
          <p:cNvPr id="4" name="Tartalom helye 3">
            <a:extLst>
              <a:ext uri="{FF2B5EF4-FFF2-40B4-BE49-F238E27FC236}">
                <a16:creationId xmlns:a16="http://schemas.microsoft.com/office/drawing/2014/main" id="{84809B71-D8E2-2F68-2C49-B5F2EE537036}"/>
              </a:ext>
            </a:extLst>
          </p:cNvPr>
          <p:cNvSpPr>
            <a:spLocks noGrp="1"/>
          </p:cNvSpPr>
          <p:nvPr>
            <p:ph sz="half" idx="2"/>
          </p:nvPr>
        </p:nvSpPr>
        <p:spPr>
          <a:xfrm>
            <a:off x="6387544" y="863544"/>
            <a:ext cx="2524230" cy="5904656"/>
          </a:xfrm>
        </p:spPr>
        <p:txBody>
          <a:bodyPr/>
          <a:lstStyle/>
          <a:p>
            <a:r>
              <a:rPr lang="hu-HU" sz="2000" dirty="0" err="1">
                <a:solidFill>
                  <a:srgbClr val="C00000"/>
                </a:solidFill>
              </a:rPr>
              <a:t>Corrupt</a:t>
            </a:r>
            <a:r>
              <a:rPr lang="hu-HU" sz="2000" dirty="0">
                <a:solidFill>
                  <a:srgbClr val="C00000"/>
                </a:solidFill>
              </a:rPr>
              <a:t> </a:t>
            </a:r>
            <a:r>
              <a:rPr lang="hu-HU" sz="2000" dirty="0" err="1">
                <a:solidFill>
                  <a:srgbClr val="C00000"/>
                </a:solidFill>
              </a:rPr>
              <a:t>individual</a:t>
            </a:r>
            <a:r>
              <a:rPr lang="hu-HU" sz="2000" dirty="0">
                <a:solidFill>
                  <a:srgbClr val="C00000"/>
                </a:solidFill>
              </a:rPr>
              <a:t>  </a:t>
            </a:r>
            <a:r>
              <a:rPr lang="hu-HU" sz="2000" dirty="0"/>
              <a:t>(</a:t>
            </a:r>
            <a:r>
              <a:rPr lang="hu-HU" sz="2000" dirty="0" err="1">
                <a:solidFill>
                  <a:srgbClr val="C00000"/>
                </a:solidFill>
              </a:rPr>
              <a:t>acting</a:t>
            </a:r>
            <a:r>
              <a:rPr lang="hu-HU" sz="2000" dirty="0">
                <a:solidFill>
                  <a:srgbClr val="C00000"/>
                </a:solidFill>
              </a:rPr>
              <a:t> </a:t>
            </a:r>
            <a:r>
              <a:rPr lang="hu-HU" sz="2000" dirty="0" err="1">
                <a:solidFill>
                  <a:srgbClr val="C00000"/>
                </a:solidFill>
              </a:rPr>
              <a:t>against</a:t>
            </a:r>
            <a:r>
              <a:rPr lang="hu-HU" sz="2000" dirty="0">
                <a:solidFill>
                  <a:srgbClr val="C00000"/>
                </a:solidFill>
              </a:rPr>
              <a:t> the </a:t>
            </a:r>
            <a:r>
              <a:rPr lang="hu-HU" sz="2000" dirty="0" err="1"/>
              <a:t>rules</a:t>
            </a:r>
            <a:r>
              <a:rPr lang="hu-HU" sz="2000" dirty="0"/>
              <a:t> of the </a:t>
            </a:r>
            <a:r>
              <a:rPr lang="hu-HU" sz="2000" dirty="0" err="1">
                <a:solidFill>
                  <a:srgbClr val="C00000"/>
                </a:solidFill>
              </a:rPr>
              <a:t>system</a:t>
            </a:r>
            <a:r>
              <a:rPr lang="hu-HU" sz="2000" dirty="0"/>
              <a:t>)</a:t>
            </a:r>
          </a:p>
          <a:p>
            <a:endParaRPr lang="hu-HU" sz="2000" dirty="0"/>
          </a:p>
          <a:p>
            <a:pPr marL="342900" indent="-342900">
              <a:buFontTx/>
              <a:buChar char="-"/>
            </a:pPr>
            <a:r>
              <a:rPr lang="hu-HU" sz="2000" dirty="0" err="1"/>
              <a:t>Police</a:t>
            </a:r>
            <a:r>
              <a:rPr lang="hu-HU" sz="2000" dirty="0"/>
              <a:t> </a:t>
            </a:r>
            <a:r>
              <a:rPr lang="hu-HU" sz="2000" dirty="0" err="1"/>
              <a:t>officials</a:t>
            </a:r>
            <a:r>
              <a:rPr lang="hu-HU" sz="2000" dirty="0"/>
              <a:t>, bank </a:t>
            </a:r>
            <a:r>
              <a:rPr lang="hu-HU" sz="2000" dirty="0" err="1"/>
              <a:t>clerks</a:t>
            </a:r>
            <a:r>
              <a:rPr lang="hu-HU" sz="2000" dirty="0"/>
              <a:t>, </a:t>
            </a:r>
            <a:r>
              <a:rPr lang="hu-HU" sz="2000" dirty="0" err="1"/>
              <a:t>due</a:t>
            </a:r>
            <a:r>
              <a:rPr lang="hu-HU" sz="2000" dirty="0"/>
              <a:t> </a:t>
            </a:r>
            <a:r>
              <a:rPr lang="hu-HU" sz="2000" dirty="0" err="1"/>
              <a:t>dilligence</a:t>
            </a:r>
            <a:r>
              <a:rPr lang="hu-HU" sz="2000" dirty="0"/>
              <a:t> </a:t>
            </a:r>
            <a:r>
              <a:rPr lang="hu-HU" sz="2000" dirty="0" err="1"/>
              <a:t>experts</a:t>
            </a:r>
            <a:r>
              <a:rPr lang="hu-HU" sz="2000" dirty="0"/>
              <a:t> </a:t>
            </a:r>
          </a:p>
          <a:p>
            <a:pPr marL="342900" indent="-342900">
              <a:buFontTx/>
              <a:buChar char="-"/>
            </a:pPr>
            <a:r>
              <a:rPr lang="hu-HU" sz="2000" dirty="0" err="1"/>
              <a:t>Applicants</a:t>
            </a:r>
            <a:r>
              <a:rPr lang="hu-HU" sz="2000" dirty="0"/>
              <a:t>, </a:t>
            </a:r>
            <a:r>
              <a:rPr lang="hu-HU" sz="2000" dirty="0" err="1"/>
              <a:t>bribing</a:t>
            </a:r>
            <a:r>
              <a:rPr lang="hu-HU" sz="2000" dirty="0"/>
              <a:t> the </a:t>
            </a:r>
            <a:r>
              <a:rPr lang="hu-HU" sz="2000" dirty="0" err="1"/>
              <a:t>corrupt</a:t>
            </a:r>
            <a:r>
              <a:rPr lang="hu-HU" sz="2000" dirty="0"/>
              <a:t> </a:t>
            </a:r>
            <a:r>
              <a:rPr lang="hu-HU" sz="2000" dirty="0" err="1"/>
              <a:t>agent</a:t>
            </a:r>
            <a:r>
              <a:rPr lang="hu-HU" sz="2000" dirty="0"/>
              <a:t> of the </a:t>
            </a:r>
            <a:r>
              <a:rPr lang="hu-HU" sz="2000" dirty="0" err="1"/>
              <a:t>state</a:t>
            </a:r>
            <a:endParaRPr lang="hu-HU" sz="2000" dirty="0"/>
          </a:p>
        </p:txBody>
      </p:sp>
      <p:pic>
        <p:nvPicPr>
          <p:cNvPr id="6" name="Kép 5" descr="A képen Emberi arc, szöveg, mosoly, képernyőkép látható&#10;&#10;Előfordulhat, hogy az AI által létrehozott tartalom helytelen.">
            <a:extLst>
              <a:ext uri="{FF2B5EF4-FFF2-40B4-BE49-F238E27FC236}">
                <a16:creationId xmlns:a16="http://schemas.microsoft.com/office/drawing/2014/main" id="{9BE0C916-B171-7AA4-B61F-3AF2C4649262}"/>
              </a:ext>
            </a:extLst>
          </p:cNvPr>
          <p:cNvPicPr>
            <a:picLocks noChangeAspect="1"/>
          </p:cNvPicPr>
          <p:nvPr/>
        </p:nvPicPr>
        <p:blipFill>
          <a:blip r:embed="rId3"/>
          <a:stretch>
            <a:fillRect/>
          </a:stretch>
        </p:blipFill>
        <p:spPr>
          <a:xfrm>
            <a:off x="2923664" y="908720"/>
            <a:ext cx="3401025" cy="5200117"/>
          </a:xfrm>
          <a:prstGeom prst="rect">
            <a:avLst/>
          </a:prstGeom>
        </p:spPr>
      </p:pic>
    </p:spTree>
    <p:extLst>
      <p:ext uri="{BB962C8B-B14F-4D97-AF65-F5344CB8AC3E}">
        <p14:creationId xmlns:p14="http://schemas.microsoft.com/office/powerpoint/2010/main" val="1190363487"/>
      </p:ext>
    </p:extLst>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a:extLst>
              <a:ext uri="{FF2B5EF4-FFF2-40B4-BE49-F238E27FC236}">
                <a16:creationId xmlns:a16="http://schemas.microsoft.com/office/drawing/2014/main" id="{113DEB10-DD52-E7A7-F729-FC1E12D569D7}"/>
              </a:ext>
            </a:extLst>
          </p:cNvPr>
          <p:cNvSpPr>
            <a:spLocks noGrp="1"/>
          </p:cNvSpPr>
          <p:nvPr>
            <p:ph type="title"/>
          </p:nvPr>
        </p:nvSpPr>
        <p:spPr/>
        <p:txBody>
          <a:bodyPr/>
          <a:lstStyle/>
          <a:p>
            <a:r>
              <a:rPr lang="hu-HU" dirty="0"/>
              <a:t>EU </a:t>
            </a:r>
            <a:r>
              <a:rPr lang="hu-HU" dirty="0" err="1"/>
              <a:t>data</a:t>
            </a:r>
            <a:endParaRPr lang="hu-HU" dirty="0"/>
          </a:p>
        </p:txBody>
      </p:sp>
      <p:sp>
        <p:nvSpPr>
          <p:cNvPr id="7" name="Tartalom helye 6">
            <a:extLst>
              <a:ext uri="{FF2B5EF4-FFF2-40B4-BE49-F238E27FC236}">
                <a16:creationId xmlns:a16="http://schemas.microsoft.com/office/drawing/2014/main" id="{47797EFE-42D9-AC98-5C30-C77C5B923197}"/>
              </a:ext>
            </a:extLst>
          </p:cNvPr>
          <p:cNvSpPr>
            <a:spLocks noGrp="1"/>
          </p:cNvSpPr>
          <p:nvPr>
            <p:ph idx="1"/>
          </p:nvPr>
        </p:nvSpPr>
        <p:spPr>
          <a:xfrm>
            <a:off x="667264" y="836712"/>
            <a:ext cx="7790935" cy="5904656"/>
          </a:xfrm>
        </p:spPr>
        <p:txBody>
          <a:bodyPr/>
          <a:lstStyle/>
          <a:p>
            <a:r>
              <a:rPr lang="hu-HU" dirty="0"/>
              <a:t>„</a:t>
            </a:r>
            <a:r>
              <a:rPr lang="en-GB" dirty="0"/>
              <a:t>EPRS EAVA Study estimates that,</a:t>
            </a:r>
            <a:endParaRPr lang="hu-HU" dirty="0"/>
          </a:p>
          <a:p>
            <a:r>
              <a:rPr lang="en-GB" dirty="0"/>
              <a:t> </a:t>
            </a:r>
            <a:r>
              <a:rPr lang="en-GB" dirty="0">
                <a:solidFill>
                  <a:srgbClr val="C00000"/>
                </a:solidFill>
              </a:rPr>
              <a:t>from 2011 to 2019, </a:t>
            </a:r>
            <a:endParaRPr lang="hu-HU" dirty="0">
              <a:solidFill>
                <a:srgbClr val="C00000"/>
              </a:solidFill>
            </a:endParaRPr>
          </a:p>
          <a:p>
            <a:endParaRPr lang="hu-HU" dirty="0"/>
          </a:p>
          <a:p>
            <a:pPr marL="342900" indent="-342900">
              <a:buFont typeface="Arial" panose="020B0604020202020204" pitchFamily="34" charset="0"/>
              <a:buChar char="•"/>
            </a:pPr>
            <a:r>
              <a:rPr lang="en-GB" dirty="0">
                <a:solidFill>
                  <a:srgbClr val="C00000"/>
                </a:solidFill>
              </a:rPr>
              <a:t>42 180 applications </a:t>
            </a:r>
            <a:r>
              <a:rPr lang="en-GB" dirty="0"/>
              <a:t>under CBI/RBI schemes were approved</a:t>
            </a:r>
            <a:endParaRPr lang="hu-HU" dirty="0"/>
          </a:p>
          <a:p>
            <a:pPr marL="342900" indent="-342900">
              <a:buFont typeface="Arial" panose="020B0604020202020204" pitchFamily="34" charset="0"/>
              <a:buChar char="•"/>
            </a:pPr>
            <a:r>
              <a:rPr lang="en-GB" dirty="0"/>
              <a:t> and more than </a:t>
            </a:r>
            <a:r>
              <a:rPr lang="en-GB" dirty="0">
                <a:solidFill>
                  <a:srgbClr val="C00000"/>
                </a:solidFill>
              </a:rPr>
              <a:t>132 000 persons</a:t>
            </a:r>
            <a:r>
              <a:rPr lang="en-GB" dirty="0"/>
              <a:t>, including family members of applicants from third countries, obtained residence or citizenship in Member States </a:t>
            </a:r>
            <a:r>
              <a:rPr lang="en-GB" dirty="0">
                <a:solidFill>
                  <a:srgbClr val="C00000"/>
                </a:solidFill>
              </a:rPr>
              <a:t>via CBI/RBI </a:t>
            </a:r>
            <a:r>
              <a:rPr lang="en-GB" dirty="0"/>
              <a:t>schemes </a:t>
            </a:r>
            <a:endParaRPr lang="hu-HU" dirty="0"/>
          </a:p>
          <a:p>
            <a:endParaRPr lang="hu-HU" dirty="0"/>
          </a:p>
          <a:p>
            <a:pPr marL="342900" indent="-342900">
              <a:buFont typeface="Arial" panose="020B0604020202020204" pitchFamily="34" charset="0"/>
              <a:buChar char="•"/>
            </a:pPr>
            <a:r>
              <a:rPr lang="en-GB" dirty="0"/>
              <a:t>with the total investment estimated at</a:t>
            </a:r>
            <a:r>
              <a:rPr lang="hu-HU" dirty="0"/>
              <a:t> </a:t>
            </a:r>
            <a:r>
              <a:rPr lang="en-GB" dirty="0">
                <a:solidFill>
                  <a:srgbClr val="C00000"/>
                </a:solidFill>
              </a:rPr>
              <a:t>EUR 21,4 billion</a:t>
            </a:r>
            <a:r>
              <a:rPr lang="hu-HU" dirty="0"/>
              <a:t>”</a:t>
            </a:r>
          </a:p>
          <a:p>
            <a:pPr algn="r"/>
            <a:r>
              <a:rPr lang="en-GB" dirty="0"/>
              <a:t> </a:t>
            </a:r>
            <a:r>
              <a:rPr lang="en-GB" sz="1600" dirty="0"/>
              <a:t>European Parliament resolution of 9 March 2022 </a:t>
            </a:r>
            <a:endParaRPr lang="hu-HU" sz="1600" dirty="0"/>
          </a:p>
          <a:p>
            <a:pPr algn="r"/>
            <a:r>
              <a:rPr lang="en-GB" sz="1600" dirty="0"/>
              <a:t>with proposals to the Commission on citizenship</a:t>
            </a:r>
            <a:endParaRPr lang="hu-HU" sz="1600" dirty="0"/>
          </a:p>
          <a:p>
            <a:pPr algn="r"/>
            <a:r>
              <a:rPr lang="en-GB" sz="1600" dirty="0"/>
              <a:t> and residence by investment schemes (2021/2026(INL))</a:t>
            </a:r>
            <a:endParaRPr lang="hu-HU" sz="1600" dirty="0"/>
          </a:p>
        </p:txBody>
      </p:sp>
    </p:spTree>
    <p:extLst>
      <p:ext uri="{BB962C8B-B14F-4D97-AF65-F5344CB8AC3E}">
        <p14:creationId xmlns:p14="http://schemas.microsoft.com/office/powerpoint/2010/main" val="35466525"/>
      </p:ext>
    </p:extLst>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90901159-4A86-356B-C9CF-DB7512883249}"/>
              </a:ext>
            </a:extLst>
          </p:cNvPr>
          <p:cNvSpPr>
            <a:spLocks noGrp="1"/>
          </p:cNvSpPr>
          <p:nvPr>
            <p:ph type="ctrTitle"/>
          </p:nvPr>
        </p:nvSpPr>
        <p:spPr>
          <a:xfrm>
            <a:off x="755576" y="2132856"/>
            <a:ext cx="7772400" cy="1470025"/>
          </a:xfrm>
        </p:spPr>
        <p:txBody>
          <a:bodyPr/>
          <a:lstStyle/>
          <a:p>
            <a:r>
              <a:rPr lang="hu-HU" sz="4000" dirty="0"/>
              <a:t>THE  DEBATE  IN  THE  EU</a:t>
            </a:r>
          </a:p>
        </p:txBody>
      </p:sp>
    </p:spTree>
    <p:extLst>
      <p:ext uri="{BB962C8B-B14F-4D97-AF65-F5344CB8AC3E}">
        <p14:creationId xmlns:p14="http://schemas.microsoft.com/office/powerpoint/2010/main" val="3537541162"/>
      </p:ext>
    </p:extLst>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91638"/>
            <a:ext cx="9144000" cy="404664"/>
          </a:xfrm>
        </p:spPr>
        <p:txBody>
          <a:bodyPr/>
          <a:lstStyle/>
          <a:p>
            <a:r>
              <a:rPr lang="en-GB" sz="2000" noProof="0" dirty="0"/>
              <a:t>THE DEBATE ON CBI IN THE EU</a:t>
            </a:r>
            <a:endParaRPr lang="hu-HU" sz="2000" noProof="0" dirty="0"/>
          </a:p>
        </p:txBody>
      </p:sp>
      <p:sp>
        <p:nvSpPr>
          <p:cNvPr id="3" name="Tartalom helye 2"/>
          <p:cNvSpPr>
            <a:spLocks noGrp="1"/>
          </p:cNvSpPr>
          <p:nvPr>
            <p:ph sz="half" idx="1"/>
          </p:nvPr>
        </p:nvSpPr>
        <p:spPr>
          <a:xfrm>
            <a:off x="17294" y="548680"/>
            <a:ext cx="4316288" cy="5328592"/>
          </a:xfrm>
        </p:spPr>
        <p:txBody>
          <a:bodyPr>
            <a:normAutofit/>
          </a:bodyPr>
          <a:lstStyle/>
          <a:p>
            <a:pPr algn="ctr"/>
            <a:r>
              <a:rPr lang="hu-HU" sz="1800" noProof="0" dirty="0" err="1"/>
              <a:t>Commission</a:t>
            </a:r>
            <a:endParaRPr lang="hu-HU" sz="1800" noProof="0" dirty="0"/>
          </a:p>
          <a:p>
            <a:endParaRPr lang="hu-HU" sz="1800" noProof="0" dirty="0"/>
          </a:p>
          <a:p>
            <a:r>
              <a:rPr lang="hu-HU" sz="1800" dirty="0">
                <a:solidFill>
                  <a:srgbClr val="C00000"/>
                </a:solidFill>
              </a:rPr>
              <a:t>2014</a:t>
            </a:r>
            <a:r>
              <a:rPr lang="hu-HU" sz="1800" dirty="0"/>
              <a:t> „Entered </a:t>
            </a:r>
            <a:r>
              <a:rPr lang="hu-HU" sz="1800" dirty="0" err="1"/>
              <a:t>into</a:t>
            </a:r>
            <a:r>
              <a:rPr lang="hu-HU" sz="1800" dirty="0"/>
              <a:t> </a:t>
            </a:r>
            <a:r>
              <a:rPr lang="hu-HU" sz="1800" dirty="0" err="1"/>
              <a:t>dialogue</a:t>
            </a:r>
            <a:r>
              <a:rPr lang="hu-HU" sz="1800" dirty="0"/>
              <a:t>” </a:t>
            </a:r>
            <a:r>
              <a:rPr lang="hu-HU" sz="1800" dirty="0" err="1"/>
              <a:t>with</a:t>
            </a:r>
            <a:r>
              <a:rPr lang="hu-HU" sz="1800" dirty="0"/>
              <a:t> </a:t>
            </a:r>
            <a:r>
              <a:rPr lang="hu-HU" sz="1800" dirty="0" err="1"/>
              <a:t>Malta</a:t>
            </a:r>
            <a:r>
              <a:rPr lang="hu-HU" sz="1800" dirty="0"/>
              <a:t> and </a:t>
            </a:r>
            <a:r>
              <a:rPr lang="hu-HU" sz="1800" dirty="0" err="1"/>
              <a:t>other</a:t>
            </a:r>
            <a:r>
              <a:rPr lang="hu-HU" sz="1800" dirty="0"/>
              <a:t> </a:t>
            </a:r>
            <a:r>
              <a:rPr lang="hu-HU" sz="1800" dirty="0" err="1"/>
              <a:t>states</a:t>
            </a:r>
            <a:r>
              <a:rPr lang="hu-HU" sz="1800" dirty="0"/>
              <a:t> </a:t>
            </a:r>
          </a:p>
          <a:p>
            <a:r>
              <a:rPr lang="hu-HU" sz="1800" dirty="0">
                <a:solidFill>
                  <a:srgbClr val="C00000"/>
                </a:solidFill>
              </a:rPr>
              <a:t>2019</a:t>
            </a:r>
            <a:r>
              <a:rPr lang="hu-HU" sz="1800" dirty="0"/>
              <a:t> Report </a:t>
            </a:r>
            <a:r>
              <a:rPr lang="hu-HU" sz="1800" dirty="0" err="1"/>
              <a:t>on</a:t>
            </a:r>
            <a:r>
              <a:rPr lang="hu-HU" sz="1800" dirty="0"/>
              <a:t> „</a:t>
            </a:r>
            <a:r>
              <a:rPr lang="hu-HU" sz="1800" dirty="0" err="1"/>
              <a:t>Investor</a:t>
            </a:r>
            <a:r>
              <a:rPr lang="hu-HU" sz="1800" dirty="0"/>
              <a:t> </a:t>
            </a:r>
            <a:r>
              <a:rPr lang="hu-HU" sz="1800" dirty="0" err="1"/>
              <a:t>Citizenship</a:t>
            </a:r>
            <a:r>
              <a:rPr lang="hu-HU" sz="1800" dirty="0"/>
              <a:t> and </a:t>
            </a:r>
            <a:r>
              <a:rPr lang="hu-HU" sz="1800" dirty="0" err="1"/>
              <a:t>Residence</a:t>
            </a:r>
            <a:r>
              <a:rPr lang="hu-HU" sz="1800" dirty="0"/>
              <a:t> </a:t>
            </a:r>
            <a:r>
              <a:rPr lang="hu-HU" sz="1800" dirty="0" err="1"/>
              <a:t>Schemes</a:t>
            </a:r>
            <a:r>
              <a:rPr lang="hu-HU" sz="1800" dirty="0"/>
              <a:t> in the European Union (COM (2019) 12 </a:t>
            </a:r>
            <a:r>
              <a:rPr lang="hu-HU" sz="1800" dirty="0" err="1"/>
              <a:t>final</a:t>
            </a:r>
            <a:r>
              <a:rPr lang="hu-HU" sz="1800" dirty="0"/>
              <a:t>, </a:t>
            </a:r>
            <a:r>
              <a:rPr lang="hu-HU" sz="1800" dirty="0" err="1"/>
              <a:t>January</a:t>
            </a:r>
            <a:r>
              <a:rPr lang="hu-HU" sz="1800" dirty="0"/>
              <a:t> 23 + </a:t>
            </a:r>
            <a:r>
              <a:rPr lang="hu-HU" sz="1800" dirty="0" err="1"/>
              <a:t>Staff</a:t>
            </a:r>
            <a:r>
              <a:rPr lang="hu-HU" sz="1800" dirty="0"/>
              <a:t> </a:t>
            </a:r>
            <a:r>
              <a:rPr lang="hu-HU" sz="1800" dirty="0" err="1"/>
              <a:t>Working</a:t>
            </a:r>
            <a:r>
              <a:rPr lang="hu-HU" sz="1800" dirty="0"/>
              <a:t> </a:t>
            </a:r>
            <a:r>
              <a:rPr lang="hu-HU" sz="1800" dirty="0" err="1"/>
              <a:t>Doc</a:t>
            </a:r>
            <a:r>
              <a:rPr lang="hu-HU" sz="1800" dirty="0"/>
              <a:t>. SWD(2019) 5 </a:t>
            </a:r>
            <a:r>
              <a:rPr lang="hu-HU" sz="1800" dirty="0" err="1"/>
              <a:t>final</a:t>
            </a:r>
            <a:endParaRPr lang="hu-HU" sz="1800" dirty="0"/>
          </a:p>
          <a:p>
            <a:r>
              <a:rPr lang="hu-HU" sz="1800" dirty="0">
                <a:solidFill>
                  <a:srgbClr val="C00000"/>
                </a:solidFill>
              </a:rPr>
              <a:t>2020: </a:t>
            </a:r>
            <a:r>
              <a:rPr lang="hu-HU" sz="1800" dirty="0" err="1"/>
              <a:t>Letter</a:t>
            </a:r>
            <a:r>
              <a:rPr lang="hu-HU" sz="1800" dirty="0"/>
              <a:t> of </a:t>
            </a:r>
            <a:r>
              <a:rPr lang="hu-HU" sz="1800" dirty="0" err="1"/>
              <a:t>formal</a:t>
            </a:r>
            <a:r>
              <a:rPr lang="hu-HU" sz="1800" dirty="0"/>
              <a:t> </a:t>
            </a:r>
            <a:r>
              <a:rPr lang="hu-HU" sz="1800" dirty="0" err="1"/>
              <a:t>notice</a:t>
            </a:r>
            <a:r>
              <a:rPr lang="hu-HU" sz="1800" dirty="0"/>
              <a:t> </a:t>
            </a:r>
            <a:r>
              <a:rPr lang="hu-HU" sz="1800" dirty="0" err="1"/>
              <a:t>to</a:t>
            </a:r>
            <a:r>
              <a:rPr lang="hu-HU" sz="1800" dirty="0"/>
              <a:t> </a:t>
            </a:r>
            <a:r>
              <a:rPr lang="hu-HU" sz="1800" dirty="0" err="1"/>
              <a:t>Cyprus</a:t>
            </a:r>
            <a:r>
              <a:rPr lang="hu-HU" sz="1800" dirty="0"/>
              <a:t> and </a:t>
            </a:r>
            <a:r>
              <a:rPr lang="hu-HU" sz="1800" dirty="0" err="1"/>
              <a:t>Malta</a:t>
            </a:r>
            <a:endParaRPr lang="hu-HU" sz="1800" dirty="0"/>
          </a:p>
          <a:p>
            <a:r>
              <a:rPr lang="hu-HU" sz="1800" dirty="0">
                <a:solidFill>
                  <a:srgbClr val="C00000"/>
                </a:solidFill>
              </a:rPr>
              <a:t>2022  </a:t>
            </a:r>
            <a:r>
              <a:rPr lang="hu-HU" sz="1800" dirty="0" err="1"/>
              <a:t>March</a:t>
            </a:r>
            <a:r>
              <a:rPr lang="hu-HU" sz="1800" dirty="0"/>
              <a:t> 2 : </a:t>
            </a:r>
            <a:r>
              <a:rPr lang="hu-HU" sz="1800" dirty="0" err="1"/>
              <a:t>Recommendation</a:t>
            </a:r>
            <a:r>
              <a:rPr lang="hu-HU" sz="1800" dirty="0"/>
              <a:t> </a:t>
            </a:r>
            <a:r>
              <a:rPr lang="hu-HU" sz="1800" dirty="0" err="1"/>
              <a:t>to</a:t>
            </a:r>
            <a:r>
              <a:rPr lang="hu-HU" sz="1800" dirty="0"/>
              <a:t> </a:t>
            </a:r>
            <a:r>
              <a:rPr lang="hu-HU" sz="1800" dirty="0" err="1"/>
              <a:t>all</a:t>
            </a:r>
            <a:r>
              <a:rPr lang="hu-HU" sz="1800" dirty="0"/>
              <a:t> MS: </a:t>
            </a:r>
            <a:r>
              <a:rPr lang="hu-HU" sz="1800" dirty="0" err="1"/>
              <a:t>repeal</a:t>
            </a:r>
            <a:r>
              <a:rPr lang="hu-HU" sz="1800" dirty="0"/>
              <a:t> </a:t>
            </a:r>
            <a:r>
              <a:rPr lang="hu-HU" sz="1800" dirty="0" err="1"/>
              <a:t>your</a:t>
            </a:r>
            <a:r>
              <a:rPr lang="hu-HU" sz="1800" dirty="0"/>
              <a:t> </a:t>
            </a:r>
            <a:r>
              <a:rPr lang="hu-HU" sz="1800" dirty="0" err="1"/>
              <a:t>schemes</a:t>
            </a:r>
            <a:r>
              <a:rPr lang="hu-HU" sz="1800" dirty="0"/>
              <a:t> </a:t>
            </a:r>
          </a:p>
          <a:p>
            <a:r>
              <a:rPr lang="hu-HU" sz="1800" dirty="0">
                <a:solidFill>
                  <a:srgbClr val="C00000"/>
                </a:solidFill>
              </a:rPr>
              <a:t>2022 </a:t>
            </a:r>
            <a:r>
              <a:rPr lang="hu-HU" sz="1800" dirty="0" err="1"/>
              <a:t>September</a:t>
            </a:r>
            <a:r>
              <a:rPr lang="hu-HU" sz="1800" dirty="0"/>
              <a:t>: Start of the ECJ </a:t>
            </a:r>
            <a:r>
              <a:rPr lang="hu-HU" sz="1800" dirty="0" err="1"/>
              <a:t>case</a:t>
            </a:r>
            <a:r>
              <a:rPr lang="hu-HU" sz="1800" dirty="0"/>
              <a:t> </a:t>
            </a:r>
            <a:r>
              <a:rPr lang="hu-HU" sz="1800" dirty="0" err="1"/>
              <a:t>only</a:t>
            </a:r>
            <a:r>
              <a:rPr lang="hu-HU" sz="1800" dirty="0"/>
              <a:t> </a:t>
            </a:r>
            <a:r>
              <a:rPr lang="hu-HU" sz="1800" dirty="0" err="1"/>
              <a:t>against</a:t>
            </a:r>
            <a:r>
              <a:rPr lang="hu-HU" sz="1800" dirty="0"/>
              <a:t> </a:t>
            </a:r>
            <a:r>
              <a:rPr lang="hu-HU" sz="1800" dirty="0" err="1"/>
              <a:t>Malta</a:t>
            </a:r>
            <a:r>
              <a:rPr lang="hu-HU" sz="1800" dirty="0"/>
              <a:t> (</a:t>
            </a:r>
            <a:r>
              <a:rPr lang="hu-HU" sz="1800" dirty="0" err="1"/>
              <a:t>Cyprus</a:t>
            </a:r>
            <a:r>
              <a:rPr lang="hu-HU" sz="1800" dirty="0"/>
              <a:t> ended </a:t>
            </a:r>
            <a:r>
              <a:rPr lang="hu-HU" sz="1800" dirty="0" err="1"/>
              <a:t>its</a:t>
            </a:r>
            <a:r>
              <a:rPr lang="hu-HU" sz="1800" dirty="0"/>
              <a:t> program in 2021)</a:t>
            </a:r>
            <a:endParaRPr lang="hu-HU" sz="1800" noProof="0" dirty="0"/>
          </a:p>
        </p:txBody>
      </p:sp>
      <p:sp>
        <p:nvSpPr>
          <p:cNvPr id="4" name="Tartalom helye 3"/>
          <p:cNvSpPr>
            <a:spLocks noGrp="1"/>
          </p:cNvSpPr>
          <p:nvPr>
            <p:ph sz="half" idx="2"/>
          </p:nvPr>
        </p:nvSpPr>
        <p:spPr>
          <a:xfrm>
            <a:off x="4716016" y="548680"/>
            <a:ext cx="4248472" cy="5328592"/>
          </a:xfrm>
        </p:spPr>
        <p:txBody>
          <a:bodyPr/>
          <a:lstStyle/>
          <a:p>
            <a:pPr algn="ctr"/>
            <a:r>
              <a:rPr lang="hu-HU" sz="1800" noProof="0" dirty="0" err="1"/>
              <a:t>Parliament</a:t>
            </a:r>
            <a:endParaRPr lang="hu-HU" sz="1800" noProof="0" dirty="0"/>
          </a:p>
          <a:p>
            <a:pPr algn="ctr"/>
            <a:endParaRPr lang="hu-HU" sz="1800" dirty="0"/>
          </a:p>
          <a:p>
            <a:r>
              <a:rPr lang="hu-HU" sz="1800" dirty="0">
                <a:solidFill>
                  <a:srgbClr val="C00000"/>
                </a:solidFill>
              </a:rPr>
              <a:t>2014</a:t>
            </a:r>
            <a:r>
              <a:rPr lang="hu-HU" sz="1800" dirty="0"/>
              <a:t> </a:t>
            </a:r>
            <a:r>
              <a:rPr lang="hu-HU" sz="1800" dirty="0" err="1"/>
              <a:t>January</a:t>
            </a:r>
            <a:r>
              <a:rPr lang="hu-HU" sz="1800" dirty="0"/>
              <a:t> </a:t>
            </a:r>
            <a:r>
              <a:rPr lang="hu-HU" sz="1800" noProof="0" dirty="0"/>
              <a:t>16, </a:t>
            </a:r>
            <a:r>
              <a:rPr lang="en-GB" sz="1800" noProof="0" dirty="0"/>
              <a:t>Resolution on </a:t>
            </a:r>
            <a:r>
              <a:rPr lang="hu-HU" sz="1800" noProof="0" dirty="0"/>
              <a:t>„</a:t>
            </a:r>
            <a:r>
              <a:rPr lang="en-GB" sz="1800" noProof="0" dirty="0"/>
              <a:t>EU citizenship for sale</a:t>
            </a:r>
            <a:r>
              <a:rPr lang="hu-HU" sz="1800" noProof="0" dirty="0"/>
              <a:t>”, </a:t>
            </a:r>
            <a:r>
              <a:rPr lang="en-GB" sz="1800" noProof="0" dirty="0"/>
              <a:t> Strasbourg, (2013/2995(RSP)), 16.1.2014</a:t>
            </a:r>
            <a:r>
              <a:rPr lang="hu-HU" sz="1800" noProof="0" dirty="0"/>
              <a:t>.</a:t>
            </a:r>
          </a:p>
          <a:p>
            <a:r>
              <a:rPr lang="hu-HU" sz="1800" dirty="0"/>
              <a:t>EPRS</a:t>
            </a:r>
          </a:p>
          <a:p>
            <a:r>
              <a:rPr lang="hu-HU" sz="1800" noProof="0" dirty="0">
                <a:solidFill>
                  <a:srgbClr val="C00000"/>
                </a:solidFill>
              </a:rPr>
              <a:t>2021</a:t>
            </a:r>
            <a:r>
              <a:rPr lang="hu-HU" sz="1800" noProof="0" dirty="0"/>
              <a:t> </a:t>
            </a:r>
            <a:r>
              <a:rPr lang="hu-HU" sz="1800" noProof="0" dirty="0" err="1"/>
              <a:t>October</a:t>
            </a:r>
            <a:r>
              <a:rPr lang="hu-HU" sz="1800" noProof="0" dirty="0"/>
              <a:t>, EPRS </a:t>
            </a:r>
            <a:r>
              <a:rPr lang="hu-HU" sz="1800" dirty="0"/>
              <a:t>report (</a:t>
            </a:r>
            <a:r>
              <a:rPr lang="hu-HU" sz="1800" dirty="0" err="1"/>
              <a:t>Fernandes</a:t>
            </a:r>
            <a:r>
              <a:rPr lang="hu-HU" sz="1800" dirty="0"/>
              <a:t> </a:t>
            </a:r>
            <a:r>
              <a:rPr lang="hu-HU" sz="1800" dirty="0" err="1"/>
              <a:t>et</a:t>
            </a:r>
            <a:r>
              <a:rPr lang="hu-HU" sz="1800" dirty="0"/>
              <a:t> </a:t>
            </a:r>
            <a:r>
              <a:rPr lang="hu-HU" sz="1800" dirty="0" err="1"/>
              <a:t>alii</a:t>
            </a:r>
            <a:r>
              <a:rPr lang="hu-HU" sz="1800" dirty="0"/>
              <a:t>:  </a:t>
            </a:r>
            <a:r>
              <a:rPr lang="en-GB" sz="1800" noProof="0" dirty="0"/>
              <a:t>Avenues for EU action on citizenship and residence by investment schemes</a:t>
            </a:r>
            <a:r>
              <a:rPr lang="hu-HU" sz="1800" noProof="0" dirty="0"/>
              <a:t>, 159 p.)</a:t>
            </a:r>
          </a:p>
          <a:p>
            <a:r>
              <a:rPr lang="hu-HU" sz="1800" noProof="0" dirty="0">
                <a:solidFill>
                  <a:srgbClr val="C00000"/>
                </a:solidFill>
              </a:rPr>
              <a:t>2022</a:t>
            </a:r>
            <a:r>
              <a:rPr lang="hu-HU" sz="1800" noProof="0" dirty="0"/>
              <a:t> </a:t>
            </a:r>
            <a:r>
              <a:rPr lang="hu-HU" sz="1800" noProof="0" dirty="0" err="1"/>
              <a:t>March</a:t>
            </a:r>
            <a:r>
              <a:rPr lang="hu-HU" sz="1800" noProof="0" dirty="0"/>
              <a:t> 9, </a:t>
            </a:r>
            <a:r>
              <a:rPr lang="en-GB" sz="1800" noProof="0" dirty="0"/>
              <a:t>Resolution with proposals to the Commission on citizenship and residence by investment </a:t>
            </a:r>
            <a:r>
              <a:rPr lang="en-GB" sz="1800" noProof="0" dirty="0" err="1"/>
              <a:t>schemes”,Strasbourg</a:t>
            </a:r>
            <a:r>
              <a:rPr lang="en-GB" sz="1800" noProof="0" dirty="0"/>
              <a:t>,</a:t>
            </a:r>
            <a:r>
              <a:rPr lang="hu-HU" sz="1800" noProof="0" dirty="0"/>
              <a:t> (2022/C 347/08)</a:t>
            </a:r>
          </a:p>
          <a:p>
            <a:endParaRPr lang="hu-HU" sz="1800" noProof="0" dirty="0"/>
          </a:p>
        </p:txBody>
      </p:sp>
      <p:sp>
        <p:nvSpPr>
          <p:cNvPr id="5" name="Szövegdoboz 4"/>
          <p:cNvSpPr txBox="1"/>
          <p:nvPr/>
        </p:nvSpPr>
        <p:spPr>
          <a:xfrm>
            <a:off x="89756" y="5943442"/>
            <a:ext cx="8964488" cy="830997"/>
          </a:xfrm>
          <a:prstGeom prst="rect">
            <a:avLst/>
          </a:prstGeom>
          <a:solidFill>
            <a:schemeClr val="tx1">
              <a:lumMod val="95000"/>
              <a:alpha val="20000"/>
            </a:schemeClr>
          </a:solidFill>
          <a:ln>
            <a:solidFill>
              <a:srgbClr val="000046"/>
            </a:solidFill>
          </a:ln>
        </p:spPr>
        <p:txBody>
          <a:bodyPr wrap="square" rtlCol="0">
            <a:spAutoFit/>
          </a:bodyPr>
          <a:lstStyle/>
          <a:p>
            <a:pPr algn="ctr"/>
            <a:endParaRPr lang="hu-HU" sz="1200" b="0" dirty="0">
              <a:solidFill>
                <a:srgbClr val="000046"/>
              </a:solidFill>
              <a:latin typeface="Calibri" panose="020F0502020204030204" pitchFamily="34" charset="0"/>
              <a:ea typeface="Calibri" panose="020F0502020204030204" pitchFamily="34" charset="0"/>
              <a:cs typeface="Calibri" panose="020F0502020204030204" pitchFamily="34" charset="0"/>
            </a:endParaRPr>
          </a:p>
          <a:p>
            <a:pPr algn="ctr"/>
            <a:r>
              <a:rPr lang="hu-HU" sz="2400" b="0" dirty="0">
                <a:solidFill>
                  <a:srgbClr val="000046"/>
                </a:solidFill>
                <a:latin typeface="Calibri" panose="020F0502020204030204" pitchFamily="34" charset="0"/>
                <a:ea typeface="Calibri" panose="020F0502020204030204" pitchFamily="34" charset="0"/>
                <a:cs typeface="Calibri" panose="020F0502020204030204" pitchFamily="34" charset="0"/>
              </a:rPr>
              <a:t>ECJ. </a:t>
            </a:r>
            <a:r>
              <a:rPr lang="hu-HU" sz="2400" b="0" dirty="0" err="1">
                <a:solidFill>
                  <a:srgbClr val="000046"/>
                </a:solidFill>
                <a:latin typeface="Calibri" panose="020F0502020204030204" pitchFamily="34" charset="0"/>
                <a:ea typeface="Calibri" panose="020F0502020204030204" pitchFamily="34" charset="0"/>
                <a:cs typeface="Calibri" panose="020F0502020204030204" pitchFamily="34" charset="0"/>
              </a:rPr>
              <a:t>Judgment</a:t>
            </a:r>
            <a:r>
              <a:rPr lang="hu-HU" sz="2400" b="0" dirty="0">
                <a:solidFill>
                  <a:srgbClr val="000046"/>
                </a:solidFill>
                <a:latin typeface="Calibri" panose="020F0502020204030204" pitchFamily="34" charset="0"/>
                <a:ea typeface="Calibri" panose="020F0502020204030204" pitchFamily="34" charset="0"/>
                <a:cs typeface="Calibri" panose="020F0502020204030204" pitchFamily="34" charset="0"/>
              </a:rPr>
              <a:t> </a:t>
            </a:r>
            <a:r>
              <a:rPr lang="hu-HU" sz="2400" b="0" dirty="0" err="1">
                <a:solidFill>
                  <a:srgbClr val="C00000"/>
                </a:solidFill>
                <a:latin typeface="Calibri" panose="020F0502020204030204" pitchFamily="34" charset="0"/>
                <a:ea typeface="Calibri" panose="020F0502020204030204" pitchFamily="34" charset="0"/>
                <a:cs typeface="Calibri" panose="020F0502020204030204" pitchFamily="34" charset="0"/>
              </a:rPr>
              <a:t>Commission</a:t>
            </a:r>
            <a:r>
              <a:rPr lang="hu-HU" sz="2400" b="0" dirty="0">
                <a:solidFill>
                  <a:srgbClr val="C00000"/>
                </a:solidFill>
                <a:latin typeface="Calibri" panose="020F0502020204030204" pitchFamily="34" charset="0"/>
                <a:ea typeface="Calibri" panose="020F0502020204030204" pitchFamily="34" charset="0"/>
                <a:cs typeface="Calibri" panose="020F0502020204030204" pitchFamily="34" charset="0"/>
              </a:rPr>
              <a:t> v </a:t>
            </a:r>
            <a:r>
              <a:rPr lang="hu-HU" sz="2400" b="0" dirty="0" err="1">
                <a:solidFill>
                  <a:srgbClr val="C00000"/>
                </a:solidFill>
                <a:latin typeface="Calibri" panose="020F0502020204030204" pitchFamily="34" charset="0"/>
                <a:ea typeface="Calibri" panose="020F0502020204030204" pitchFamily="34" charset="0"/>
                <a:cs typeface="Calibri" panose="020F0502020204030204" pitchFamily="34" charset="0"/>
              </a:rPr>
              <a:t>Malta</a:t>
            </a:r>
            <a:r>
              <a:rPr lang="hu-HU" sz="2400" b="0" dirty="0">
                <a:solidFill>
                  <a:srgbClr val="000046"/>
                </a:solidFill>
                <a:latin typeface="Calibri" panose="020F0502020204030204" pitchFamily="34" charset="0"/>
                <a:ea typeface="Calibri" panose="020F0502020204030204" pitchFamily="34" charset="0"/>
                <a:cs typeface="Calibri" panose="020F0502020204030204" pitchFamily="34" charset="0"/>
              </a:rPr>
              <a:t>, C-81/23 </a:t>
            </a:r>
            <a:r>
              <a:rPr lang="hu-HU" sz="2400" b="0" dirty="0">
                <a:solidFill>
                  <a:srgbClr val="C00000"/>
                </a:solidFill>
                <a:latin typeface="Calibri" panose="020F0502020204030204" pitchFamily="34" charset="0"/>
                <a:ea typeface="Calibri" panose="020F0502020204030204" pitchFamily="34" charset="0"/>
                <a:cs typeface="Calibri" panose="020F0502020204030204" pitchFamily="34" charset="0"/>
              </a:rPr>
              <a:t>29 </a:t>
            </a:r>
            <a:r>
              <a:rPr lang="hu-HU" sz="2400" b="0" dirty="0" err="1">
                <a:solidFill>
                  <a:srgbClr val="C00000"/>
                </a:solidFill>
                <a:latin typeface="Calibri" panose="020F0502020204030204" pitchFamily="34" charset="0"/>
                <a:ea typeface="Calibri" panose="020F0502020204030204" pitchFamily="34" charset="0"/>
                <a:cs typeface="Calibri" panose="020F0502020204030204" pitchFamily="34" charset="0"/>
              </a:rPr>
              <a:t>April</a:t>
            </a:r>
            <a:r>
              <a:rPr lang="hu-HU" sz="2400" b="0" dirty="0">
                <a:solidFill>
                  <a:srgbClr val="C00000"/>
                </a:solidFill>
                <a:latin typeface="Calibri" panose="020F0502020204030204" pitchFamily="34" charset="0"/>
                <a:ea typeface="Calibri" panose="020F0502020204030204" pitchFamily="34" charset="0"/>
                <a:cs typeface="Calibri" panose="020F0502020204030204" pitchFamily="34" charset="0"/>
              </a:rPr>
              <a:t> 2025</a:t>
            </a:r>
          </a:p>
          <a:p>
            <a:pPr algn="ctr"/>
            <a:endParaRPr lang="hu-HU" sz="1200" b="0" dirty="0">
              <a:solidFill>
                <a:srgbClr val="00004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87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9899DE48-1836-B504-AE52-B8CE9458B608}"/>
              </a:ext>
            </a:extLst>
          </p:cNvPr>
          <p:cNvSpPr>
            <a:spLocks noGrp="1"/>
          </p:cNvSpPr>
          <p:nvPr>
            <p:ph type="title"/>
          </p:nvPr>
        </p:nvSpPr>
        <p:spPr>
          <a:xfrm>
            <a:off x="685800" y="228600"/>
            <a:ext cx="7772400" cy="966664"/>
          </a:xfrm>
        </p:spPr>
        <p:txBody>
          <a:bodyPr/>
          <a:lstStyle/>
          <a:p>
            <a:r>
              <a:rPr lang="hu-HU" dirty="0"/>
              <a:t>The </a:t>
            </a:r>
            <a:r>
              <a:rPr lang="hu-HU" dirty="0" err="1"/>
              <a:t>debate</a:t>
            </a:r>
            <a:r>
              <a:rPr lang="hu-HU" dirty="0"/>
              <a:t> </a:t>
            </a:r>
            <a:r>
              <a:rPr lang="hu-HU" dirty="0" err="1"/>
              <a:t>on</a:t>
            </a:r>
            <a:r>
              <a:rPr lang="hu-HU" dirty="0"/>
              <a:t> CBI and RBI </a:t>
            </a:r>
            <a:br>
              <a:rPr lang="hu-HU" dirty="0"/>
            </a:br>
            <a:r>
              <a:rPr lang="hu-HU" dirty="0"/>
              <a:t>in the EU</a:t>
            </a:r>
          </a:p>
        </p:txBody>
      </p:sp>
      <p:sp>
        <p:nvSpPr>
          <p:cNvPr id="8" name="Tartalom helye 7">
            <a:extLst>
              <a:ext uri="{FF2B5EF4-FFF2-40B4-BE49-F238E27FC236}">
                <a16:creationId xmlns:a16="http://schemas.microsoft.com/office/drawing/2014/main" id="{CEE90C04-FE05-F1DE-4B72-2EBB68245324}"/>
              </a:ext>
            </a:extLst>
          </p:cNvPr>
          <p:cNvSpPr>
            <a:spLocks noGrp="1"/>
          </p:cNvSpPr>
          <p:nvPr>
            <p:ph idx="1"/>
          </p:nvPr>
        </p:nvSpPr>
        <p:spPr>
          <a:xfrm>
            <a:off x="680467" y="1484784"/>
            <a:ext cx="7772400" cy="5039072"/>
          </a:xfrm>
        </p:spPr>
        <p:txBody>
          <a:bodyPr/>
          <a:lstStyle/>
          <a:p>
            <a:pPr algn="ctr"/>
            <a:r>
              <a:rPr lang="hu-HU" dirty="0"/>
              <a:t>European </a:t>
            </a:r>
            <a:r>
              <a:rPr lang="hu-HU" dirty="0" err="1"/>
              <a:t>Parliament</a:t>
            </a:r>
            <a:r>
              <a:rPr lang="hu-HU" dirty="0"/>
              <a:t> 2021 EPRS Report,</a:t>
            </a:r>
            <a:br>
              <a:rPr lang="hu-HU" dirty="0"/>
            </a:br>
            <a:r>
              <a:rPr lang="hu-HU" dirty="0"/>
              <a:t> (</a:t>
            </a:r>
            <a:r>
              <a:rPr lang="hu-HU" sz="1400" i="1" dirty="0" err="1"/>
              <a:t>Fernandes</a:t>
            </a:r>
            <a:r>
              <a:rPr lang="hu-HU" sz="1400" i="1" dirty="0"/>
              <a:t> </a:t>
            </a:r>
            <a:r>
              <a:rPr lang="hu-HU" sz="1400" i="1" dirty="0" err="1"/>
              <a:t>et</a:t>
            </a:r>
            <a:r>
              <a:rPr lang="hu-HU" sz="1400" i="1" dirty="0"/>
              <a:t> </a:t>
            </a:r>
            <a:r>
              <a:rPr lang="hu-HU" sz="1400" i="1" dirty="0" err="1"/>
              <a:t>alii</a:t>
            </a:r>
            <a:r>
              <a:rPr lang="hu-HU" sz="1400" i="1" dirty="0"/>
              <a:t>: </a:t>
            </a:r>
            <a:r>
              <a:rPr lang="en-GB" sz="1400" i="1" dirty="0"/>
              <a:t>Avenues for EU action on citizenship and residence by investment schemes </a:t>
            </a:r>
            <a:r>
              <a:rPr lang="hu-HU" sz="1400" i="1" dirty="0"/>
              <a:t>European </a:t>
            </a:r>
            <a:r>
              <a:rPr lang="hu-HU" sz="1400" i="1" dirty="0" err="1"/>
              <a:t>added</a:t>
            </a:r>
            <a:r>
              <a:rPr lang="hu-HU" sz="1400" i="1" dirty="0"/>
              <a:t> </a:t>
            </a:r>
            <a:r>
              <a:rPr lang="hu-HU" sz="1400" i="1" dirty="0" err="1"/>
              <a:t>value</a:t>
            </a:r>
            <a:r>
              <a:rPr lang="hu-HU" sz="1400" i="1" dirty="0"/>
              <a:t> </a:t>
            </a:r>
            <a:r>
              <a:rPr lang="hu-HU" sz="1400" i="1" dirty="0" err="1"/>
              <a:t>assessment</a:t>
            </a:r>
            <a:r>
              <a:rPr lang="hu-HU" sz="1400" i="1" dirty="0"/>
              <a:t> )</a:t>
            </a:r>
          </a:p>
          <a:p>
            <a:r>
              <a:rPr lang="en-GB" dirty="0"/>
              <a:t>• Issue 1: Risk of violating the principle of </a:t>
            </a:r>
            <a:r>
              <a:rPr lang="en-GB" dirty="0">
                <a:solidFill>
                  <a:srgbClr val="C00000"/>
                </a:solidFill>
              </a:rPr>
              <a:t>sincere cooperation</a:t>
            </a:r>
            <a:r>
              <a:rPr lang="en-GB" dirty="0"/>
              <a:t>, </a:t>
            </a:r>
          </a:p>
          <a:p>
            <a:r>
              <a:rPr lang="en-GB" dirty="0"/>
              <a:t>• Issue 2: Risk of </a:t>
            </a:r>
            <a:r>
              <a:rPr lang="en-GB" dirty="0">
                <a:solidFill>
                  <a:srgbClr val="C00000"/>
                </a:solidFill>
              </a:rPr>
              <a:t>commodification</a:t>
            </a:r>
            <a:r>
              <a:rPr lang="en-GB" dirty="0"/>
              <a:t> of EU citizenship and residence, </a:t>
            </a:r>
          </a:p>
          <a:p>
            <a:r>
              <a:rPr lang="en-GB" dirty="0"/>
              <a:t>• Issue 3: Risks of violation of the principles of</a:t>
            </a:r>
            <a:r>
              <a:rPr lang="en-GB" dirty="0">
                <a:solidFill>
                  <a:srgbClr val="C00000"/>
                </a:solidFill>
              </a:rPr>
              <a:t> fairness and discrimination,</a:t>
            </a:r>
            <a:r>
              <a:rPr lang="en-GB" dirty="0"/>
              <a:t> </a:t>
            </a:r>
          </a:p>
          <a:p>
            <a:r>
              <a:rPr lang="en-GB" dirty="0"/>
              <a:t>• Issue 4: Risk of </a:t>
            </a:r>
            <a:r>
              <a:rPr lang="en-GB" dirty="0">
                <a:solidFill>
                  <a:srgbClr val="C00000"/>
                </a:solidFill>
              </a:rPr>
              <a:t>weak vetting </a:t>
            </a:r>
            <a:r>
              <a:rPr lang="en-GB" dirty="0"/>
              <a:t>and due diligence, </a:t>
            </a:r>
          </a:p>
          <a:p>
            <a:r>
              <a:rPr lang="en-GB" dirty="0"/>
              <a:t>• Issue 5: Lack of sufficient safeguards for </a:t>
            </a:r>
            <a:r>
              <a:rPr lang="en-GB" dirty="0">
                <a:solidFill>
                  <a:srgbClr val="C00000"/>
                </a:solidFill>
              </a:rPr>
              <a:t>macro-economic governance. </a:t>
            </a:r>
          </a:p>
          <a:p>
            <a:endParaRPr lang="hu-HU" dirty="0"/>
          </a:p>
        </p:txBody>
      </p:sp>
    </p:spTree>
    <p:extLst>
      <p:ext uri="{BB962C8B-B14F-4D97-AF65-F5344CB8AC3E}">
        <p14:creationId xmlns:p14="http://schemas.microsoft.com/office/powerpoint/2010/main" val="516402817"/>
      </p:ext>
    </p:extLst>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90EFFC-9AE5-63CD-E800-54B4B93F3064}"/>
              </a:ext>
            </a:extLst>
          </p:cNvPr>
          <p:cNvSpPr>
            <a:spLocks noGrp="1"/>
          </p:cNvSpPr>
          <p:nvPr>
            <p:ph type="title"/>
          </p:nvPr>
        </p:nvSpPr>
        <p:spPr/>
        <p:txBody>
          <a:bodyPr/>
          <a:lstStyle/>
          <a:p>
            <a:r>
              <a:rPr lang="hu-HU" dirty="0"/>
              <a:t>The </a:t>
            </a:r>
            <a:r>
              <a:rPr lang="hu-HU" dirty="0" err="1"/>
              <a:t>essence</a:t>
            </a:r>
            <a:r>
              <a:rPr lang="hu-HU" dirty="0"/>
              <a:t> of the </a:t>
            </a:r>
            <a:r>
              <a:rPr lang="hu-HU" dirty="0" err="1"/>
              <a:t>debate</a:t>
            </a:r>
            <a:r>
              <a:rPr lang="hu-HU" dirty="0"/>
              <a:t> </a:t>
            </a:r>
            <a:r>
              <a:rPr lang="hu-HU" dirty="0" err="1"/>
              <a:t>on</a:t>
            </a:r>
            <a:r>
              <a:rPr lang="hu-HU" dirty="0"/>
              <a:t> CBI</a:t>
            </a:r>
          </a:p>
        </p:txBody>
      </p:sp>
      <p:sp>
        <p:nvSpPr>
          <p:cNvPr id="3" name="Tartalom helye 2">
            <a:extLst>
              <a:ext uri="{FF2B5EF4-FFF2-40B4-BE49-F238E27FC236}">
                <a16:creationId xmlns:a16="http://schemas.microsoft.com/office/drawing/2014/main" id="{33F3F61A-4BB1-FFFC-0DA0-EF7B565E7B6E}"/>
              </a:ext>
            </a:extLst>
          </p:cNvPr>
          <p:cNvSpPr>
            <a:spLocks noGrp="1"/>
          </p:cNvSpPr>
          <p:nvPr>
            <p:ph idx="1"/>
          </p:nvPr>
        </p:nvSpPr>
        <p:spPr>
          <a:xfrm>
            <a:off x="971600" y="1018662"/>
            <a:ext cx="7095782" cy="5839338"/>
          </a:xfrm>
        </p:spPr>
        <p:txBody>
          <a:bodyPr/>
          <a:lstStyle/>
          <a:p>
            <a:pPr algn="ctr"/>
            <a:r>
              <a:rPr lang="hu-HU" dirty="0" err="1"/>
              <a:t>Citizenship</a:t>
            </a:r>
            <a:r>
              <a:rPr lang="hu-HU" dirty="0"/>
              <a:t> </a:t>
            </a:r>
            <a:r>
              <a:rPr lang="hu-HU" dirty="0" err="1"/>
              <a:t>as</a:t>
            </a:r>
            <a:r>
              <a:rPr lang="hu-HU" dirty="0"/>
              <a:t> a </a:t>
            </a:r>
            <a:r>
              <a:rPr lang="hu-HU" dirty="0" err="1"/>
              <a:t>category</a:t>
            </a:r>
            <a:r>
              <a:rPr lang="hu-HU" dirty="0"/>
              <a:t> </a:t>
            </a:r>
          </a:p>
          <a:p>
            <a:endParaRPr lang="hu-HU" dirty="0"/>
          </a:p>
          <a:p>
            <a:r>
              <a:rPr lang="hu-HU" dirty="0"/>
              <a:t> </a:t>
            </a:r>
          </a:p>
        </p:txBody>
      </p:sp>
      <p:graphicFrame>
        <p:nvGraphicFramePr>
          <p:cNvPr id="4" name="Táblázat 3">
            <a:extLst>
              <a:ext uri="{FF2B5EF4-FFF2-40B4-BE49-F238E27FC236}">
                <a16:creationId xmlns:a16="http://schemas.microsoft.com/office/drawing/2014/main" id="{4FEC3783-6748-EE9D-62FD-CF22261C4DC2}"/>
              </a:ext>
            </a:extLst>
          </p:cNvPr>
          <p:cNvGraphicFramePr>
            <a:graphicFrameLocks noGrp="1"/>
          </p:cNvGraphicFramePr>
          <p:nvPr>
            <p:extLst>
              <p:ext uri="{D42A27DB-BD31-4B8C-83A1-F6EECF244321}">
                <p14:modId xmlns:p14="http://schemas.microsoft.com/office/powerpoint/2010/main" val="3126174460"/>
              </p:ext>
            </p:extLst>
          </p:nvPr>
        </p:nvGraphicFramePr>
        <p:xfrm>
          <a:off x="1295636" y="1965960"/>
          <a:ext cx="6552728" cy="4937760"/>
        </p:xfrm>
        <a:graphic>
          <a:graphicData uri="http://schemas.openxmlformats.org/drawingml/2006/table">
            <a:tbl>
              <a:tblPr firstRow="1" bandRow="1">
                <a:tableStyleId>{2D5ABB26-0587-4C30-8999-92F81FD0307C}</a:tableStyleId>
              </a:tblPr>
              <a:tblGrid>
                <a:gridCol w="3276364">
                  <a:extLst>
                    <a:ext uri="{9D8B030D-6E8A-4147-A177-3AD203B41FA5}">
                      <a16:colId xmlns:a16="http://schemas.microsoft.com/office/drawing/2014/main" val="3457033017"/>
                    </a:ext>
                  </a:extLst>
                </a:gridCol>
                <a:gridCol w="3276364">
                  <a:extLst>
                    <a:ext uri="{9D8B030D-6E8A-4147-A177-3AD203B41FA5}">
                      <a16:colId xmlns:a16="http://schemas.microsoft.com/office/drawing/2014/main" val="1500959458"/>
                    </a:ext>
                  </a:extLst>
                </a:gridCol>
              </a:tblGrid>
              <a:tr h="370840">
                <a:tc>
                  <a:txBody>
                    <a:bodyPr/>
                    <a:lstStyle/>
                    <a:p>
                      <a:pPr algn="ctr"/>
                      <a:r>
                        <a:rPr lang="hu-HU" dirty="0" err="1">
                          <a:solidFill>
                            <a:schemeClr val="bg2"/>
                          </a:solidFill>
                        </a:rPr>
                        <a:t>involves</a:t>
                      </a:r>
                      <a:r>
                        <a:rPr lang="hu-HU" dirty="0">
                          <a:solidFill>
                            <a:schemeClr val="bg2"/>
                          </a:solidFill>
                        </a:rPr>
                        <a:t> a </a:t>
                      </a:r>
                      <a:r>
                        <a:rPr lang="hu-HU" dirty="0" err="1">
                          <a:solidFill>
                            <a:schemeClr val="bg2"/>
                          </a:solidFill>
                        </a:rPr>
                        <a:t>moral</a:t>
                      </a:r>
                      <a:r>
                        <a:rPr lang="hu-HU" dirty="0">
                          <a:solidFill>
                            <a:schemeClr val="bg2"/>
                          </a:solidFill>
                        </a:rPr>
                        <a:t>/</a:t>
                      </a:r>
                      <a:r>
                        <a:rPr lang="hu-HU" dirty="0" err="1">
                          <a:solidFill>
                            <a:schemeClr val="bg2"/>
                          </a:solidFill>
                        </a:rPr>
                        <a:t>emotional</a:t>
                      </a:r>
                      <a:r>
                        <a:rPr lang="hu-HU" dirty="0">
                          <a:solidFill>
                            <a:schemeClr val="bg2"/>
                          </a:solidFill>
                        </a:rPr>
                        <a:t> </a:t>
                      </a:r>
                      <a:r>
                        <a:rPr lang="hu-HU" dirty="0" err="1">
                          <a:solidFill>
                            <a:schemeClr val="bg2"/>
                          </a:solidFill>
                        </a:rPr>
                        <a:t>bond</a:t>
                      </a:r>
                      <a:r>
                        <a:rPr lang="hu-HU" dirty="0">
                          <a:solidFill>
                            <a:schemeClr val="bg2"/>
                          </a:solidFill>
                        </a:rPr>
                        <a:t>, </a:t>
                      </a:r>
                      <a:r>
                        <a:rPr lang="hu-HU" dirty="0" err="1">
                          <a:solidFill>
                            <a:schemeClr val="bg2"/>
                          </a:solidFill>
                        </a:rPr>
                        <a:t>accompanying</a:t>
                      </a:r>
                      <a:r>
                        <a:rPr lang="hu-HU" dirty="0">
                          <a:solidFill>
                            <a:schemeClr val="bg2"/>
                          </a:solidFill>
                        </a:rPr>
                        <a:t> </a:t>
                      </a:r>
                      <a:r>
                        <a:rPr lang="hu-HU" dirty="0" err="1">
                          <a:solidFill>
                            <a:schemeClr val="bg2"/>
                          </a:solidFill>
                        </a:rPr>
                        <a:t>active</a:t>
                      </a:r>
                      <a:r>
                        <a:rPr lang="hu-HU" dirty="0">
                          <a:solidFill>
                            <a:schemeClr val="bg2"/>
                          </a:solidFill>
                        </a:rPr>
                        <a:t> </a:t>
                      </a:r>
                      <a:r>
                        <a:rPr lang="hu-HU" dirty="0" err="1">
                          <a:solidFill>
                            <a:schemeClr val="bg2"/>
                          </a:solidFill>
                        </a:rPr>
                        <a:t>participation</a:t>
                      </a:r>
                      <a:r>
                        <a:rPr lang="hu-HU" dirty="0">
                          <a:solidFill>
                            <a:schemeClr val="bg2"/>
                          </a:solidFill>
                        </a:rPr>
                        <a:t> </a:t>
                      </a:r>
                    </a:p>
                    <a:p>
                      <a:pPr algn="ctr"/>
                      <a:endParaRPr lang="hu-HU" dirty="0">
                        <a:solidFill>
                          <a:schemeClr val="bg2"/>
                        </a:solidFill>
                      </a:endParaRPr>
                    </a:p>
                    <a:p>
                      <a:pPr algn="ctr"/>
                      <a:endParaRPr lang="hu-HU" dirty="0">
                        <a:solidFill>
                          <a:schemeClr val="bg2"/>
                        </a:solidFill>
                      </a:endParaRPr>
                    </a:p>
                    <a:p>
                      <a:pPr algn="ctr"/>
                      <a:r>
                        <a:rPr lang="hu-HU" dirty="0" err="1">
                          <a:solidFill>
                            <a:schemeClr val="bg2"/>
                          </a:solidFill>
                        </a:rPr>
                        <a:t>Citizenship</a:t>
                      </a:r>
                      <a:r>
                        <a:rPr lang="hu-HU" dirty="0">
                          <a:solidFill>
                            <a:schemeClr val="bg2"/>
                          </a:solidFill>
                        </a:rPr>
                        <a:t> </a:t>
                      </a:r>
                      <a:r>
                        <a:rPr lang="hu-HU" dirty="0" err="1">
                          <a:solidFill>
                            <a:schemeClr val="bg2"/>
                          </a:solidFill>
                        </a:rPr>
                        <a:t>as</a:t>
                      </a:r>
                      <a:r>
                        <a:rPr lang="hu-HU" dirty="0">
                          <a:solidFill>
                            <a:schemeClr val="bg2"/>
                          </a:solidFill>
                        </a:rPr>
                        <a:t> </a:t>
                      </a:r>
                      <a:r>
                        <a:rPr lang="hu-HU" dirty="0" err="1">
                          <a:solidFill>
                            <a:srgbClr val="C00000"/>
                          </a:solidFill>
                        </a:rPr>
                        <a:t>identity</a:t>
                      </a:r>
                      <a:endParaRPr lang="hu-HU" dirty="0">
                        <a:solidFill>
                          <a:srgbClr val="C00000"/>
                        </a:solidFill>
                      </a:endParaRPr>
                    </a:p>
                  </a:txBody>
                  <a:tcPr/>
                </a:tc>
                <a:tc>
                  <a:txBody>
                    <a:bodyPr/>
                    <a:lstStyle/>
                    <a:p>
                      <a:r>
                        <a:rPr lang="hu-HU" dirty="0">
                          <a:solidFill>
                            <a:schemeClr val="bg2"/>
                          </a:solidFill>
                        </a:rPr>
                        <a:t>is a </a:t>
                      </a:r>
                      <a:r>
                        <a:rPr lang="hu-HU" dirty="0" err="1">
                          <a:solidFill>
                            <a:schemeClr val="bg2"/>
                          </a:solidFill>
                        </a:rPr>
                        <a:t>mere</a:t>
                      </a:r>
                      <a:r>
                        <a:rPr lang="hu-HU" dirty="0">
                          <a:solidFill>
                            <a:schemeClr val="bg2"/>
                          </a:solidFill>
                        </a:rPr>
                        <a:t> </a:t>
                      </a:r>
                      <a:r>
                        <a:rPr lang="hu-HU" dirty="0" err="1">
                          <a:solidFill>
                            <a:schemeClr val="bg2"/>
                          </a:solidFill>
                        </a:rPr>
                        <a:t>legal</a:t>
                      </a:r>
                      <a:r>
                        <a:rPr lang="hu-HU" dirty="0">
                          <a:solidFill>
                            <a:schemeClr val="bg2"/>
                          </a:solidFill>
                        </a:rPr>
                        <a:t> status, </a:t>
                      </a:r>
                      <a:r>
                        <a:rPr lang="hu-HU" dirty="0" err="1">
                          <a:solidFill>
                            <a:schemeClr val="bg2"/>
                          </a:solidFill>
                        </a:rPr>
                        <a:t>presuming</a:t>
                      </a:r>
                      <a:r>
                        <a:rPr lang="hu-HU" dirty="0">
                          <a:solidFill>
                            <a:schemeClr val="bg2"/>
                          </a:solidFill>
                        </a:rPr>
                        <a:t> </a:t>
                      </a:r>
                      <a:r>
                        <a:rPr lang="hu-HU" dirty="0" err="1">
                          <a:solidFill>
                            <a:schemeClr val="bg2"/>
                          </a:solidFill>
                        </a:rPr>
                        <a:t>certain</a:t>
                      </a:r>
                      <a:r>
                        <a:rPr lang="hu-HU" dirty="0">
                          <a:solidFill>
                            <a:schemeClr val="bg2"/>
                          </a:solidFill>
                        </a:rPr>
                        <a:t> </a:t>
                      </a:r>
                      <a:r>
                        <a:rPr lang="hu-HU" dirty="0" err="1">
                          <a:solidFill>
                            <a:schemeClr val="bg2"/>
                          </a:solidFill>
                        </a:rPr>
                        <a:t>services</a:t>
                      </a:r>
                      <a:r>
                        <a:rPr lang="hu-HU" dirty="0">
                          <a:solidFill>
                            <a:schemeClr val="bg2"/>
                          </a:solidFill>
                        </a:rPr>
                        <a:t> </a:t>
                      </a:r>
                      <a:r>
                        <a:rPr lang="hu-HU" dirty="0" err="1">
                          <a:solidFill>
                            <a:schemeClr val="bg2"/>
                          </a:solidFill>
                        </a:rPr>
                        <a:t>on</a:t>
                      </a:r>
                      <a:r>
                        <a:rPr lang="hu-HU" dirty="0">
                          <a:solidFill>
                            <a:schemeClr val="bg2"/>
                          </a:solidFill>
                        </a:rPr>
                        <a:t> </a:t>
                      </a:r>
                      <a:r>
                        <a:rPr lang="hu-HU" dirty="0" err="1">
                          <a:solidFill>
                            <a:schemeClr val="bg2"/>
                          </a:solidFill>
                        </a:rPr>
                        <a:t>both</a:t>
                      </a:r>
                      <a:r>
                        <a:rPr lang="hu-HU" dirty="0">
                          <a:solidFill>
                            <a:schemeClr val="bg2"/>
                          </a:solidFill>
                        </a:rPr>
                        <a:t> </a:t>
                      </a:r>
                      <a:r>
                        <a:rPr lang="hu-HU" dirty="0" err="1">
                          <a:solidFill>
                            <a:schemeClr val="bg2"/>
                          </a:solidFill>
                        </a:rPr>
                        <a:t>sides</a:t>
                      </a:r>
                      <a:r>
                        <a:rPr lang="hu-HU" dirty="0">
                          <a:solidFill>
                            <a:schemeClr val="bg2"/>
                          </a:solidFill>
                        </a:rPr>
                        <a:t>, </a:t>
                      </a:r>
                      <a:r>
                        <a:rPr lang="hu-HU" dirty="0" err="1">
                          <a:solidFill>
                            <a:schemeClr val="bg2"/>
                          </a:solidFill>
                        </a:rPr>
                        <a:t>where</a:t>
                      </a:r>
                      <a:r>
                        <a:rPr lang="hu-HU" dirty="0">
                          <a:solidFill>
                            <a:schemeClr val="bg2"/>
                          </a:solidFill>
                        </a:rPr>
                        <a:t> </a:t>
                      </a:r>
                      <a:r>
                        <a:rPr lang="hu-HU" dirty="0" err="1">
                          <a:solidFill>
                            <a:schemeClr val="bg2"/>
                          </a:solidFill>
                        </a:rPr>
                        <a:t>neither</a:t>
                      </a:r>
                      <a:r>
                        <a:rPr lang="hu-HU" dirty="0">
                          <a:solidFill>
                            <a:schemeClr val="bg2"/>
                          </a:solidFill>
                        </a:rPr>
                        <a:t> </a:t>
                      </a:r>
                      <a:r>
                        <a:rPr lang="hu-HU" dirty="0" err="1">
                          <a:solidFill>
                            <a:schemeClr val="bg2"/>
                          </a:solidFill>
                        </a:rPr>
                        <a:t>residence</a:t>
                      </a:r>
                      <a:r>
                        <a:rPr lang="hu-HU" dirty="0">
                          <a:solidFill>
                            <a:schemeClr val="bg2"/>
                          </a:solidFill>
                        </a:rPr>
                        <a:t> </a:t>
                      </a:r>
                      <a:r>
                        <a:rPr lang="hu-HU" dirty="0" err="1">
                          <a:solidFill>
                            <a:schemeClr val="bg2"/>
                          </a:solidFill>
                        </a:rPr>
                        <a:t>nor</a:t>
                      </a:r>
                      <a:r>
                        <a:rPr lang="hu-HU" dirty="0">
                          <a:solidFill>
                            <a:schemeClr val="bg2"/>
                          </a:solidFill>
                        </a:rPr>
                        <a:t> </a:t>
                      </a:r>
                      <a:r>
                        <a:rPr lang="hu-HU" dirty="0" err="1">
                          <a:solidFill>
                            <a:schemeClr val="bg2"/>
                          </a:solidFill>
                        </a:rPr>
                        <a:t>active</a:t>
                      </a:r>
                      <a:r>
                        <a:rPr lang="hu-HU" dirty="0">
                          <a:solidFill>
                            <a:schemeClr val="bg2"/>
                          </a:solidFill>
                        </a:rPr>
                        <a:t> </a:t>
                      </a:r>
                      <a:r>
                        <a:rPr lang="hu-HU" dirty="0" err="1">
                          <a:solidFill>
                            <a:schemeClr val="bg2"/>
                          </a:solidFill>
                        </a:rPr>
                        <a:t>participation</a:t>
                      </a:r>
                      <a:r>
                        <a:rPr lang="hu-HU" dirty="0">
                          <a:solidFill>
                            <a:schemeClr val="bg2"/>
                          </a:solidFill>
                        </a:rPr>
                        <a:t> is a </a:t>
                      </a:r>
                      <a:r>
                        <a:rPr lang="hu-HU" dirty="0" err="1">
                          <a:solidFill>
                            <a:schemeClr val="bg2"/>
                          </a:solidFill>
                        </a:rPr>
                        <a:t>requirement</a:t>
                      </a:r>
                      <a:endParaRPr lang="hu-HU" dirty="0">
                        <a:solidFill>
                          <a:schemeClr val="bg2"/>
                        </a:solidFill>
                      </a:endParaRPr>
                    </a:p>
                    <a:p>
                      <a:r>
                        <a:rPr lang="hu-HU" dirty="0" err="1">
                          <a:solidFill>
                            <a:schemeClr val="bg2"/>
                          </a:solidFill>
                        </a:rPr>
                        <a:t>Citizenship</a:t>
                      </a:r>
                      <a:r>
                        <a:rPr lang="hu-HU" dirty="0">
                          <a:solidFill>
                            <a:schemeClr val="bg2"/>
                          </a:solidFill>
                        </a:rPr>
                        <a:t> </a:t>
                      </a:r>
                      <a:r>
                        <a:rPr lang="hu-HU" dirty="0" err="1">
                          <a:solidFill>
                            <a:schemeClr val="bg2"/>
                          </a:solidFill>
                        </a:rPr>
                        <a:t>as</a:t>
                      </a:r>
                      <a:r>
                        <a:rPr lang="hu-HU">
                          <a:solidFill>
                            <a:schemeClr val="bg2"/>
                          </a:solidFill>
                        </a:rPr>
                        <a:t> </a:t>
                      </a:r>
                      <a:br>
                        <a:rPr lang="hu-HU">
                          <a:solidFill>
                            <a:srgbClr val="C00000"/>
                          </a:solidFill>
                        </a:rPr>
                      </a:br>
                      <a:endParaRPr lang="hu-HU" dirty="0">
                        <a:solidFill>
                          <a:srgbClr val="C00000"/>
                        </a:solidFill>
                      </a:endParaRPr>
                    </a:p>
                  </a:txBody>
                  <a:tcPr/>
                </a:tc>
                <a:extLst>
                  <a:ext uri="{0D108BD9-81ED-4DB2-BD59-A6C34878D82A}">
                    <a16:rowId xmlns:a16="http://schemas.microsoft.com/office/drawing/2014/main" val="2319641452"/>
                  </a:ext>
                </a:extLst>
              </a:tr>
              <a:tr h="370840">
                <a:tc>
                  <a:txBody>
                    <a:bodyPr/>
                    <a:lstStyle/>
                    <a:p>
                      <a:pPr algn="ctr"/>
                      <a:r>
                        <a:rPr lang="hu-HU" dirty="0" err="1">
                          <a:solidFill>
                            <a:srgbClr val="C00000"/>
                          </a:solidFill>
                        </a:rPr>
                        <a:t>Genuine</a:t>
                      </a:r>
                      <a:r>
                        <a:rPr lang="hu-HU" dirty="0">
                          <a:solidFill>
                            <a:srgbClr val="C00000"/>
                          </a:solidFill>
                        </a:rPr>
                        <a:t> link</a:t>
                      </a:r>
                    </a:p>
                    <a:p>
                      <a:pPr algn="ctr"/>
                      <a:r>
                        <a:rPr lang="hu-HU" dirty="0" err="1">
                          <a:solidFill>
                            <a:srgbClr val="C00000"/>
                          </a:solidFill>
                        </a:rPr>
                        <a:t>Special</a:t>
                      </a:r>
                      <a:r>
                        <a:rPr lang="hu-HU" dirty="0">
                          <a:solidFill>
                            <a:srgbClr val="C00000"/>
                          </a:solidFill>
                        </a:rPr>
                        <a:t> </a:t>
                      </a:r>
                      <a:r>
                        <a:rPr lang="hu-HU" dirty="0" err="1">
                          <a:solidFill>
                            <a:srgbClr val="C00000"/>
                          </a:solidFill>
                        </a:rPr>
                        <a:t>relationship</a:t>
                      </a:r>
                      <a:r>
                        <a:rPr lang="hu-HU" dirty="0">
                          <a:solidFill>
                            <a:schemeClr val="bg2"/>
                          </a:solidFill>
                        </a:rPr>
                        <a:t> (?)</a:t>
                      </a:r>
                    </a:p>
                    <a:p>
                      <a:pPr algn="ctr"/>
                      <a:endParaRPr lang="hu-HU" dirty="0">
                        <a:solidFill>
                          <a:schemeClr val="bg2"/>
                        </a:solidFill>
                      </a:endParaRPr>
                    </a:p>
                    <a:p>
                      <a:pPr algn="ctr"/>
                      <a:r>
                        <a:rPr lang="hu-HU" i="1" dirty="0" err="1">
                          <a:solidFill>
                            <a:schemeClr val="bg2"/>
                          </a:solidFill>
                        </a:rPr>
                        <a:t>Nottebohm</a:t>
                      </a:r>
                      <a:endParaRPr lang="hu-HU" i="1" dirty="0">
                        <a:solidFill>
                          <a:schemeClr val="bg2"/>
                        </a:solidFill>
                      </a:endParaRPr>
                    </a:p>
                    <a:p>
                      <a:pPr algn="ctr"/>
                      <a:r>
                        <a:rPr lang="hu-HU" i="1" dirty="0" err="1">
                          <a:solidFill>
                            <a:schemeClr val="bg2"/>
                          </a:solidFill>
                        </a:rPr>
                        <a:t>Comm</a:t>
                      </a:r>
                      <a:r>
                        <a:rPr lang="hu-HU" i="1" dirty="0">
                          <a:solidFill>
                            <a:schemeClr val="bg2"/>
                          </a:solidFill>
                        </a:rPr>
                        <a:t> v </a:t>
                      </a:r>
                      <a:r>
                        <a:rPr lang="hu-HU" i="1" dirty="0" err="1">
                          <a:solidFill>
                            <a:schemeClr val="bg2"/>
                          </a:solidFill>
                        </a:rPr>
                        <a:t>Malta</a:t>
                      </a:r>
                      <a:endParaRPr lang="hu-HU" i="1" dirty="0">
                        <a:solidFill>
                          <a:schemeClr val="bg2"/>
                        </a:solidFill>
                      </a:endParaRPr>
                    </a:p>
                  </a:txBody>
                  <a:tcPr/>
                </a:tc>
                <a:tc>
                  <a:txBody>
                    <a:bodyPr/>
                    <a:lstStyle/>
                    <a:p>
                      <a:r>
                        <a:rPr lang="hu-HU" dirty="0" err="1">
                          <a:solidFill>
                            <a:schemeClr val="bg2"/>
                          </a:solidFill>
                        </a:rPr>
                        <a:t>Liberal</a:t>
                      </a:r>
                      <a:r>
                        <a:rPr lang="hu-HU" dirty="0">
                          <a:solidFill>
                            <a:schemeClr val="bg2"/>
                          </a:solidFill>
                        </a:rPr>
                        <a:t> – </a:t>
                      </a:r>
                      <a:r>
                        <a:rPr lang="hu-HU" dirty="0" err="1">
                          <a:solidFill>
                            <a:schemeClr val="bg2"/>
                          </a:solidFill>
                        </a:rPr>
                        <a:t>thin</a:t>
                      </a:r>
                      <a:r>
                        <a:rPr lang="hu-HU" dirty="0">
                          <a:solidFill>
                            <a:schemeClr val="bg2"/>
                          </a:solidFill>
                        </a:rPr>
                        <a:t> – </a:t>
                      </a:r>
                      <a:r>
                        <a:rPr lang="hu-HU" dirty="0" err="1">
                          <a:solidFill>
                            <a:schemeClr val="bg2"/>
                          </a:solidFill>
                        </a:rPr>
                        <a:t>instrumental</a:t>
                      </a:r>
                      <a:r>
                        <a:rPr lang="hu-HU" dirty="0">
                          <a:solidFill>
                            <a:schemeClr val="bg2"/>
                          </a:solidFill>
                        </a:rPr>
                        <a:t> </a:t>
                      </a:r>
                      <a:r>
                        <a:rPr lang="hu-HU" dirty="0" err="1">
                          <a:solidFill>
                            <a:schemeClr val="bg2"/>
                          </a:solidFill>
                        </a:rPr>
                        <a:t>citizenship</a:t>
                      </a:r>
                      <a:r>
                        <a:rPr lang="hu-HU" dirty="0">
                          <a:solidFill>
                            <a:schemeClr val="bg2"/>
                          </a:solidFill>
                        </a:rPr>
                        <a:t> </a:t>
                      </a:r>
                      <a:r>
                        <a:rPr lang="hu-HU" dirty="0" err="1">
                          <a:solidFill>
                            <a:schemeClr val="bg2"/>
                          </a:solidFill>
                        </a:rPr>
                        <a:t>egalitarian</a:t>
                      </a:r>
                      <a:r>
                        <a:rPr lang="hu-HU" dirty="0">
                          <a:solidFill>
                            <a:schemeClr val="bg2"/>
                          </a:solidFill>
                        </a:rPr>
                        <a:t> and </a:t>
                      </a:r>
                      <a:r>
                        <a:rPr lang="hu-HU" dirty="0" err="1">
                          <a:solidFill>
                            <a:schemeClr val="bg2"/>
                          </a:solidFill>
                        </a:rPr>
                        <a:t>inclusive</a:t>
                      </a:r>
                      <a:endParaRPr lang="hu-HU" dirty="0">
                        <a:solidFill>
                          <a:schemeClr val="bg2"/>
                        </a:solidFill>
                      </a:endParaRPr>
                    </a:p>
                    <a:p>
                      <a:endParaRPr lang="hu-HU" dirty="0">
                        <a:solidFill>
                          <a:schemeClr val="bg2"/>
                        </a:solidFill>
                      </a:endParaRPr>
                    </a:p>
                    <a:p>
                      <a:r>
                        <a:rPr lang="hu-HU" i="1" dirty="0" err="1">
                          <a:solidFill>
                            <a:schemeClr val="bg2"/>
                          </a:solidFill>
                        </a:rPr>
                        <a:t>Micheletti</a:t>
                      </a:r>
                      <a:endParaRPr lang="hu-HU" i="1" dirty="0">
                        <a:solidFill>
                          <a:schemeClr val="bg2"/>
                        </a:solidFill>
                      </a:endParaRPr>
                    </a:p>
                  </a:txBody>
                  <a:tcPr/>
                </a:tc>
                <a:extLst>
                  <a:ext uri="{0D108BD9-81ED-4DB2-BD59-A6C34878D82A}">
                    <a16:rowId xmlns:a16="http://schemas.microsoft.com/office/drawing/2014/main" val="3630734500"/>
                  </a:ext>
                </a:extLst>
              </a:tr>
              <a:tr h="370840">
                <a:tc>
                  <a:txBody>
                    <a:bodyPr/>
                    <a:lstStyle/>
                    <a:p>
                      <a:pPr algn="ctr"/>
                      <a:r>
                        <a:rPr lang="hu-HU" dirty="0" err="1">
                          <a:solidFill>
                            <a:schemeClr val="bg2"/>
                          </a:solidFill>
                        </a:rPr>
                        <a:t>Tribal</a:t>
                      </a:r>
                      <a:r>
                        <a:rPr lang="hu-HU" dirty="0">
                          <a:solidFill>
                            <a:schemeClr val="bg2"/>
                          </a:solidFill>
                        </a:rPr>
                        <a:t> - </a:t>
                      </a:r>
                      <a:r>
                        <a:rPr lang="hu-HU" dirty="0" err="1">
                          <a:solidFill>
                            <a:schemeClr val="bg2"/>
                          </a:solidFill>
                        </a:rPr>
                        <a:t>ethnic</a:t>
                      </a:r>
                      <a:r>
                        <a:rPr lang="hu-HU" dirty="0">
                          <a:solidFill>
                            <a:schemeClr val="bg2"/>
                          </a:solidFill>
                        </a:rPr>
                        <a:t> –- </a:t>
                      </a:r>
                      <a:r>
                        <a:rPr lang="hu-HU" dirty="0" err="1">
                          <a:solidFill>
                            <a:schemeClr val="bg2"/>
                          </a:solidFill>
                        </a:rPr>
                        <a:t>nationalist</a:t>
                      </a:r>
                      <a:r>
                        <a:rPr lang="hu-HU" dirty="0">
                          <a:solidFill>
                            <a:schemeClr val="bg2"/>
                          </a:solidFill>
                        </a:rPr>
                        <a:t> </a:t>
                      </a:r>
                      <a:r>
                        <a:rPr lang="hu-HU" dirty="0" err="1">
                          <a:solidFill>
                            <a:schemeClr val="bg2"/>
                          </a:solidFill>
                        </a:rPr>
                        <a:t>origins</a:t>
                      </a:r>
                      <a:br>
                        <a:rPr lang="hu-HU" dirty="0">
                          <a:solidFill>
                            <a:schemeClr val="bg2"/>
                          </a:solidFill>
                        </a:rPr>
                      </a:br>
                      <a:endParaRPr lang="hu-HU" dirty="0">
                        <a:solidFill>
                          <a:schemeClr val="bg2"/>
                        </a:solidFill>
                      </a:endParaRPr>
                    </a:p>
                    <a:p>
                      <a:pPr algn="ctr"/>
                      <a:r>
                        <a:rPr lang="hu-HU" dirty="0" err="1">
                          <a:solidFill>
                            <a:schemeClr val="bg2"/>
                          </a:solidFill>
                        </a:rPr>
                        <a:t>Blood</a:t>
                      </a:r>
                      <a:r>
                        <a:rPr lang="hu-HU" dirty="0">
                          <a:solidFill>
                            <a:schemeClr val="bg2"/>
                          </a:solidFill>
                        </a:rPr>
                        <a:t> and </a:t>
                      </a:r>
                      <a:r>
                        <a:rPr lang="hu-HU" dirty="0" err="1">
                          <a:solidFill>
                            <a:schemeClr val="bg2"/>
                          </a:solidFill>
                        </a:rPr>
                        <a:t>descendence</a:t>
                      </a:r>
                      <a:endParaRPr lang="hu-HU" dirty="0">
                        <a:solidFill>
                          <a:schemeClr val="bg2"/>
                        </a:solidFill>
                      </a:endParaRPr>
                    </a:p>
                    <a:p>
                      <a:pPr algn="ctr"/>
                      <a:r>
                        <a:rPr lang="hu-HU" dirty="0" err="1">
                          <a:solidFill>
                            <a:schemeClr val="bg2"/>
                          </a:solidFill>
                        </a:rPr>
                        <a:t>Ius</a:t>
                      </a:r>
                      <a:r>
                        <a:rPr lang="hu-HU" dirty="0">
                          <a:solidFill>
                            <a:schemeClr val="bg2"/>
                          </a:solidFill>
                        </a:rPr>
                        <a:t> </a:t>
                      </a:r>
                      <a:r>
                        <a:rPr lang="hu-HU" dirty="0" err="1">
                          <a:solidFill>
                            <a:schemeClr val="bg2"/>
                          </a:solidFill>
                        </a:rPr>
                        <a:t>sanguinis</a:t>
                      </a:r>
                      <a:endParaRPr lang="hu-HU" dirty="0">
                        <a:solidFill>
                          <a:schemeClr val="bg2"/>
                        </a:solidFill>
                      </a:endParaRPr>
                    </a:p>
                  </a:txBody>
                  <a:tcPr/>
                </a:tc>
                <a:tc>
                  <a:txBody>
                    <a:bodyPr/>
                    <a:lstStyle/>
                    <a:p>
                      <a:r>
                        <a:rPr lang="hu-HU" dirty="0" err="1">
                          <a:solidFill>
                            <a:schemeClr val="bg2"/>
                          </a:solidFill>
                        </a:rPr>
                        <a:t>Melting</a:t>
                      </a:r>
                      <a:r>
                        <a:rPr lang="hu-HU" dirty="0">
                          <a:solidFill>
                            <a:schemeClr val="bg2"/>
                          </a:solidFill>
                        </a:rPr>
                        <a:t> </a:t>
                      </a:r>
                      <a:r>
                        <a:rPr lang="hu-HU" dirty="0" err="1">
                          <a:solidFill>
                            <a:schemeClr val="bg2"/>
                          </a:solidFill>
                        </a:rPr>
                        <a:t>pot</a:t>
                      </a:r>
                      <a:r>
                        <a:rPr lang="hu-HU" dirty="0">
                          <a:solidFill>
                            <a:schemeClr val="bg2"/>
                          </a:solidFill>
                        </a:rPr>
                        <a:t> – </a:t>
                      </a:r>
                      <a:r>
                        <a:rPr lang="hu-HU" dirty="0" err="1">
                          <a:solidFill>
                            <a:schemeClr val="bg2"/>
                          </a:solidFill>
                        </a:rPr>
                        <a:t>immigration</a:t>
                      </a:r>
                      <a:r>
                        <a:rPr lang="hu-HU" dirty="0">
                          <a:solidFill>
                            <a:schemeClr val="bg2"/>
                          </a:solidFill>
                        </a:rPr>
                        <a:t> </a:t>
                      </a:r>
                      <a:r>
                        <a:rPr lang="hu-HU" dirty="0" err="1">
                          <a:solidFill>
                            <a:schemeClr val="bg2"/>
                          </a:solidFill>
                        </a:rPr>
                        <a:t>countries</a:t>
                      </a:r>
                      <a:r>
                        <a:rPr lang="hu-HU" dirty="0">
                          <a:solidFill>
                            <a:schemeClr val="bg2"/>
                          </a:solidFill>
                        </a:rPr>
                        <a:t>  - </a:t>
                      </a:r>
                      <a:r>
                        <a:rPr lang="hu-HU" dirty="0" err="1">
                          <a:solidFill>
                            <a:schemeClr val="bg2"/>
                          </a:solidFill>
                        </a:rPr>
                        <a:t>universalising</a:t>
                      </a:r>
                      <a:r>
                        <a:rPr lang="hu-HU" dirty="0">
                          <a:solidFill>
                            <a:schemeClr val="bg2"/>
                          </a:solidFill>
                        </a:rPr>
                        <a:t> </a:t>
                      </a:r>
                      <a:r>
                        <a:rPr lang="hu-HU" dirty="0" err="1">
                          <a:solidFill>
                            <a:schemeClr val="bg2"/>
                          </a:solidFill>
                        </a:rPr>
                        <a:t>society</a:t>
                      </a:r>
                      <a:r>
                        <a:rPr lang="hu-HU" dirty="0">
                          <a:solidFill>
                            <a:schemeClr val="bg2"/>
                          </a:solidFill>
                        </a:rPr>
                        <a:t> (</a:t>
                      </a:r>
                      <a:r>
                        <a:rPr lang="hu-HU" dirty="0" err="1">
                          <a:solidFill>
                            <a:schemeClr val="bg2"/>
                          </a:solidFill>
                        </a:rPr>
                        <a:t>rights</a:t>
                      </a:r>
                      <a:r>
                        <a:rPr lang="hu-HU" dirty="0">
                          <a:solidFill>
                            <a:schemeClr val="bg2"/>
                          </a:solidFill>
                        </a:rPr>
                        <a:t> of man)</a:t>
                      </a:r>
                    </a:p>
                    <a:p>
                      <a:r>
                        <a:rPr lang="hu-HU" dirty="0">
                          <a:solidFill>
                            <a:schemeClr val="bg2"/>
                          </a:solidFill>
                        </a:rPr>
                        <a:t>Link </a:t>
                      </a:r>
                      <a:r>
                        <a:rPr lang="hu-HU" dirty="0" err="1">
                          <a:solidFill>
                            <a:schemeClr val="bg2"/>
                          </a:solidFill>
                        </a:rPr>
                        <a:t>to</a:t>
                      </a:r>
                      <a:r>
                        <a:rPr lang="hu-HU" dirty="0">
                          <a:solidFill>
                            <a:schemeClr val="bg2"/>
                          </a:solidFill>
                        </a:rPr>
                        <a:t> </a:t>
                      </a:r>
                      <a:r>
                        <a:rPr lang="hu-HU" dirty="0" err="1">
                          <a:solidFill>
                            <a:schemeClr val="bg2"/>
                          </a:solidFill>
                        </a:rPr>
                        <a:t>territory</a:t>
                      </a:r>
                      <a:r>
                        <a:rPr lang="hu-HU" dirty="0">
                          <a:solidFill>
                            <a:schemeClr val="bg2"/>
                          </a:solidFill>
                        </a:rPr>
                        <a:t> and </a:t>
                      </a:r>
                      <a:r>
                        <a:rPr lang="hu-HU" dirty="0" err="1">
                          <a:solidFill>
                            <a:schemeClr val="bg2"/>
                          </a:solidFill>
                        </a:rPr>
                        <a:t>society</a:t>
                      </a:r>
                      <a:endParaRPr lang="hu-HU" dirty="0">
                        <a:solidFill>
                          <a:schemeClr val="bg2"/>
                        </a:solidFill>
                      </a:endParaRPr>
                    </a:p>
                    <a:p>
                      <a:r>
                        <a:rPr lang="hu-HU" dirty="0" err="1">
                          <a:solidFill>
                            <a:schemeClr val="bg2"/>
                          </a:solidFill>
                        </a:rPr>
                        <a:t>Ius</a:t>
                      </a:r>
                      <a:r>
                        <a:rPr lang="hu-HU" dirty="0">
                          <a:solidFill>
                            <a:schemeClr val="bg2"/>
                          </a:solidFill>
                        </a:rPr>
                        <a:t> </a:t>
                      </a:r>
                      <a:r>
                        <a:rPr lang="hu-HU" dirty="0" err="1">
                          <a:solidFill>
                            <a:schemeClr val="bg2"/>
                          </a:solidFill>
                        </a:rPr>
                        <a:t>soli</a:t>
                      </a:r>
                      <a:endParaRPr lang="hu-HU" dirty="0">
                        <a:solidFill>
                          <a:schemeClr val="bg2"/>
                        </a:solidFill>
                      </a:endParaRPr>
                    </a:p>
                  </a:txBody>
                  <a:tcPr/>
                </a:tc>
                <a:extLst>
                  <a:ext uri="{0D108BD9-81ED-4DB2-BD59-A6C34878D82A}">
                    <a16:rowId xmlns:a16="http://schemas.microsoft.com/office/drawing/2014/main" val="2352720317"/>
                  </a:ext>
                </a:extLst>
              </a:tr>
            </a:tbl>
          </a:graphicData>
        </a:graphic>
      </p:graphicFrame>
      <p:sp>
        <p:nvSpPr>
          <p:cNvPr id="5" name="Nyíl: lefelé mutató 4">
            <a:extLst>
              <a:ext uri="{FF2B5EF4-FFF2-40B4-BE49-F238E27FC236}">
                <a16:creationId xmlns:a16="http://schemas.microsoft.com/office/drawing/2014/main" id="{6A97E68F-874B-49DB-E7AF-E9B27795CB25}"/>
              </a:ext>
            </a:extLst>
          </p:cNvPr>
          <p:cNvSpPr/>
          <p:nvPr/>
        </p:nvSpPr>
        <p:spPr>
          <a:xfrm rot="4605088">
            <a:off x="3631750" y="1030075"/>
            <a:ext cx="219517" cy="134895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Nyíl: lefelé mutató 5">
            <a:extLst>
              <a:ext uri="{FF2B5EF4-FFF2-40B4-BE49-F238E27FC236}">
                <a16:creationId xmlns:a16="http://schemas.microsoft.com/office/drawing/2014/main" id="{02DB76E8-18C5-4946-EABE-6D653B703214}"/>
              </a:ext>
            </a:extLst>
          </p:cNvPr>
          <p:cNvSpPr/>
          <p:nvPr/>
        </p:nvSpPr>
        <p:spPr>
          <a:xfrm rot="17010524">
            <a:off x="5036652" y="1033061"/>
            <a:ext cx="212422" cy="134297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96BBE600-1A1B-54D9-6284-ED36EBADB340}"/>
              </a:ext>
            </a:extLst>
          </p:cNvPr>
          <p:cNvSpPr txBox="1"/>
          <p:nvPr/>
        </p:nvSpPr>
        <p:spPr>
          <a:xfrm rot="19596193">
            <a:off x="-105879" y="3134482"/>
            <a:ext cx="1140056" cy="830997"/>
          </a:xfrm>
          <a:prstGeom prst="rect">
            <a:avLst/>
          </a:prstGeom>
          <a:noFill/>
        </p:spPr>
        <p:txBody>
          <a:bodyPr wrap="none" rtlCol="0">
            <a:spAutoFit/>
          </a:bodyPr>
          <a:lstStyle/>
          <a:p>
            <a:r>
              <a:rPr lang="hu-HU" sz="2400" dirty="0" err="1">
                <a:latin typeface="Calibri" panose="020F0502020204030204" pitchFamily="34" charset="0"/>
                <a:ea typeface="Calibri" panose="020F0502020204030204" pitchFamily="34" charset="0"/>
                <a:cs typeface="Calibri" panose="020F0502020204030204" pitchFamily="34" charset="0"/>
              </a:rPr>
              <a:t>Abolish</a:t>
            </a:r>
            <a:endParaRPr lang="hu-HU" sz="2400" dirty="0">
              <a:latin typeface="Calibri" panose="020F0502020204030204" pitchFamily="34" charset="0"/>
              <a:ea typeface="Calibri" panose="020F0502020204030204" pitchFamily="34" charset="0"/>
              <a:cs typeface="Calibri" panose="020F0502020204030204" pitchFamily="34" charset="0"/>
            </a:endParaRPr>
          </a:p>
          <a:p>
            <a:pPr algn="ctr"/>
            <a:r>
              <a:rPr lang="hu-HU" sz="2400" dirty="0">
                <a:latin typeface="Calibri" panose="020F0502020204030204" pitchFamily="34" charset="0"/>
                <a:ea typeface="Calibri" panose="020F0502020204030204" pitchFamily="34" charset="0"/>
                <a:cs typeface="Calibri" panose="020F0502020204030204" pitchFamily="34" charset="0"/>
              </a:rPr>
              <a:t>CBI !</a:t>
            </a:r>
          </a:p>
        </p:txBody>
      </p:sp>
      <p:sp>
        <p:nvSpPr>
          <p:cNvPr id="8" name="Szövegdoboz 7">
            <a:extLst>
              <a:ext uri="{FF2B5EF4-FFF2-40B4-BE49-F238E27FC236}">
                <a16:creationId xmlns:a16="http://schemas.microsoft.com/office/drawing/2014/main" id="{18F37E96-C1FD-ADC6-0083-4CFEFB72E35A}"/>
              </a:ext>
            </a:extLst>
          </p:cNvPr>
          <p:cNvSpPr txBox="1"/>
          <p:nvPr/>
        </p:nvSpPr>
        <p:spPr>
          <a:xfrm rot="2285500">
            <a:off x="8014922" y="3273380"/>
            <a:ext cx="1224438" cy="830997"/>
          </a:xfrm>
          <a:prstGeom prst="rect">
            <a:avLst/>
          </a:prstGeom>
          <a:noFill/>
        </p:spPr>
        <p:txBody>
          <a:bodyPr wrap="none" rtlCol="0">
            <a:spAutoFit/>
          </a:bodyPr>
          <a:lstStyle/>
          <a:p>
            <a:r>
              <a:rPr lang="hu-HU" sz="2400" dirty="0" err="1">
                <a:latin typeface="Calibri" panose="020F0502020204030204" pitchFamily="34" charset="0"/>
                <a:ea typeface="Calibri" panose="020F0502020204030204" pitchFamily="34" charset="0"/>
                <a:cs typeface="Calibri" panose="020F0502020204030204" pitchFamily="34" charset="0"/>
              </a:rPr>
              <a:t>Operate</a:t>
            </a:r>
            <a:endParaRPr lang="hu-HU" sz="2400" dirty="0">
              <a:latin typeface="Calibri" panose="020F0502020204030204" pitchFamily="34" charset="0"/>
              <a:ea typeface="Calibri" panose="020F0502020204030204" pitchFamily="34" charset="0"/>
              <a:cs typeface="Calibri" panose="020F0502020204030204" pitchFamily="34" charset="0"/>
            </a:endParaRPr>
          </a:p>
          <a:p>
            <a:pPr algn="ctr"/>
            <a:r>
              <a:rPr lang="hu-HU" sz="2400" dirty="0">
                <a:latin typeface="Calibri" panose="020F0502020204030204" pitchFamily="34" charset="0"/>
                <a:ea typeface="Calibri" panose="020F0502020204030204" pitchFamily="34" charset="0"/>
                <a:cs typeface="Calibri" panose="020F0502020204030204" pitchFamily="34" charset="0"/>
              </a:rPr>
              <a:t>CBI !</a:t>
            </a:r>
          </a:p>
        </p:txBody>
      </p:sp>
    </p:spTree>
    <p:extLst>
      <p:ext uri="{BB962C8B-B14F-4D97-AF65-F5344CB8AC3E}">
        <p14:creationId xmlns:p14="http://schemas.microsoft.com/office/powerpoint/2010/main" val="1053496509"/>
      </p:ext>
    </p:extLst>
  </p:cSld>
  <p:clrMapOvr>
    <a:masterClrMapping/>
  </p:clrMapOvr>
  <p:transition>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2793ECD-2F3F-6BC7-B43A-AF8FE4F3270C}"/>
              </a:ext>
            </a:extLst>
          </p:cNvPr>
          <p:cNvSpPr>
            <a:spLocks noGrp="1"/>
          </p:cNvSpPr>
          <p:nvPr>
            <p:ph type="title"/>
          </p:nvPr>
        </p:nvSpPr>
        <p:spPr>
          <a:xfrm>
            <a:off x="666750" y="149476"/>
            <a:ext cx="7772400" cy="968152"/>
          </a:xfrm>
        </p:spPr>
        <p:txBody>
          <a:bodyPr/>
          <a:lstStyle/>
          <a:p>
            <a:r>
              <a:rPr lang="hu-HU" dirty="0">
                <a:solidFill>
                  <a:srgbClr val="000046"/>
                </a:solidFill>
                <a:latin typeface="Calibri" panose="020F0502020204030204" pitchFamily="34" charset="0"/>
                <a:ea typeface="Calibri" panose="020F0502020204030204" pitchFamily="34" charset="0"/>
                <a:cs typeface="Calibri" panose="020F0502020204030204" pitchFamily="34" charset="0"/>
              </a:rPr>
              <a:t>ECJ </a:t>
            </a:r>
            <a:r>
              <a:rPr lang="hu-HU" dirty="0" err="1">
                <a:solidFill>
                  <a:srgbClr val="000046"/>
                </a:solidFill>
                <a:latin typeface="Calibri" panose="020F0502020204030204" pitchFamily="34" charset="0"/>
                <a:ea typeface="Calibri" panose="020F0502020204030204" pitchFamily="34" charset="0"/>
                <a:cs typeface="Calibri" panose="020F0502020204030204" pitchFamily="34" charset="0"/>
              </a:rPr>
              <a:t>Judgment</a:t>
            </a:r>
            <a:r>
              <a:rPr lang="hu-HU" dirty="0">
                <a:solidFill>
                  <a:srgbClr val="000046"/>
                </a:solidFill>
                <a:latin typeface="Calibri" panose="020F0502020204030204" pitchFamily="34" charset="0"/>
                <a:ea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Commission</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v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Malta</a:t>
            </a:r>
            <a:r>
              <a:rPr lang="hu-HU" dirty="0">
                <a:solidFill>
                  <a:srgbClr val="000046"/>
                </a:solidFill>
                <a:latin typeface="Calibri" panose="020F0502020204030204" pitchFamily="34" charset="0"/>
                <a:ea typeface="Calibri" panose="020F0502020204030204" pitchFamily="34" charset="0"/>
                <a:cs typeface="Calibri" panose="020F0502020204030204" pitchFamily="34" charset="0"/>
              </a:rPr>
              <a:t>, C-181/23 </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29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April</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2025 </a:t>
            </a:r>
            <a:endParaRPr lang="hu-HU" dirty="0"/>
          </a:p>
        </p:txBody>
      </p:sp>
      <p:sp>
        <p:nvSpPr>
          <p:cNvPr id="18" name="Szövegdoboz 17">
            <a:extLst>
              <a:ext uri="{FF2B5EF4-FFF2-40B4-BE49-F238E27FC236}">
                <a16:creationId xmlns:a16="http://schemas.microsoft.com/office/drawing/2014/main" id="{B4468181-C946-344D-F525-36E243CFD2C5}"/>
              </a:ext>
            </a:extLst>
          </p:cNvPr>
          <p:cNvSpPr txBox="1"/>
          <p:nvPr/>
        </p:nvSpPr>
        <p:spPr>
          <a:xfrm>
            <a:off x="6251074" y="2060891"/>
            <a:ext cx="1224136" cy="400110"/>
          </a:xfrm>
          <a:prstGeom prst="rect">
            <a:avLst/>
          </a:prstGeom>
          <a:noFill/>
          <a:ln>
            <a:solidFill>
              <a:schemeClr val="bg2">
                <a:lumMod val="85000"/>
                <a:lumOff val="15000"/>
              </a:schemeClr>
            </a:solidFill>
          </a:ln>
        </p:spPr>
        <p:txBody>
          <a:bodyPr wrap="square" rtlCol="0">
            <a:spAutoFit/>
          </a:bodyPr>
          <a:lstStyle/>
          <a:p>
            <a:r>
              <a:rPr lang="hu-HU" sz="2000" b="0" dirty="0">
                <a:latin typeface="Calibri "/>
              </a:rPr>
              <a:t>ECJ</a:t>
            </a:r>
          </a:p>
        </p:txBody>
      </p:sp>
      <p:sp>
        <p:nvSpPr>
          <p:cNvPr id="20" name="Tartalom helye 19">
            <a:extLst>
              <a:ext uri="{FF2B5EF4-FFF2-40B4-BE49-F238E27FC236}">
                <a16:creationId xmlns:a16="http://schemas.microsoft.com/office/drawing/2014/main" id="{C3C8FCE0-E526-0141-31D2-63673D9EC070}"/>
              </a:ext>
            </a:extLst>
          </p:cNvPr>
          <p:cNvSpPr txBox="1">
            <a:spLocks noGrp="1"/>
          </p:cNvSpPr>
          <p:nvPr>
            <p:ph idx="1"/>
          </p:nvPr>
        </p:nvSpPr>
        <p:spPr>
          <a:xfrm>
            <a:off x="1054114" y="1357637"/>
            <a:ext cx="7274685" cy="400110"/>
          </a:xfrm>
          <a:prstGeom prst="rect">
            <a:avLst/>
          </a:prstGeom>
          <a:noFill/>
          <a:ln>
            <a:solidFill>
              <a:schemeClr val="bg2">
                <a:lumMod val="85000"/>
                <a:lumOff val="15000"/>
              </a:schemeClr>
            </a:solidFill>
          </a:ln>
        </p:spPr>
        <p:txBody>
          <a:bodyPr wrap="square" rtlCol="0">
            <a:spAutoFit/>
          </a:bodyPr>
          <a:lstStyle/>
          <a:p>
            <a:r>
              <a:rPr lang="hu-HU" sz="2000" b="0" dirty="0">
                <a:latin typeface="Calibri "/>
              </a:rPr>
              <a:t>The </a:t>
            </a:r>
            <a:r>
              <a:rPr lang="hu-HU" sz="2000" b="0" dirty="0" err="1">
                <a:latin typeface="Calibri "/>
              </a:rPr>
              <a:t>scheme</a:t>
            </a:r>
            <a:r>
              <a:rPr lang="hu-HU" sz="2000" b="0" dirty="0">
                <a:latin typeface="Calibri "/>
              </a:rPr>
              <a:t> of the </a:t>
            </a:r>
            <a:r>
              <a:rPr lang="hu-HU" sz="2000" b="0" dirty="0" err="1">
                <a:latin typeface="Calibri "/>
              </a:rPr>
              <a:t>positions</a:t>
            </a:r>
            <a:r>
              <a:rPr lang="hu-HU" sz="2000" b="0" dirty="0">
                <a:latin typeface="Calibri "/>
              </a:rPr>
              <a:t>.  </a:t>
            </a:r>
            <a:r>
              <a:rPr lang="hu-HU" sz="2000" b="0" dirty="0">
                <a:solidFill>
                  <a:srgbClr val="C00000"/>
                </a:solidFill>
                <a:latin typeface="Calibri "/>
              </a:rPr>
              <a:t>AG and </a:t>
            </a:r>
            <a:r>
              <a:rPr lang="hu-HU" sz="2000" b="0" dirty="0" err="1">
                <a:solidFill>
                  <a:srgbClr val="C00000"/>
                </a:solidFill>
                <a:latin typeface="Calibri "/>
              </a:rPr>
              <a:t>Court</a:t>
            </a:r>
            <a:r>
              <a:rPr lang="hu-HU" sz="2000" b="0" dirty="0">
                <a:solidFill>
                  <a:srgbClr val="C00000"/>
                </a:solidFill>
                <a:latin typeface="Calibri "/>
              </a:rPr>
              <a:t> in </a:t>
            </a:r>
            <a:r>
              <a:rPr lang="hu-HU" sz="2000" b="0" dirty="0" err="1">
                <a:solidFill>
                  <a:srgbClr val="C00000"/>
                </a:solidFill>
                <a:latin typeface="Calibri "/>
              </a:rPr>
              <a:t>sharp</a:t>
            </a:r>
            <a:r>
              <a:rPr lang="hu-HU" sz="2000" b="0" dirty="0">
                <a:solidFill>
                  <a:srgbClr val="C00000"/>
                </a:solidFill>
                <a:latin typeface="Calibri "/>
              </a:rPr>
              <a:t> </a:t>
            </a:r>
            <a:r>
              <a:rPr lang="hu-HU" sz="2000" b="0" dirty="0" err="1">
                <a:solidFill>
                  <a:srgbClr val="C00000"/>
                </a:solidFill>
                <a:latin typeface="Calibri "/>
              </a:rPr>
              <a:t>disagreement</a:t>
            </a:r>
            <a:endParaRPr lang="hu-HU" sz="2000" b="0" dirty="0">
              <a:solidFill>
                <a:srgbClr val="C00000"/>
              </a:solidFill>
              <a:latin typeface="Calibri "/>
            </a:endParaRPr>
          </a:p>
        </p:txBody>
      </p:sp>
      <p:sp>
        <p:nvSpPr>
          <p:cNvPr id="21" name="Szövegdoboz 20">
            <a:extLst>
              <a:ext uri="{FF2B5EF4-FFF2-40B4-BE49-F238E27FC236}">
                <a16:creationId xmlns:a16="http://schemas.microsoft.com/office/drawing/2014/main" id="{5A9E61BE-217D-A968-F95F-9D95772E8F4B}"/>
              </a:ext>
            </a:extLst>
          </p:cNvPr>
          <p:cNvSpPr txBox="1"/>
          <p:nvPr/>
        </p:nvSpPr>
        <p:spPr>
          <a:xfrm>
            <a:off x="1536812" y="3129652"/>
            <a:ext cx="1595028" cy="400110"/>
          </a:xfrm>
          <a:prstGeom prst="rect">
            <a:avLst/>
          </a:prstGeom>
          <a:noFill/>
          <a:ln>
            <a:solidFill>
              <a:schemeClr val="bg2">
                <a:lumMod val="85000"/>
                <a:lumOff val="15000"/>
              </a:schemeClr>
            </a:solidFill>
          </a:ln>
        </p:spPr>
        <p:txBody>
          <a:bodyPr wrap="square" rtlCol="0">
            <a:spAutoFit/>
          </a:bodyPr>
          <a:lstStyle/>
          <a:p>
            <a:r>
              <a:rPr lang="hu-HU" sz="2000" b="0" dirty="0" err="1">
                <a:latin typeface="Calibri "/>
              </a:rPr>
              <a:t>Commission</a:t>
            </a:r>
            <a:endParaRPr lang="hu-HU" sz="2000" b="0" dirty="0">
              <a:latin typeface="Calibri "/>
            </a:endParaRPr>
          </a:p>
        </p:txBody>
      </p:sp>
      <p:sp>
        <p:nvSpPr>
          <p:cNvPr id="22" name="Szövegdoboz 21">
            <a:extLst>
              <a:ext uri="{FF2B5EF4-FFF2-40B4-BE49-F238E27FC236}">
                <a16:creationId xmlns:a16="http://schemas.microsoft.com/office/drawing/2014/main" id="{5C6CA6FD-D4B9-3814-D8A5-7BE18678E50B}"/>
              </a:ext>
            </a:extLst>
          </p:cNvPr>
          <p:cNvSpPr txBox="1"/>
          <p:nvPr/>
        </p:nvSpPr>
        <p:spPr>
          <a:xfrm>
            <a:off x="1539132" y="5873462"/>
            <a:ext cx="1595028" cy="707886"/>
          </a:xfrm>
          <a:prstGeom prst="rect">
            <a:avLst/>
          </a:prstGeom>
          <a:noFill/>
          <a:ln>
            <a:solidFill>
              <a:schemeClr val="bg2">
                <a:lumMod val="85000"/>
                <a:lumOff val="15000"/>
              </a:schemeClr>
            </a:solidFill>
          </a:ln>
        </p:spPr>
        <p:txBody>
          <a:bodyPr wrap="square" rtlCol="0">
            <a:spAutoFit/>
          </a:bodyPr>
          <a:lstStyle/>
          <a:p>
            <a:r>
              <a:rPr lang="hu-HU" sz="2000" b="0" dirty="0" err="1">
                <a:latin typeface="Calibri "/>
              </a:rPr>
              <a:t>Malta</a:t>
            </a:r>
            <a:r>
              <a:rPr lang="hu-HU" sz="2000" b="0" dirty="0">
                <a:latin typeface="Calibri "/>
              </a:rPr>
              <a:t>: CBI is </a:t>
            </a:r>
            <a:r>
              <a:rPr lang="hu-HU" sz="2000" b="0" dirty="0" err="1">
                <a:latin typeface="Calibri "/>
              </a:rPr>
              <a:t>permissible</a:t>
            </a:r>
            <a:endParaRPr lang="hu-HU" sz="2000" b="0" dirty="0">
              <a:latin typeface="Calibri "/>
            </a:endParaRPr>
          </a:p>
        </p:txBody>
      </p:sp>
      <p:sp>
        <p:nvSpPr>
          <p:cNvPr id="24" name="Szövegdoboz 23">
            <a:extLst>
              <a:ext uri="{FF2B5EF4-FFF2-40B4-BE49-F238E27FC236}">
                <a16:creationId xmlns:a16="http://schemas.microsoft.com/office/drawing/2014/main" id="{90F8597D-F683-F303-300E-2E1681B3A1DD}"/>
              </a:ext>
            </a:extLst>
          </p:cNvPr>
          <p:cNvSpPr txBox="1"/>
          <p:nvPr/>
        </p:nvSpPr>
        <p:spPr>
          <a:xfrm>
            <a:off x="5784849" y="5873462"/>
            <a:ext cx="2156586" cy="400110"/>
          </a:xfrm>
          <a:prstGeom prst="rect">
            <a:avLst/>
          </a:prstGeom>
          <a:noFill/>
          <a:ln>
            <a:solidFill>
              <a:schemeClr val="bg2">
                <a:lumMod val="75000"/>
                <a:lumOff val="25000"/>
              </a:schemeClr>
            </a:solidFill>
          </a:ln>
        </p:spPr>
        <p:txBody>
          <a:bodyPr wrap="square" rtlCol="0">
            <a:spAutoFit/>
          </a:bodyPr>
          <a:lstStyle/>
          <a:p>
            <a:r>
              <a:rPr lang="hu-HU" sz="2000" b="0" dirty="0" err="1">
                <a:latin typeface="Calibri "/>
              </a:rPr>
              <a:t>Advocate</a:t>
            </a:r>
            <a:r>
              <a:rPr lang="hu-HU" sz="2000" b="0" dirty="0">
                <a:latin typeface="Calibri "/>
              </a:rPr>
              <a:t> </a:t>
            </a:r>
            <a:r>
              <a:rPr lang="hu-HU" sz="2000" b="0" dirty="0" err="1">
                <a:latin typeface="Calibri "/>
              </a:rPr>
              <a:t>general</a:t>
            </a:r>
            <a:endParaRPr lang="hu-HU" sz="2000" b="0" dirty="0">
              <a:latin typeface="Calibri "/>
            </a:endParaRPr>
          </a:p>
        </p:txBody>
      </p:sp>
      <p:cxnSp>
        <p:nvCxnSpPr>
          <p:cNvPr id="26" name="Egyenes összekötő 25">
            <a:extLst>
              <a:ext uri="{FF2B5EF4-FFF2-40B4-BE49-F238E27FC236}">
                <a16:creationId xmlns:a16="http://schemas.microsoft.com/office/drawing/2014/main" id="{F44E9921-8F5C-1EFE-9CA5-88AF891F8E93}"/>
              </a:ext>
            </a:extLst>
          </p:cNvPr>
          <p:cNvCxnSpPr>
            <a:stCxn id="21" idx="3"/>
            <a:endCxn id="18" idx="1"/>
          </p:cNvCxnSpPr>
          <p:nvPr/>
        </p:nvCxnSpPr>
        <p:spPr>
          <a:xfrm flipV="1">
            <a:off x="3131840" y="2260946"/>
            <a:ext cx="3119234" cy="106876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Szövegdoboz 26">
            <a:extLst>
              <a:ext uri="{FF2B5EF4-FFF2-40B4-BE49-F238E27FC236}">
                <a16:creationId xmlns:a16="http://schemas.microsoft.com/office/drawing/2014/main" id="{BFC173D8-22CE-41D3-DEC2-A166B6D2B2D3}"/>
              </a:ext>
            </a:extLst>
          </p:cNvPr>
          <p:cNvSpPr txBox="1"/>
          <p:nvPr/>
        </p:nvSpPr>
        <p:spPr>
          <a:xfrm rot="20532366">
            <a:off x="3784651" y="2192491"/>
            <a:ext cx="2221570" cy="1015663"/>
          </a:xfrm>
          <a:prstGeom prst="rect">
            <a:avLst/>
          </a:prstGeom>
          <a:noFill/>
        </p:spPr>
        <p:txBody>
          <a:bodyPr wrap="none" rtlCol="0">
            <a:spAutoFit/>
          </a:bodyPr>
          <a:lstStyle/>
          <a:p>
            <a:r>
              <a:rPr lang="hu-HU" sz="2000" b="0" dirty="0" err="1">
                <a:latin typeface="Calibri" panose="020F0502020204030204" pitchFamily="34" charset="0"/>
                <a:ea typeface="Calibri" panose="020F0502020204030204" pitchFamily="34" charset="0"/>
                <a:cs typeface="Calibri" panose="020F0502020204030204" pitchFamily="34" charset="0"/>
              </a:rPr>
              <a:t>Partial</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agreement</a:t>
            </a:r>
            <a:endParaRPr lang="hu-HU" sz="2000" b="0" dirty="0">
              <a:latin typeface="Calibri" panose="020F0502020204030204" pitchFamily="34" charset="0"/>
              <a:ea typeface="Calibri" panose="020F0502020204030204" pitchFamily="34" charset="0"/>
              <a:cs typeface="Calibri" panose="020F0502020204030204" pitchFamily="34" charset="0"/>
            </a:endParaRPr>
          </a:p>
          <a:p>
            <a:br>
              <a:rPr lang="hu-HU" sz="2000" b="0" dirty="0">
                <a:latin typeface="Calibri" panose="020F0502020204030204" pitchFamily="34" charset="0"/>
                <a:ea typeface="Calibri" panose="020F0502020204030204" pitchFamily="34" charset="0"/>
                <a:cs typeface="Calibri" panose="020F0502020204030204" pitchFamily="34" charset="0"/>
              </a:rPr>
            </a:br>
            <a:r>
              <a:rPr lang="hu-HU" sz="2000" b="0" dirty="0" err="1">
                <a:latin typeface="Calibri" panose="020F0502020204030204" pitchFamily="34" charset="0"/>
                <a:ea typeface="Calibri" panose="020F0502020204030204" pitchFamily="34" charset="0"/>
                <a:cs typeface="Calibri" panose="020F0502020204030204" pitchFamily="34" charset="0"/>
              </a:rPr>
              <a:t>Not</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on</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genuine</a:t>
            </a:r>
            <a:r>
              <a:rPr lang="hu-HU" sz="2000" b="0" dirty="0">
                <a:latin typeface="Calibri" panose="020F0502020204030204" pitchFamily="34" charset="0"/>
                <a:ea typeface="Calibri" panose="020F0502020204030204" pitchFamily="34" charset="0"/>
                <a:cs typeface="Calibri" panose="020F0502020204030204" pitchFamily="34" charset="0"/>
              </a:rPr>
              <a:t> link</a:t>
            </a:r>
          </a:p>
        </p:txBody>
      </p:sp>
      <p:cxnSp>
        <p:nvCxnSpPr>
          <p:cNvPr id="30" name="Egyenes összekötő 29">
            <a:extLst>
              <a:ext uri="{FF2B5EF4-FFF2-40B4-BE49-F238E27FC236}">
                <a16:creationId xmlns:a16="http://schemas.microsoft.com/office/drawing/2014/main" id="{ECCEE4ED-28D5-174B-A681-A0365635819B}"/>
              </a:ext>
            </a:extLst>
          </p:cNvPr>
          <p:cNvCxnSpPr>
            <a:cxnSpLocks/>
            <a:endCxn id="24" idx="1"/>
          </p:cNvCxnSpPr>
          <p:nvPr/>
        </p:nvCxnSpPr>
        <p:spPr>
          <a:xfrm>
            <a:off x="3131840" y="6073517"/>
            <a:ext cx="2653009"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Egyenes összekötő nyíllal 31">
            <a:extLst>
              <a:ext uri="{FF2B5EF4-FFF2-40B4-BE49-F238E27FC236}">
                <a16:creationId xmlns:a16="http://schemas.microsoft.com/office/drawing/2014/main" id="{CCBF12C1-7D42-5E05-4032-277905CD3948}"/>
              </a:ext>
            </a:extLst>
          </p:cNvPr>
          <p:cNvCxnSpPr>
            <a:cxnSpLocks/>
            <a:stCxn id="21" idx="2"/>
            <a:endCxn id="22" idx="0"/>
          </p:cNvCxnSpPr>
          <p:nvPr/>
        </p:nvCxnSpPr>
        <p:spPr>
          <a:xfrm>
            <a:off x="2334326" y="3529762"/>
            <a:ext cx="2320" cy="2343700"/>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Szövegdoboz 34">
            <a:extLst>
              <a:ext uri="{FF2B5EF4-FFF2-40B4-BE49-F238E27FC236}">
                <a16:creationId xmlns:a16="http://schemas.microsoft.com/office/drawing/2014/main" id="{F8011F3E-5836-F266-524A-55D5F32CE74C}"/>
              </a:ext>
            </a:extLst>
          </p:cNvPr>
          <p:cNvSpPr txBox="1"/>
          <p:nvPr/>
        </p:nvSpPr>
        <p:spPr>
          <a:xfrm rot="16200000">
            <a:off x="1247976" y="4001259"/>
            <a:ext cx="2310248" cy="1323439"/>
          </a:xfrm>
          <a:prstGeom prst="rect">
            <a:avLst/>
          </a:prstGeom>
          <a:noFill/>
        </p:spPr>
        <p:txBody>
          <a:bodyPr wrap="none" rtlCol="0">
            <a:spAutoFit/>
          </a:bodyPr>
          <a:lstStyle/>
          <a:p>
            <a:r>
              <a:rPr lang="hu-HU" sz="2000" b="0" dirty="0" err="1">
                <a:latin typeface="Calibri" panose="020F0502020204030204" pitchFamily="34" charset="0"/>
                <a:ea typeface="Calibri" panose="020F0502020204030204" pitchFamily="34" charset="0"/>
                <a:cs typeface="Calibri" panose="020F0502020204030204" pitchFamily="34" charset="0"/>
              </a:rPr>
              <a:t>Disagreement</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on</a:t>
            </a:r>
            <a:endParaRPr lang="hu-HU" sz="2000" b="0" dirty="0">
              <a:latin typeface="Calibri" panose="020F0502020204030204" pitchFamily="34" charset="0"/>
              <a:ea typeface="Calibri" panose="020F0502020204030204" pitchFamily="34" charset="0"/>
              <a:cs typeface="Calibri" panose="020F0502020204030204" pitchFamily="34" charset="0"/>
            </a:endParaRPr>
          </a:p>
          <a:p>
            <a:r>
              <a:rPr lang="hu-HU" sz="2000" b="0" dirty="0">
                <a:latin typeface="Calibri" panose="020F0502020204030204" pitchFamily="34" charset="0"/>
                <a:ea typeface="Calibri" panose="020F0502020204030204" pitchFamily="34" charset="0"/>
                <a:cs typeface="Calibri" panose="020F0502020204030204" pitchFamily="34" charset="0"/>
              </a:rPr>
              <a:t> </a:t>
            </a:r>
          </a:p>
          <a:p>
            <a:r>
              <a:rPr lang="hu-HU" sz="2000" b="0" dirty="0" err="1">
                <a:latin typeface="Calibri" panose="020F0502020204030204" pitchFamily="34" charset="0"/>
                <a:ea typeface="Calibri" panose="020F0502020204030204" pitchFamily="34" charset="0"/>
                <a:cs typeface="Calibri" panose="020F0502020204030204" pitchFamily="34" charset="0"/>
              </a:rPr>
              <a:t>permissibility</a:t>
            </a:r>
            <a:r>
              <a:rPr lang="hu-HU" sz="2000" b="0" dirty="0">
                <a:latin typeface="Calibri" panose="020F0502020204030204" pitchFamily="34" charset="0"/>
                <a:ea typeface="Calibri" panose="020F0502020204030204" pitchFamily="34" charset="0"/>
                <a:cs typeface="Calibri" panose="020F0502020204030204" pitchFamily="34" charset="0"/>
              </a:rPr>
              <a:t> of CBI.</a:t>
            </a:r>
            <a:br>
              <a:rPr lang="hu-HU" sz="2000" b="0" dirty="0">
                <a:latin typeface="Calibri" panose="020F0502020204030204" pitchFamily="34" charset="0"/>
                <a:ea typeface="Calibri" panose="020F0502020204030204" pitchFamily="34" charset="0"/>
                <a:cs typeface="Calibri" panose="020F0502020204030204" pitchFamily="34" charset="0"/>
              </a:rPr>
            </a:br>
            <a:endParaRPr lang="hu-HU" sz="2000" b="0" dirty="0">
              <a:latin typeface="Calibri" panose="020F0502020204030204" pitchFamily="34" charset="0"/>
              <a:ea typeface="Calibri" panose="020F0502020204030204" pitchFamily="34" charset="0"/>
              <a:cs typeface="Calibri" panose="020F0502020204030204" pitchFamily="34" charset="0"/>
            </a:endParaRPr>
          </a:p>
        </p:txBody>
      </p:sp>
      <p:sp>
        <p:nvSpPr>
          <p:cNvPr id="38" name="Szövegdoboz 37">
            <a:extLst>
              <a:ext uri="{FF2B5EF4-FFF2-40B4-BE49-F238E27FC236}">
                <a16:creationId xmlns:a16="http://schemas.microsoft.com/office/drawing/2014/main" id="{2F11BCEC-01B8-1430-E7A3-A6E6EAC6D9C7}"/>
              </a:ext>
            </a:extLst>
          </p:cNvPr>
          <p:cNvSpPr txBox="1"/>
          <p:nvPr/>
        </p:nvSpPr>
        <p:spPr>
          <a:xfrm>
            <a:off x="3555762" y="5565685"/>
            <a:ext cx="2000869" cy="1015663"/>
          </a:xfrm>
          <a:prstGeom prst="rect">
            <a:avLst/>
          </a:prstGeom>
          <a:noFill/>
        </p:spPr>
        <p:txBody>
          <a:bodyPr wrap="none" rtlCol="0">
            <a:spAutoFit/>
          </a:bodyPr>
          <a:lstStyle/>
          <a:p>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Agreement</a:t>
            </a:r>
            <a:endParaRPr lang="hu-HU" sz="2000" b="0" dirty="0">
              <a:latin typeface="Calibri" panose="020F0502020204030204" pitchFamily="34" charset="0"/>
              <a:ea typeface="Calibri" panose="020F0502020204030204" pitchFamily="34" charset="0"/>
              <a:cs typeface="Calibri" panose="020F0502020204030204" pitchFamily="34" charset="0"/>
            </a:endParaRPr>
          </a:p>
          <a:p>
            <a:r>
              <a:rPr lang="hu-HU" sz="2000" b="0" dirty="0">
                <a:latin typeface="Calibri" panose="020F0502020204030204" pitchFamily="34" charset="0"/>
                <a:ea typeface="Calibri" panose="020F0502020204030204" pitchFamily="34" charset="0"/>
                <a:cs typeface="Calibri" panose="020F0502020204030204" pitchFamily="34" charset="0"/>
              </a:rPr>
              <a:t> </a:t>
            </a:r>
          </a:p>
          <a:p>
            <a:r>
              <a:rPr lang="hu-HU" sz="2000" b="0" dirty="0">
                <a:latin typeface="Calibri" panose="020F0502020204030204" pitchFamily="34" charset="0"/>
                <a:ea typeface="Calibri" panose="020F0502020204030204" pitchFamily="34" charset="0"/>
                <a:cs typeface="Calibri" panose="020F0502020204030204" pitchFamily="34" charset="0"/>
              </a:rPr>
              <a:t>CBI is </a:t>
            </a:r>
            <a:r>
              <a:rPr lang="hu-HU" sz="2000" b="0" dirty="0" err="1">
                <a:latin typeface="Calibri" panose="020F0502020204030204" pitchFamily="34" charset="0"/>
                <a:ea typeface="Calibri" panose="020F0502020204030204" pitchFamily="34" charset="0"/>
                <a:cs typeface="Calibri" panose="020F0502020204030204" pitchFamily="34" charset="0"/>
              </a:rPr>
              <a:t>permissible</a:t>
            </a:r>
            <a:endParaRPr lang="hu-HU" sz="2000" b="0" dirty="0">
              <a:latin typeface="Calibri" panose="020F0502020204030204" pitchFamily="34" charset="0"/>
              <a:ea typeface="Calibri" panose="020F0502020204030204" pitchFamily="34" charset="0"/>
              <a:cs typeface="Calibri" panose="020F0502020204030204" pitchFamily="34" charset="0"/>
            </a:endParaRPr>
          </a:p>
        </p:txBody>
      </p:sp>
      <p:sp>
        <p:nvSpPr>
          <p:cNvPr id="39" name="Szövegdoboz 38">
            <a:extLst>
              <a:ext uri="{FF2B5EF4-FFF2-40B4-BE49-F238E27FC236}">
                <a16:creationId xmlns:a16="http://schemas.microsoft.com/office/drawing/2014/main" id="{DAE52DCA-0498-8E54-351E-F0E80F5C3E76}"/>
              </a:ext>
            </a:extLst>
          </p:cNvPr>
          <p:cNvSpPr txBox="1"/>
          <p:nvPr/>
        </p:nvSpPr>
        <p:spPr>
          <a:xfrm rot="16200000">
            <a:off x="5878795" y="3273749"/>
            <a:ext cx="2310249" cy="1323439"/>
          </a:xfrm>
          <a:prstGeom prst="rect">
            <a:avLst/>
          </a:prstGeom>
          <a:noFill/>
        </p:spPr>
        <p:txBody>
          <a:bodyPr wrap="square" rtlCol="0">
            <a:spAutoFit/>
          </a:bodyPr>
          <a:lstStyle/>
          <a:p>
            <a:pPr algn="ctr"/>
            <a:r>
              <a:rPr lang="hu-HU" sz="2000" b="0" dirty="0" err="1">
                <a:latin typeface="Calibri" panose="020F0502020204030204" pitchFamily="34" charset="0"/>
                <a:ea typeface="Calibri" panose="020F0502020204030204" pitchFamily="34" charset="0"/>
                <a:cs typeface="Calibri" panose="020F0502020204030204" pitchFamily="34" charset="0"/>
              </a:rPr>
              <a:t>Disagreement</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on</a:t>
            </a:r>
            <a:endParaRPr lang="hu-HU" sz="2000" b="0" dirty="0">
              <a:latin typeface="Calibri" panose="020F0502020204030204" pitchFamily="34" charset="0"/>
              <a:ea typeface="Calibri" panose="020F0502020204030204" pitchFamily="34" charset="0"/>
              <a:cs typeface="Calibri" panose="020F0502020204030204" pitchFamily="34" charset="0"/>
            </a:endParaRPr>
          </a:p>
          <a:p>
            <a:pPr algn="ctr"/>
            <a:r>
              <a:rPr lang="hu-HU" sz="2000" b="0" dirty="0">
                <a:latin typeface="Calibri" panose="020F0502020204030204" pitchFamily="34" charset="0"/>
                <a:ea typeface="Calibri" panose="020F0502020204030204" pitchFamily="34" charset="0"/>
                <a:cs typeface="Calibri" panose="020F0502020204030204" pitchFamily="34" charset="0"/>
              </a:rPr>
              <a:t> </a:t>
            </a:r>
          </a:p>
          <a:p>
            <a:pPr algn="ctr"/>
            <a:r>
              <a:rPr lang="hu-HU" sz="2000" b="0" dirty="0" err="1">
                <a:latin typeface="Calibri" panose="020F0502020204030204" pitchFamily="34" charset="0"/>
                <a:ea typeface="Calibri" panose="020F0502020204030204" pitchFamily="34" charset="0"/>
                <a:cs typeface="Calibri" panose="020F0502020204030204" pitchFamily="34" charset="0"/>
              </a:rPr>
              <a:t>permissibility</a:t>
            </a:r>
            <a:r>
              <a:rPr lang="hu-HU" sz="2000" b="0" dirty="0">
                <a:latin typeface="Calibri" panose="020F0502020204030204" pitchFamily="34" charset="0"/>
                <a:ea typeface="Calibri" panose="020F0502020204030204" pitchFamily="34" charset="0"/>
                <a:cs typeface="Calibri" panose="020F0502020204030204" pitchFamily="34" charset="0"/>
              </a:rPr>
              <a:t> of CBI.</a:t>
            </a:r>
            <a:br>
              <a:rPr lang="hu-HU" sz="2000" b="0" dirty="0">
                <a:latin typeface="Calibri" panose="020F0502020204030204" pitchFamily="34" charset="0"/>
                <a:ea typeface="Calibri" panose="020F0502020204030204" pitchFamily="34" charset="0"/>
                <a:cs typeface="Calibri" panose="020F0502020204030204" pitchFamily="34" charset="0"/>
              </a:rPr>
            </a:br>
            <a:endParaRPr lang="hu-HU" sz="2000" b="0" dirty="0">
              <a:latin typeface="Calibri" panose="020F0502020204030204" pitchFamily="34" charset="0"/>
              <a:ea typeface="Calibri" panose="020F0502020204030204" pitchFamily="34" charset="0"/>
              <a:cs typeface="Calibri" panose="020F0502020204030204" pitchFamily="34" charset="0"/>
            </a:endParaRPr>
          </a:p>
        </p:txBody>
      </p:sp>
      <p:cxnSp>
        <p:nvCxnSpPr>
          <p:cNvPr id="43" name="Egyenes összekötő nyíllal 42">
            <a:extLst>
              <a:ext uri="{FF2B5EF4-FFF2-40B4-BE49-F238E27FC236}">
                <a16:creationId xmlns:a16="http://schemas.microsoft.com/office/drawing/2014/main" id="{F8835E75-E4D4-7BDF-BC92-00D7D5634A4D}"/>
              </a:ext>
            </a:extLst>
          </p:cNvPr>
          <p:cNvCxnSpPr>
            <a:cxnSpLocks/>
            <a:stCxn id="18" idx="2"/>
            <a:endCxn id="24" idx="0"/>
          </p:cNvCxnSpPr>
          <p:nvPr/>
        </p:nvCxnSpPr>
        <p:spPr>
          <a:xfrm>
            <a:off x="6863142" y="2461001"/>
            <a:ext cx="0" cy="3412461"/>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693387"/>
      </p:ext>
    </p:extLst>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57A52-317C-E944-8A83-0CDD160DE123}"/>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213CFC64-2911-9BA2-642A-8CC8CBED4A67}"/>
              </a:ext>
            </a:extLst>
          </p:cNvPr>
          <p:cNvSpPr>
            <a:spLocks noGrp="1"/>
          </p:cNvSpPr>
          <p:nvPr>
            <p:ph type="title"/>
          </p:nvPr>
        </p:nvSpPr>
        <p:spPr/>
        <p:txBody>
          <a:bodyPr/>
          <a:lstStyle/>
          <a:p>
            <a:r>
              <a:rPr lang="hu-HU" dirty="0"/>
              <a:t>The </a:t>
            </a:r>
            <a:r>
              <a:rPr lang="hu-HU" dirty="0" err="1"/>
              <a:t>arguments</a:t>
            </a:r>
            <a:r>
              <a:rPr lang="hu-HU" dirty="0"/>
              <a:t> and the </a:t>
            </a:r>
            <a:r>
              <a:rPr lang="hu-HU" dirty="0" err="1"/>
              <a:t>judgment</a:t>
            </a:r>
            <a:endParaRPr lang="hu-HU" dirty="0"/>
          </a:p>
        </p:txBody>
      </p:sp>
      <p:sp>
        <p:nvSpPr>
          <p:cNvPr id="4" name="Tartalom helye 3">
            <a:extLst>
              <a:ext uri="{FF2B5EF4-FFF2-40B4-BE49-F238E27FC236}">
                <a16:creationId xmlns:a16="http://schemas.microsoft.com/office/drawing/2014/main" id="{B60355F3-3DB3-DC0F-5E00-16DA1D4C5FE6}"/>
              </a:ext>
            </a:extLst>
          </p:cNvPr>
          <p:cNvSpPr>
            <a:spLocks noGrp="1"/>
          </p:cNvSpPr>
          <p:nvPr>
            <p:ph sz="half" idx="1"/>
          </p:nvPr>
        </p:nvSpPr>
        <p:spPr>
          <a:xfrm>
            <a:off x="4788024" y="1052736"/>
            <a:ext cx="4038600" cy="5290468"/>
          </a:xfrm>
        </p:spPr>
        <p:txBody>
          <a:bodyPr/>
          <a:lstStyle/>
          <a:p>
            <a:pPr algn="ctr"/>
            <a:r>
              <a:rPr lang="hu-HU" dirty="0" err="1"/>
              <a:t>Malta</a:t>
            </a:r>
            <a:endParaRPr lang="hu-HU" dirty="0"/>
          </a:p>
          <a:p>
            <a:r>
              <a:rPr lang="hu-HU" sz="1800" dirty="0" err="1"/>
              <a:t>This</a:t>
            </a:r>
            <a:r>
              <a:rPr lang="hu-HU" sz="1800" dirty="0"/>
              <a:t> is a </a:t>
            </a:r>
            <a:r>
              <a:rPr lang="hu-HU" sz="1800" dirty="0" err="1">
                <a:solidFill>
                  <a:srgbClr val="C00000"/>
                </a:solidFill>
              </a:rPr>
              <a:t>challenge</a:t>
            </a:r>
            <a:r>
              <a:rPr lang="hu-HU" sz="1800" dirty="0">
                <a:solidFill>
                  <a:srgbClr val="C00000"/>
                </a:solidFill>
              </a:rPr>
              <a:t> </a:t>
            </a:r>
            <a:r>
              <a:rPr lang="hu-HU" sz="1800" dirty="0" err="1">
                <a:solidFill>
                  <a:srgbClr val="C00000"/>
                </a:solidFill>
              </a:rPr>
              <a:t>against</a:t>
            </a:r>
            <a:r>
              <a:rPr lang="hu-HU" sz="1800" dirty="0">
                <a:solidFill>
                  <a:srgbClr val="C00000"/>
                </a:solidFill>
              </a:rPr>
              <a:t> the </a:t>
            </a:r>
            <a:r>
              <a:rPr lang="hu-HU" sz="1800" dirty="0" err="1">
                <a:solidFill>
                  <a:srgbClr val="C00000"/>
                </a:solidFill>
              </a:rPr>
              <a:t>whole</a:t>
            </a:r>
            <a:r>
              <a:rPr lang="hu-HU" sz="1800" dirty="0">
                <a:solidFill>
                  <a:srgbClr val="C00000"/>
                </a:solidFill>
              </a:rPr>
              <a:t> of </a:t>
            </a:r>
            <a:r>
              <a:rPr lang="hu-HU" sz="1800" dirty="0" err="1">
                <a:solidFill>
                  <a:srgbClr val="C00000"/>
                </a:solidFill>
              </a:rPr>
              <a:t>citizenship</a:t>
            </a:r>
            <a:r>
              <a:rPr lang="hu-HU" sz="1800" dirty="0">
                <a:solidFill>
                  <a:srgbClr val="C00000"/>
                </a:solidFill>
              </a:rPr>
              <a:t> </a:t>
            </a:r>
            <a:r>
              <a:rPr lang="hu-HU" sz="1800" dirty="0" err="1">
                <a:solidFill>
                  <a:srgbClr val="C00000"/>
                </a:solidFill>
              </a:rPr>
              <a:t>law</a:t>
            </a:r>
            <a:r>
              <a:rPr lang="hu-HU" sz="1800" dirty="0">
                <a:solidFill>
                  <a:srgbClr val="C00000"/>
                </a:solidFill>
              </a:rPr>
              <a:t> </a:t>
            </a:r>
            <a:r>
              <a:rPr lang="hu-HU" sz="1800" dirty="0"/>
              <a:t>(</a:t>
            </a:r>
            <a:r>
              <a:rPr lang="hu-HU" sz="1800" dirty="0" err="1"/>
              <a:t>which</a:t>
            </a:r>
            <a:r>
              <a:rPr lang="hu-HU" sz="1800" dirty="0"/>
              <a:t> is in </a:t>
            </a:r>
            <a:r>
              <a:rPr lang="hu-HU" sz="1800" dirty="0" err="1"/>
              <a:t>national</a:t>
            </a:r>
            <a:r>
              <a:rPr lang="hu-HU" sz="1800" dirty="0"/>
              <a:t> </a:t>
            </a:r>
            <a:r>
              <a:rPr lang="hu-HU" sz="1800" dirty="0" err="1"/>
              <a:t>competence</a:t>
            </a:r>
            <a:r>
              <a:rPr lang="hu-HU" sz="1800" dirty="0"/>
              <a:t>)</a:t>
            </a:r>
          </a:p>
          <a:p>
            <a:pPr marL="342900" indent="-342900">
              <a:buAutoNum type="arabicParenR"/>
            </a:pPr>
            <a:endParaRPr lang="hu-HU" sz="1800" dirty="0"/>
          </a:p>
          <a:p>
            <a:r>
              <a:rPr lang="hu-HU" sz="1800" dirty="0"/>
              <a:t>The </a:t>
            </a:r>
            <a:r>
              <a:rPr lang="hu-HU" sz="1800" dirty="0" err="1"/>
              <a:t>power</a:t>
            </a:r>
            <a:r>
              <a:rPr lang="hu-HU" sz="1800" dirty="0"/>
              <a:t> </a:t>
            </a:r>
            <a:r>
              <a:rPr lang="hu-HU" sz="1800" dirty="0" err="1"/>
              <a:t>to</a:t>
            </a:r>
            <a:r>
              <a:rPr lang="hu-HU" sz="1800" dirty="0"/>
              <a:t> </a:t>
            </a:r>
            <a:r>
              <a:rPr lang="hu-HU" sz="1800" dirty="0" err="1"/>
              <a:t>grant</a:t>
            </a:r>
            <a:r>
              <a:rPr lang="hu-HU" sz="1800" dirty="0"/>
              <a:t> </a:t>
            </a:r>
            <a:r>
              <a:rPr lang="hu-HU" sz="1800" dirty="0" err="1"/>
              <a:t>citizenship</a:t>
            </a:r>
            <a:r>
              <a:rPr lang="hu-HU" sz="1800" dirty="0"/>
              <a:t> is a </a:t>
            </a:r>
            <a:r>
              <a:rPr lang="hu-HU" sz="1800" dirty="0" err="1">
                <a:solidFill>
                  <a:srgbClr val="C00000"/>
                </a:solidFill>
              </a:rPr>
              <a:t>sovereign</a:t>
            </a:r>
            <a:r>
              <a:rPr lang="hu-HU" sz="1800" dirty="0">
                <a:solidFill>
                  <a:srgbClr val="C00000"/>
                </a:solidFill>
              </a:rPr>
              <a:t> </a:t>
            </a:r>
            <a:r>
              <a:rPr lang="hu-HU" sz="1800" dirty="0" err="1">
                <a:solidFill>
                  <a:srgbClr val="C00000"/>
                </a:solidFill>
              </a:rPr>
              <a:t>power</a:t>
            </a:r>
            <a:r>
              <a:rPr lang="hu-HU" sz="1800" dirty="0">
                <a:solidFill>
                  <a:srgbClr val="C00000"/>
                </a:solidFill>
              </a:rPr>
              <a:t>, part of the </a:t>
            </a:r>
            <a:r>
              <a:rPr lang="hu-HU" sz="1800" dirty="0" err="1">
                <a:solidFill>
                  <a:srgbClr val="C00000"/>
                </a:solidFill>
              </a:rPr>
              <a:t>national</a:t>
            </a:r>
            <a:r>
              <a:rPr lang="hu-HU" sz="1800" dirty="0">
                <a:solidFill>
                  <a:srgbClr val="C00000"/>
                </a:solidFill>
              </a:rPr>
              <a:t> </a:t>
            </a:r>
            <a:r>
              <a:rPr lang="hu-HU" sz="1800" dirty="0" err="1">
                <a:solidFill>
                  <a:srgbClr val="C00000"/>
                </a:solidFill>
              </a:rPr>
              <a:t>identity</a:t>
            </a:r>
            <a:r>
              <a:rPr lang="hu-HU" sz="1800" dirty="0">
                <a:solidFill>
                  <a:srgbClr val="C00000"/>
                </a:solidFill>
              </a:rPr>
              <a:t>, </a:t>
            </a:r>
            <a:r>
              <a:rPr lang="hu-HU" sz="1800" dirty="0" err="1">
                <a:solidFill>
                  <a:srgbClr val="C00000"/>
                </a:solidFill>
              </a:rPr>
              <a:t>exclusive</a:t>
            </a:r>
            <a:r>
              <a:rPr lang="hu-HU" sz="1800" dirty="0">
                <a:solidFill>
                  <a:srgbClr val="C00000"/>
                </a:solidFill>
              </a:rPr>
              <a:t> </a:t>
            </a:r>
            <a:r>
              <a:rPr lang="hu-HU" sz="1800" dirty="0" err="1">
                <a:solidFill>
                  <a:srgbClr val="C00000"/>
                </a:solidFill>
              </a:rPr>
              <a:t>competence</a:t>
            </a:r>
            <a:br>
              <a:rPr lang="hu-HU" sz="1800" dirty="0"/>
            </a:br>
            <a:br>
              <a:rPr lang="hu-HU" sz="1800" dirty="0"/>
            </a:br>
            <a:r>
              <a:rPr lang="hu-HU" sz="1800" dirty="0" err="1"/>
              <a:t>Only</a:t>
            </a:r>
            <a:r>
              <a:rPr lang="hu-HU" sz="1800" dirty="0"/>
              <a:t> </a:t>
            </a:r>
            <a:r>
              <a:rPr lang="hu-HU" sz="1800" dirty="0" err="1">
                <a:solidFill>
                  <a:srgbClr val="C00000"/>
                </a:solidFill>
              </a:rPr>
              <a:t>serious</a:t>
            </a:r>
            <a:r>
              <a:rPr lang="hu-HU" sz="1800" dirty="0">
                <a:solidFill>
                  <a:srgbClr val="C00000"/>
                </a:solidFill>
              </a:rPr>
              <a:t> and </a:t>
            </a:r>
            <a:r>
              <a:rPr lang="hu-HU" sz="1800" dirty="0" err="1">
                <a:solidFill>
                  <a:srgbClr val="C00000"/>
                </a:solidFill>
              </a:rPr>
              <a:t>systematic</a:t>
            </a:r>
            <a:r>
              <a:rPr lang="hu-HU" sz="1800" dirty="0">
                <a:solidFill>
                  <a:srgbClr val="C00000"/>
                </a:solidFill>
              </a:rPr>
              <a:t>  </a:t>
            </a:r>
            <a:r>
              <a:rPr lang="hu-HU" sz="1800" dirty="0" err="1">
                <a:solidFill>
                  <a:srgbClr val="C00000"/>
                </a:solidFill>
              </a:rPr>
              <a:t>breaches</a:t>
            </a:r>
            <a:r>
              <a:rPr lang="hu-HU" sz="1800" dirty="0">
                <a:solidFill>
                  <a:srgbClr val="C00000"/>
                </a:solidFill>
              </a:rPr>
              <a:t> of </a:t>
            </a:r>
            <a:r>
              <a:rPr lang="hu-HU" sz="1800" dirty="0" err="1">
                <a:solidFill>
                  <a:srgbClr val="C00000"/>
                </a:solidFill>
              </a:rPr>
              <a:t>values</a:t>
            </a:r>
            <a:r>
              <a:rPr lang="hu-HU" sz="1800" dirty="0">
                <a:solidFill>
                  <a:srgbClr val="C00000"/>
                </a:solidFill>
              </a:rPr>
              <a:t> </a:t>
            </a:r>
            <a:r>
              <a:rPr lang="hu-HU" sz="1800" dirty="0" err="1">
                <a:solidFill>
                  <a:srgbClr val="C00000"/>
                </a:solidFill>
              </a:rPr>
              <a:t>may</a:t>
            </a:r>
            <a:r>
              <a:rPr lang="hu-HU" sz="1800" dirty="0">
                <a:solidFill>
                  <a:srgbClr val="C00000"/>
                </a:solidFill>
              </a:rPr>
              <a:t> be </a:t>
            </a:r>
            <a:r>
              <a:rPr lang="hu-HU" sz="1800" dirty="0" err="1">
                <a:solidFill>
                  <a:srgbClr val="C00000"/>
                </a:solidFill>
              </a:rPr>
              <a:t>reviewed</a:t>
            </a:r>
            <a:r>
              <a:rPr lang="hu-HU" sz="1800" dirty="0">
                <a:solidFill>
                  <a:srgbClr val="C00000"/>
                </a:solidFill>
              </a:rPr>
              <a:t> </a:t>
            </a:r>
            <a:r>
              <a:rPr lang="hu-HU" sz="1800" dirty="0" err="1"/>
              <a:t>by</a:t>
            </a:r>
            <a:r>
              <a:rPr lang="hu-HU" sz="1800" dirty="0"/>
              <a:t> the ECJ in </a:t>
            </a:r>
            <a:r>
              <a:rPr lang="hu-HU" sz="1800" dirty="0" err="1"/>
              <a:t>nationality</a:t>
            </a:r>
            <a:r>
              <a:rPr lang="hu-HU" sz="1800" dirty="0"/>
              <a:t> </a:t>
            </a:r>
            <a:r>
              <a:rPr lang="hu-HU" sz="1800" dirty="0" err="1"/>
              <a:t>matters</a:t>
            </a:r>
            <a:r>
              <a:rPr lang="hu-HU" sz="1800" dirty="0"/>
              <a:t> (and CBI is </a:t>
            </a:r>
            <a:r>
              <a:rPr lang="hu-HU" sz="1800" dirty="0" err="1"/>
              <a:t>not</a:t>
            </a:r>
            <a:r>
              <a:rPr lang="hu-HU" sz="1800" dirty="0"/>
              <a:t> </a:t>
            </a:r>
            <a:r>
              <a:rPr lang="hu-HU" sz="1800" dirty="0" err="1"/>
              <a:t>that</a:t>
            </a:r>
            <a:r>
              <a:rPr lang="hu-HU" sz="1800" dirty="0"/>
              <a:t>)</a:t>
            </a:r>
          </a:p>
          <a:p>
            <a:endParaRPr lang="hu-HU" sz="1800" dirty="0"/>
          </a:p>
          <a:p>
            <a:r>
              <a:rPr lang="hu-HU" sz="1800" dirty="0" err="1"/>
              <a:t>Otherwise</a:t>
            </a:r>
            <a:r>
              <a:rPr lang="hu-HU" sz="1800" dirty="0"/>
              <a:t> the </a:t>
            </a:r>
            <a:r>
              <a:rPr lang="hu-HU" sz="1800" dirty="0" err="1"/>
              <a:t>Commission</a:t>
            </a:r>
            <a:r>
              <a:rPr lang="hu-HU" sz="1800" dirty="0"/>
              <a:t> and the </a:t>
            </a:r>
            <a:r>
              <a:rPr lang="hu-HU" sz="1800" dirty="0" err="1"/>
              <a:t>Court</a:t>
            </a:r>
            <a:r>
              <a:rPr lang="hu-HU" sz="1800" dirty="0"/>
              <a:t> </a:t>
            </a:r>
            <a:r>
              <a:rPr lang="hu-HU" sz="1800" dirty="0" err="1"/>
              <a:t>w</a:t>
            </a:r>
            <a:r>
              <a:rPr lang="hu-HU" sz="1800" dirty="0" err="1">
                <a:solidFill>
                  <a:srgbClr val="C00000"/>
                </a:solidFill>
              </a:rPr>
              <a:t>ould</a:t>
            </a:r>
            <a:r>
              <a:rPr lang="hu-HU" sz="1800" dirty="0">
                <a:solidFill>
                  <a:srgbClr val="C00000"/>
                </a:solidFill>
              </a:rPr>
              <a:t> </a:t>
            </a:r>
            <a:r>
              <a:rPr lang="hu-HU" sz="1800" dirty="0" err="1">
                <a:solidFill>
                  <a:srgbClr val="C00000"/>
                </a:solidFill>
              </a:rPr>
              <a:t>practically</a:t>
            </a:r>
            <a:r>
              <a:rPr lang="hu-HU" sz="1800" dirty="0">
                <a:solidFill>
                  <a:srgbClr val="C00000"/>
                </a:solidFill>
              </a:rPr>
              <a:t> </a:t>
            </a:r>
            <a:r>
              <a:rPr lang="hu-HU" sz="1800" dirty="0" err="1">
                <a:solidFill>
                  <a:srgbClr val="C00000"/>
                </a:solidFill>
              </a:rPr>
              <a:t>have</a:t>
            </a:r>
            <a:r>
              <a:rPr lang="hu-HU" sz="1800" dirty="0">
                <a:solidFill>
                  <a:srgbClr val="C00000"/>
                </a:solidFill>
              </a:rPr>
              <a:t> a </a:t>
            </a:r>
            <a:r>
              <a:rPr lang="hu-HU" sz="1800" dirty="0" err="1">
                <a:solidFill>
                  <a:srgbClr val="C00000"/>
                </a:solidFill>
              </a:rPr>
              <a:t>veto</a:t>
            </a:r>
            <a:r>
              <a:rPr lang="hu-HU" sz="1800" dirty="0">
                <a:solidFill>
                  <a:srgbClr val="C00000"/>
                </a:solidFill>
              </a:rPr>
              <a:t> </a:t>
            </a:r>
            <a:r>
              <a:rPr lang="hu-HU" sz="1800" dirty="0" err="1">
                <a:solidFill>
                  <a:srgbClr val="C00000"/>
                </a:solidFill>
              </a:rPr>
              <a:t>power</a:t>
            </a:r>
            <a:r>
              <a:rPr lang="hu-HU" sz="1800" dirty="0"/>
              <a:t> over MS </a:t>
            </a:r>
            <a:r>
              <a:rPr lang="hu-HU" sz="1800" dirty="0" err="1"/>
              <a:t>legislation</a:t>
            </a:r>
            <a:r>
              <a:rPr lang="hu-HU" sz="1800" dirty="0"/>
              <a:t> </a:t>
            </a:r>
            <a:r>
              <a:rPr lang="hu-HU" sz="1800" dirty="0" err="1"/>
              <a:t>on</a:t>
            </a:r>
            <a:r>
              <a:rPr lang="hu-HU" sz="1800" dirty="0"/>
              <a:t> </a:t>
            </a:r>
            <a:r>
              <a:rPr lang="hu-HU" sz="1800" dirty="0" err="1"/>
              <a:t>naturalisation</a:t>
            </a:r>
            <a:endParaRPr lang="hu-HU" sz="1800" dirty="0"/>
          </a:p>
        </p:txBody>
      </p:sp>
      <p:sp>
        <p:nvSpPr>
          <p:cNvPr id="5" name="Tartalom helye 4">
            <a:extLst>
              <a:ext uri="{FF2B5EF4-FFF2-40B4-BE49-F238E27FC236}">
                <a16:creationId xmlns:a16="http://schemas.microsoft.com/office/drawing/2014/main" id="{B64E8014-F192-FF68-D4E8-470204F13165}"/>
              </a:ext>
            </a:extLst>
          </p:cNvPr>
          <p:cNvSpPr>
            <a:spLocks noGrp="1"/>
          </p:cNvSpPr>
          <p:nvPr>
            <p:ph sz="half" idx="2"/>
          </p:nvPr>
        </p:nvSpPr>
        <p:spPr>
          <a:xfrm>
            <a:off x="251520" y="1052736"/>
            <a:ext cx="4038600" cy="5290468"/>
          </a:xfrm>
        </p:spPr>
        <p:txBody>
          <a:bodyPr/>
          <a:lstStyle/>
          <a:p>
            <a:pPr algn="ctr"/>
            <a:r>
              <a:rPr lang="hu-HU" dirty="0" err="1"/>
              <a:t>Commission</a:t>
            </a:r>
            <a:endParaRPr lang="hu-HU" dirty="0"/>
          </a:p>
          <a:p>
            <a:r>
              <a:rPr lang="hu-HU" sz="1800" dirty="0" err="1">
                <a:solidFill>
                  <a:srgbClr val="C00000"/>
                </a:solidFill>
              </a:rPr>
              <a:t>Naturalizing</a:t>
            </a:r>
            <a:r>
              <a:rPr lang="hu-HU" sz="1800" dirty="0">
                <a:solidFill>
                  <a:srgbClr val="C00000"/>
                </a:solidFill>
              </a:rPr>
              <a:t> in  </a:t>
            </a:r>
            <a:r>
              <a:rPr lang="en-GB" sz="1800" dirty="0">
                <a:solidFill>
                  <a:srgbClr val="C00000"/>
                </a:solidFill>
              </a:rPr>
              <a:t>institutionalised citizenship investment programme</a:t>
            </a:r>
            <a:r>
              <a:rPr lang="en-GB" sz="1800" dirty="0"/>
              <a:t>, in the absence of a genuine link of the applicants with the country, </a:t>
            </a:r>
            <a:r>
              <a:rPr lang="en-GB" sz="1800" dirty="0">
                <a:solidFill>
                  <a:srgbClr val="C00000"/>
                </a:solidFill>
              </a:rPr>
              <a:t>in exchange for</a:t>
            </a:r>
            <a:r>
              <a:rPr lang="hu-HU" sz="1800" dirty="0">
                <a:solidFill>
                  <a:srgbClr val="C00000"/>
                </a:solidFill>
              </a:rPr>
              <a:t> </a:t>
            </a:r>
            <a:r>
              <a:rPr lang="en-GB" sz="1800" dirty="0"/>
              <a:t>predetermined </a:t>
            </a:r>
            <a:r>
              <a:rPr lang="en-GB" sz="1800" dirty="0">
                <a:solidFill>
                  <a:srgbClr val="C00000"/>
                </a:solidFill>
              </a:rPr>
              <a:t>payments </a:t>
            </a:r>
            <a:r>
              <a:rPr lang="en-GB" sz="1800" dirty="0"/>
              <a:t>or investments, </a:t>
            </a:r>
            <a:r>
              <a:rPr lang="hu-HU" sz="1800" dirty="0">
                <a:solidFill>
                  <a:srgbClr val="C00000"/>
                </a:solidFill>
              </a:rPr>
              <a:t>is </a:t>
            </a:r>
            <a:r>
              <a:rPr lang="hu-HU" sz="1800" dirty="0" err="1">
                <a:solidFill>
                  <a:srgbClr val="C00000"/>
                </a:solidFill>
              </a:rPr>
              <a:t>contrary</a:t>
            </a:r>
            <a:r>
              <a:rPr lang="hu-HU" sz="1800" dirty="0">
                <a:solidFill>
                  <a:srgbClr val="C00000"/>
                </a:solidFill>
              </a:rPr>
              <a:t> </a:t>
            </a:r>
            <a:r>
              <a:rPr lang="hu-HU" sz="1800" dirty="0" err="1">
                <a:solidFill>
                  <a:srgbClr val="C00000"/>
                </a:solidFill>
              </a:rPr>
              <a:t>to</a:t>
            </a:r>
            <a:r>
              <a:rPr lang="hu-HU" sz="1800" dirty="0">
                <a:solidFill>
                  <a:srgbClr val="C00000"/>
                </a:solidFill>
              </a:rPr>
              <a:t> </a:t>
            </a:r>
            <a:r>
              <a:rPr lang="en-GB" sz="1800" dirty="0">
                <a:solidFill>
                  <a:srgbClr val="C00000"/>
                </a:solidFill>
              </a:rPr>
              <a:t>obligations</a:t>
            </a:r>
            <a:r>
              <a:rPr lang="en-GB" sz="1800" dirty="0"/>
              <a:t> </a:t>
            </a:r>
            <a:r>
              <a:rPr lang="en-GB" sz="1800" dirty="0" err="1"/>
              <a:t>underArticle</a:t>
            </a:r>
            <a:r>
              <a:rPr lang="en-GB" sz="1800" dirty="0"/>
              <a:t> 20 TFEU and Article 4(3) TEU. </a:t>
            </a:r>
            <a:endParaRPr lang="hu-HU" sz="1800" dirty="0"/>
          </a:p>
          <a:p>
            <a:endParaRPr lang="hu-HU" sz="1800" b="1" dirty="0"/>
          </a:p>
          <a:p>
            <a:r>
              <a:rPr lang="hu-HU" sz="1800" b="1" dirty="0"/>
              <a:t>1) </a:t>
            </a:r>
            <a:r>
              <a:rPr lang="hu-HU" sz="1800" dirty="0"/>
              <a:t>MS </a:t>
            </a:r>
            <a:r>
              <a:rPr lang="hu-HU" sz="1800" dirty="0" err="1"/>
              <a:t>are</a:t>
            </a:r>
            <a:r>
              <a:rPr lang="hu-HU" sz="1800" dirty="0"/>
              <a:t> free </a:t>
            </a:r>
            <a:r>
              <a:rPr lang="hu-HU" sz="1800" dirty="0" err="1"/>
              <a:t>to</a:t>
            </a:r>
            <a:r>
              <a:rPr lang="hu-HU" sz="1800" dirty="0"/>
              <a:t> </a:t>
            </a:r>
            <a:r>
              <a:rPr lang="hu-HU" sz="1800" dirty="0" err="1"/>
              <a:t>lay</a:t>
            </a:r>
            <a:r>
              <a:rPr lang="hu-HU" sz="1800" dirty="0"/>
              <a:t> down </a:t>
            </a:r>
            <a:r>
              <a:rPr lang="hu-HU" sz="1800" dirty="0" err="1"/>
              <a:t>conditions</a:t>
            </a:r>
            <a:r>
              <a:rPr lang="hu-HU" sz="1800" dirty="0"/>
              <a:t> of </a:t>
            </a:r>
            <a:r>
              <a:rPr lang="hu-HU" sz="1800" dirty="0" err="1"/>
              <a:t>naturalisation</a:t>
            </a:r>
            <a:r>
              <a:rPr lang="hu-HU" sz="1800" dirty="0"/>
              <a:t>, </a:t>
            </a:r>
            <a:r>
              <a:rPr lang="hu-HU" sz="1800" dirty="0" err="1"/>
              <a:t>but</a:t>
            </a:r>
            <a:r>
              <a:rPr lang="hu-HU" sz="1800" dirty="0"/>
              <a:t> </a:t>
            </a:r>
            <a:r>
              <a:rPr lang="hu-HU" sz="1800" dirty="0" err="1"/>
              <a:t>there</a:t>
            </a:r>
            <a:r>
              <a:rPr lang="hu-HU" sz="1800" dirty="0"/>
              <a:t> </a:t>
            </a:r>
            <a:r>
              <a:rPr lang="hu-HU" sz="1800" dirty="0" err="1"/>
              <a:t>are</a:t>
            </a:r>
            <a:r>
              <a:rPr lang="hu-HU" sz="1800" dirty="0"/>
              <a:t> </a:t>
            </a:r>
            <a:r>
              <a:rPr lang="hu-HU" sz="1800" dirty="0" err="1"/>
              <a:t>limits</a:t>
            </a:r>
            <a:r>
              <a:rPr lang="hu-HU" sz="1800" dirty="0"/>
              <a:t>:</a:t>
            </a:r>
          </a:p>
          <a:p>
            <a:r>
              <a:rPr lang="hu-HU" sz="1800" dirty="0" err="1">
                <a:solidFill>
                  <a:srgbClr val="C00000"/>
                </a:solidFill>
              </a:rPr>
              <a:t>Mutual</a:t>
            </a:r>
            <a:r>
              <a:rPr lang="hu-HU" sz="1800" dirty="0">
                <a:solidFill>
                  <a:srgbClr val="C00000"/>
                </a:solidFill>
              </a:rPr>
              <a:t> </a:t>
            </a:r>
            <a:r>
              <a:rPr lang="hu-HU" sz="1800" dirty="0" err="1">
                <a:solidFill>
                  <a:srgbClr val="C00000"/>
                </a:solidFill>
              </a:rPr>
              <a:t>trust</a:t>
            </a:r>
            <a:r>
              <a:rPr lang="hu-HU" sz="1800" dirty="0">
                <a:solidFill>
                  <a:srgbClr val="C00000"/>
                </a:solidFill>
              </a:rPr>
              <a:t> </a:t>
            </a:r>
            <a:r>
              <a:rPr lang="hu-HU" sz="1800" dirty="0" err="1">
                <a:solidFill>
                  <a:schemeClr val="bg2">
                    <a:lumMod val="95000"/>
                    <a:lumOff val="5000"/>
                  </a:schemeClr>
                </a:solidFill>
              </a:rPr>
              <a:t>requires</a:t>
            </a:r>
            <a:r>
              <a:rPr lang="hu-HU" sz="1800" dirty="0">
                <a:solidFill>
                  <a:schemeClr val="bg2">
                    <a:lumMod val="95000"/>
                    <a:lumOff val="5000"/>
                  </a:schemeClr>
                </a:solidFill>
              </a:rPr>
              <a:t> </a:t>
            </a:r>
            <a:r>
              <a:rPr lang="hu-HU" sz="1800" dirty="0" err="1">
                <a:solidFill>
                  <a:schemeClr val="bg2">
                    <a:lumMod val="95000"/>
                    <a:lumOff val="5000"/>
                  </a:schemeClr>
                </a:solidFill>
              </a:rPr>
              <a:t>that</a:t>
            </a:r>
            <a:r>
              <a:rPr lang="hu-HU" sz="1800" dirty="0">
                <a:solidFill>
                  <a:schemeClr val="bg2">
                    <a:lumMod val="95000"/>
                    <a:lumOff val="5000"/>
                  </a:schemeClr>
                </a:solidFill>
              </a:rPr>
              <a:t> the </a:t>
            </a:r>
            <a:r>
              <a:rPr lang="hu-HU" sz="1800" dirty="0" err="1">
                <a:solidFill>
                  <a:schemeClr val="bg2">
                    <a:lumMod val="95000"/>
                    <a:lumOff val="5000"/>
                  </a:schemeClr>
                </a:solidFill>
              </a:rPr>
              <a:t>essence</a:t>
            </a:r>
            <a:r>
              <a:rPr lang="hu-HU" sz="1800" dirty="0">
                <a:solidFill>
                  <a:schemeClr val="bg2">
                    <a:lumMod val="95000"/>
                    <a:lumOff val="5000"/>
                  </a:schemeClr>
                </a:solidFill>
              </a:rPr>
              <a:t>, </a:t>
            </a:r>
            <a:r>
              <a:rPr lang="hu-HU" sz="1800" dirty="0" err="1">
                <a:solidFill>
                  <a:schemeClr val="bg2">
                    <a:lumMod val="95000"/>
                    <a:lumOff val="5000"/>
                  </a:schemeClr>
                </a:solidFill>
              </a:rPr>
              <a:t>value</a:t>
            </a:r>
            <a:r>
              <a:rPr lang="hu-HU" sz="1800" dirty="0">
                <a:solidFill>
                  <a:schemeClr val="bg2">
                    <a:lumMod val="95000"/>
                    <a:lumOff val="5000"/>
                  </a:schemeClr>
                </a:solidFill>
              </a:rPr>
              <a:t> and </a:t>
            </a:r>
            <a:r>
              <a:rPr lang="hu-HU" sz="1800" dirty="0" err="1">
                <a:solidFill>
                  <a:schemeClr val="bg2">
                    <a:lumMod val="95000"/>
                    <a:lumOff val="5000"/>
                  </a:schemeClr>
                </a:solidFill>
              </a:rPr>
              <a:t>integrity</a:t>
            </a:r>
            <a:r>
              <a:rPr lang="hu-HU" sz="1800" dirty="0">
                <a:solidFill>
                  <a:schemeClr val="bg2">
                    <a:lumMod val="95000"/>
                    <a:lumOff val="5000"/>
                  </a:schemeClr>
                </a:solidFill>
              </a:rPr>
              <a:t> of the Union </a:t>
            </a:r>
            <a:r>
              <a:rPr lang="hu-HU" sz="1800" dirty="0" err="1">
                <a:solidFill>
                  <a:schemeClr val="bg2">
                    <a:lumMod val="95000"/>
                    <a:lumOff val="5000"/>
                  </a:schemeClr>
                </a:solidFill>
              </a:rPr>
              <a:t>citizenship</a:t>
            </a:r>
            <a:r>
              <a:rPr lang="hu-HU" sz="1800" dirty="0">
                <a:solidFill>
                  <a:schemeClr val="bg2">
                    <a:lumMod val="95000"/>
                    <a:lumOff val="5000"/>
                  </a:schemeClr>
                </a:solidFill>
              </a:rPr>
              <a:t> </a:t>
            </a:r>
            <a:r>
              <a:rPr lang="hu-HU" sz="1800" dirty="0" err="1">
                <a:solidFill>
                  <a:srgbClr val="C00000"/>
                </a:solidFill>
              </a:rPr>
              <a:t>not</a:t>
            </a:r>
            <a:r>
              <a:rPr lang="hu-HU" sz="1800" dirty="0">
                <a:solidFill>
                  <a:srgbClr val="C00000"/>
                </a:solidFill>
              </a:rPr>
              <a:t> be </a:t>
            </a:r>
            <a:r>
              <a:rPr lang="hu-HU" sz="1800" dirty="0" err="1">
                <a:solidFill>
                  <a:srgbClr val="C00000"/>
                </a:solidFill>
              </a:rPr>
              <a:t>compromised</a:t>
            </a:r>
            <a:r>
              <a:rPr lang="hu-HU" sz="1800" dirty="0">
                <a:solidFill>
                  <a:srgbClr val="C00000"/>
                </a:solidFill>
              </a:rPr>
              <a:t> </a:t>
            </a:r>
            <a:r>
              <a:rPr lang="hu-HU" sz="1800" dirty="0" err="1">
                <a:solidFill>
                  <a:srgbClr val="C00000"/>
                </a:solidFill>
              </a:rPr>
              <a:t>or</a:t>
            </a:r>
            <a:r>
              <a:rPr lang="hu-HU" sz="1800" dirty="0">
                <a:solidFill>
                  <a:srgbClr val="C00000"/>
                </a:solidFill>
              </a:rPr>
              <a:t> </a:t>
            </a:r>
            <a:r>
              <a:rPr lang="hu-HU" sz="1800" dirty="0" err="1">
                <a:solidFill>
                  <a:srgbClr val="C00000"/>
                </a:solidFill>
              </a:rPr>
              <a:t>undermined</a:t>
            </a:r>
            <a:r>
              <a:rPr lang="hu-HU" sz="1800" dirty="0">
                <a:solidFill>
                  <a:schemeClr val="bg2">
                    <a:lumMod val="95000"/>
                    <a:lumOff val="5000"/>
                  </a:schemeClr>
                </a:solidFill>
              </a:rPr>
              <a:t>. </a:t>
            </a:r>
            <a:r>
              <a:rPr lang="hu-HU" sz="1800" dirty="0" err="1">
                <a:solidFill>
                  <a:schemeClr val="bg2">
                    <a:lumMod val="95000"/>
                    <a:lumOff val="5000"/>
                  </a:schemeClr>
                </a:solidFill>
              </a:rPr>
              <a:t>That</a:t>
            </a:r>
            <a:r>
              <a:rPr lang="hu-HU" sz="1800" dirty="0">
                <a:solidFill>
                  <a:schemeClr val="bg2">
                    <a:lumMod val="95000"/>
                    <a:lumOff val="5000"/>
                  </a:schemeClr>
                </a:solidFill>
              </a:rPr>
              <a:t> </a:t>
            </a:r>
            <a:r>
              <a:rPr lang="hu-HU" sz="1800" dirty="0" err="1">
                <a:solidFill>
                  <a:schemeClr val="bg2">
                    <a:lumMod val="95000"/>
                    <a:lumOff val="5000"/>
                  </a:schemeClr>
                </a:solidFill>
              </a:rPr>
              <a:t>reuirement</a:t>
            </a:r>
            <a:r>
              <a:rPr lang="hu-HU" sz="1800" dirty="0">
                <a:solidFill>
                  <a:schemeClr val="bg2">
                    <a:lumMod val="95000"/>
                    <a:lumOff val="5000"/>
                  </a:schemeClr>
                </a:solidFill>
              </a:rPr>
              <a:t> </a:t>
            </a:r>
            <a:r>
              <a:rPr lang="hu-HU" sz="1800" dirty="0" err="1">
                <a:solidFill>
                  <a:schemeClr val="bg2">
                    <a:lumMod val="95000"/>
                    <a:lumOff val="5000"/>
                  </a:schemeClr>
                </a:solidFill>
              </a:rPr>
              <a:t>stems</a:t>
            </a:r>
            <a:r>
              <a:rPr lang="hu-HU" sz="1800" dirty="0">
                <a:solidFill>
                  <a:schemeClr val="bg2">
                    <a:lumMod val="95000"/>
                    <a:lumOff val="5000"/>
                  </a:schemeClr>
                </a:solidFill>
              </a:rPr>
              <a:t> </a:t>
            </a:r>
            <a:r>
              <a:rPr lang="hu-HU" sz="1800" dirty="0" err="1">
                <a:solidFill>
                  <a:schemeClr val="bg2">
                    <a:lumMod val="95000"/>
                    <a:lumOff val="5000"/>
                  </a:schemeClr>
                </a:solidFill>
              </a:rPr>
              <a:t>from</a:t>
            </a:r>
            <a:r>
              <a:rPr lang="hu-HU" sz="1800" dirty="0">
                <a:solidFill>
                  <a:schemeClr val="bg2">
                    <a:lumMod val="95000"/>
                    <a:lumOff val="5000"/>
                  </a:schemeClr>
                </a:solidFill>
              </a:rPr>
              <a:t> the </a:t>
            </a:r>
            <a:r>
              <a:rPr lang="hu-HU" sz="1800" dirty="0" err="1">
                <a:solidFill>
                  <a:schemeClr val="bg2">
                    <a:lumMod val="95000"/>
                    <a:lumOff val="5000"/>
                  </a:schemeClr>
                </a:solidFill>
              </a:rPr>
              <a:t>principle</a:t>
            </a:r>
            <a:r>
              <a:rPr lang="hu-HU" sz="1800" dirty="0">
                <a:solidFill>
                  <a:schemeClr val="bg2">
                    <a:lumMod val="95000"/>
                    <a:lumOff val="5000"/>
                  </a:schemeClr>
                </a:solidFill>
              </a:rPr>
              <a:t> of </a:t>
            </a:r>
            <a:r>
              <a:rPr lang="hu-HU" sz="1800" dirty="0" err="1">
                <a:solidFill>
                  <a:srgbClr val="C00000"/>
                </a:solidFill>
              </a:rPr>
              <a:t>sincere</a:t>
            </a:r>
            <a:r>
              <a:rPr lang="hu-HU" sz="1800" dirty="0">
                <a:solidFill>
                  <a:srgbClr val="C00000"/>
                </a:solidFill>
              </a:rPr>
              <a:t> </a:t>
            </a:r>
            <a:r>
              <a:rPr lang="hu-HU" sz="1800" dirty="0" err="1">
                <a:solidFill>
                  <a:srgbClr val="C00000"/>
                </a:solidFill>
              </a:rPr>
              <a:t>cooperation</a:t>
            </a:r>
            <a:endParaRPr lang="hu-HU" sz="1800" dirty="0">
              <a:solidFill>
                <a:srgbClr val="C00000"/>
              </a:solidFill>
            </a:endParaRPr>
          </a:p>
        </p:txBody>
      </p:sp>
    </p:spTree>
    <p:extLst>
      <p:ext uri="{BB962C8B-B14F-4D97-AF65-F5344CB8AC3E}">
        <p14:creationId xmlns:p14="http://schemas.microsoft.com/office/powerpoint/2010/main" val="2326252908"/>
      </p:ext>
    </p:extLst>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DB5713-9D22-57C3-2E12-76A22F70A472}"/>
              </a:ext>
            </a:extLst>
          </p:cNvPr>
          <p:cNvSpPr>
            <a:spLocks noGrp="1"/>
          </p:cNvSpPr>
          <p:nvPr>
            <p:ph type="title"/>
          </p:nvPr>
        </p:nvSpPr>
        <p:spPr/>
        <p:txBody>
          <a:bodyPr/>
          <a:lstStyle/>
          <a:p>
            <a:r>
              <a:rPr lang="hu-HU" dirty="0"/>
              <a:t>The </a:t>
            </a:r>
            <a:r>
              <a:rPr lang="hu-HU" dirty="0" err="1"/>
              <a:t>arguments</a:t>
            </a:r>
            <a:r>
              <a:rPr lang="hu-HU" dirty="0"/>
              <a:t> and the </a:t>
            </a:r>
            <a:r>
              <a:rPr lang="hu-HU" dirty="0" err="1"/>
              <a:t>judgment</a:t>
            </a:r>
            <a:endParaRPr lang="hu-HU" dirty="0"/>
          </a:p>
        </p:txBody>
      </p:sp>
      <p:sp>
        <p:nvSpPr>
          <p:cNvPr id="4" name="Tartalom helye 3">
            <a:extLst>
              <a:ext uri="{FF2B5EF4-FFF2-40B4-BE49-F238E27FC236}">
                <a16:creationId xmlns:a16="http://schemas.microsoft.com/office/drawing/2014/main" id="{027C144E-D87C-7F2C-8EDE-2F1AB778A099}"/>
              </a:ext>
            </a:extLst>
          </p:cNvPr>
          <p:cNvSpPr>
            <a:spLocks noGrp="1"/>
          </p:cNvSpPr>
          <p:nvPr>
            <p:ph sz="half" idx="1"/>
          </p:nvPr>
        </p:nvSpPr>
        <p:spPr>
          <a:xfrm>
            <a:off x="4788024" y="1052736"/>
            <a:ext cx="4038600" cy="5290468"/>
          </a:xfrm>
        </p:spPr>
        <p:txBody>
          <a:bodyPr/>
          <a:lstStyle/>
          <a:p>
            <a:pPr algn="ctr"/>
            <a:r>
              <a:rPr lang="hu-HU" dirty="0" err="1"/>
              <a:t>Malta</a:t>
            </a:r>
            <a:endParaRPr lang="hu-HU" dirty="0"/>
          </a:p>
          <a:p>
            <a:r>
              <a:rPr lang="hu-HU" sz="1800" dirty="0" err="1">
                <a:solidFill>
                  <a:srgbClr val="C00000"/>
                </a:solidFill>
              </a:rPr>
              <a:t>Neither</a:t>
            </a:r>
            <a:r>
              <a:rPr lang="hu-HU" sz="1800" dirty="0">
                <a:solidFill>
                  <a:srgbClr val="C00000"/>
                </a:solidFill>
              </a:rPr>
              <a:t> </a:t>
            </a:r>
            <a:r>
              <a:rPr lang="hu-HU" sz="1800" dirty="0" err="1">
                <a:solidFill>
                  <a:srgbClr val="C00000"/>
                </a:solidFill>
              </a:rPr>
              <a:t>international</a:t>
            </a:r>
            <a:r>
              <a:rPr lang="hu-HU" sz="1800" dirty="0">
                <a:solidFill>
                  <a:srgbClr val="C00000"/>
                </a:solidFill>
              </a:rPr>
              <a:t> </a:t>
            </a:r>
            <a:r>
              <a:rPr lang="hu-HU" sz="1800" dirty="0" err="1">
                <a:solidFill>
                  <a:srgbClr val="C00000"/>
                </a:solidFill>
              </a:rPr>
              <a:t>law</a:t>
            </a:r>
            <a:r>
              <a:rPr lang="hu-HU" sz="1800" dirty="0">
                <a:solidFill>
                  <a:srgbClr val="C00000"/>
                </a:solidFill>
              </a:rPr>
              <a:t>, </a:t>
            </a:r>
            <a:r>
              <a:rPr lang="hu-HU" sz="1800" dirty="0" err="1">
                <a:solidFill>
                  <a:srgbClr val="C00000"/>
                </a:solidFill>
              </a:rPr>
              <a:t>nor</a:t>
            </a:r>
            <a:r>
              <a:rPr lang="hu-HU" sz="1800" dirty="0">
                <a:solidFill>
                  <a:srgbClr val="C00000"/>
                </a:solidFill>
              </a:rPr>
              <a:t> EU </a:t>
            </a:r>
            <a:r>
              <a:rPr lang="hu-HU" sz="1800" dirty="0" err="1">
                <a:solidFill>
                  <a:srgbClr val="C00000"/>
                </a:solidFill>
              </a:rPr>
              <a:t>law</a:t>
            </a:r>
            <a:r>
              <a:rPr lang="hu-HU" sz="1800" dirty="0">
                <a:solidFill>
                  <a:srgbClr val="C00000"/>
                </a:solidFill>
              </a:rPr>
              <a:t> </a:t>
            </a:r>
            <a:r>
              <a:rPr lang="hu-HU" sz="1800" dirty="0" err="1">
                <a:solidFill>
                  <a:srgbClr val="C00000"/>
                </a:solidFill>
              </a:rPr>
              <a:t>requires</a:t>
            </a:r>
            <a:r>
              <a:rPr lang="hu-HU" sz="1800" dirty="0">
                <a:solidFill>
                  <a:srgbClr val="C00000"/>
                </a:solidFill>
              </a:rPr>
              <a:t> </a:t>
            </a:r>
            <a:r>
              <a:rPr lang="hu-HU" sz="1800" dirty="0" err="1"/>
              <a:t>genuine</a:t>
            </a:r>
            <a:r>
              <a:rPr lang="hu-HU" sz="1800" dirty="0"/>
              <a:t> link</a:t>
            </a:r>
          </a:p>
          <a:p>
            <a:endParaRPr lang="hu-HU" sz="1800" dirty="0"/>
          </a:p>
          <a:p>
            <a:r>
              <a:rPr lang="hu-HU" sz="1800" dirty="0" err="1">
                <a:solidFill>
                  <a:srgbClr val="C00000"/>
                </a:solidFill>
              </a:rPr>
              <a:t>Micheletti</a:t>
            </a:r>
            <a:r>
              <a:rPr lang="hu-HU" sz="1800" dirty="0">
                <a:solidFill>
                  <a:srgbClr val="C00000"/>
                </a:solidFill>
              </a:rPr>
              <a:t> </a:t>
            </a:r>
            <a:r>
              <a:rPr lang="hu-HU" sz="1800" dirty="0" err="1">
                <a:solidFill>
                  <a:srgbClr val="C00000"/>
                </a:solidFill>
              </a:rPr>
              <a:t>rejected</a:t>
            </a:r>
            <a:r>
              <a:rPr lang="hu-HU" sz="1800" dirty="0">
                <a:solidFill>
                  <a:srgbClr val="C00000"/>
                </a:solidFill>
              </a:rPr>
              <a:t> </a:t>
            </a:r>
            <a:r>
              <a:rPr lang="hu-HU" sz="1800" dirty="0" err="1">
                <a:solidFill>
                  <a:srgbClr val="C00000"/>
                </a:solidFill>
              </a:rPr>
              <a:t>Nottebohm’s</a:t>
            </a:r>
            <a:r>
              <a:rPr lang="hu-HU" sz="1800" dirty="0">
                <a:solidFill>
                  <a:srgbClr val="C00000"/>
                </a:solidFill>
              </a:rPr>
              <a:t> </a:t>
            </a:r>
            <a:r>
              <a:rPr lang="hu-HU" sz="1800" dirty="0"/>
              <a:t>„</a:t>
            </a:r>
            <a:r>
              <a:rPr lang="hu-HU" sz="1800" dirty="0" err="1"/>
              <a:t>genuine</a:t>
            </a:r>
            <a:r>
              <a:rPr lang="hu-HU" sz="1800" dirty="0"/>
              <a:t> link” </a:t>
            </a:r>
            <a:r>
              <a:rPr lang="hu-HU" sz="1800" dirty="0" err="1"/>
              <a:t>requirement</a:t>
            </a:r>
            <a:endParaRPr lang="hu-HU" sz="1800" dirty="0"/>
          </a:p>
        </p:txBody>
      </p:sp>
      <p:sp>
        <p:nvSpPr>
          <p:cNvPr id="5" name="Tartalom helye 4">
            <a:extLst>
              <a:ext uri="{FF2B5EF4-FFF2-40B4-BE49-F238E27FC236}">
                <a16:creationId xmlns:a16="http://schemas.microsoft.com/office/drawing/2014/main" id="{D6A0A66C-704C-8D91-0ABF-024E482DF644}"/>
              </a:ext>
            </a:extLst>
          </p:cNvPr>
          <p:cNvSpPr>
            <a:spLocks noGrp="1"/>
          </p:cNvSpPr>
          <p:nvPr>
            <p:ph sz="half" idx="2"/>
          </p:nvPr>
        </p:nvSpPr>
        <p:spPr>
          <a:xfrm>
            <a:off x="251520" y="1052736"/>
            <a:ext cx="4038600" cy="5290468"/>
          </a:xfrm>
        </p:spPr>
        <p:txBody>
          <a:bodyPr/>
          <a:lstStyle/>
          <a:p>
            <a:pPr algn="ctr"/>
            <a:r>
              <a:rPr lang="hu-HU" dirty="0" err="1"/>
              <a:t>Commission</a:t>
            </a:r>
            <a:endParaRPr lang="hu-HU" dirty="0"/>
          </a:p>
          <a:p>
            <a:r>
              <a:rPr lang="hu-HU" sz="1800" b="1" dirty="0"/>
              <a:t>2) </a:t>
            </a:r>
            <a:r>
              <a:rPr lang="hu-HU" sz="1800" dirty="0" err="1"/>
              <a:t>Lack</a:t>
            </a:r>
            <a:r>
              <a:rPr lang="hu-HU" sz="1800" dirty="0"/>
              <a:t> of </a:t>
            </a:r>
            <a:r>
              <a:rPr lang="hu-HU" sz="1800" dirty="0" err="1">
                <a:solidFill>
                  <a:srgbClr val="C00000"/>
                </a:solidFill>
              </a:rPr>
              <a:t>genuine</a:t>
            </a:r>
            <a:r>
              <a:rPr lang="hu-HU" sz="1800" dirty="0">
                <a:solidFill>
                  <a:srgbClr val="C00000"/>
                </a:solidFill>
              </a:rPr>
              <a:t> link </a:t>
            </a:r>
            <a:r>
              <a:rPr lang="hu-HU" sz="1800" dirty="0"/>
              <a:t>is </a:t>
            </a:r>
            <a:r>
              <a:rPr lang="hu-HU" sz="1800" dirty="0" err="1"/>
              <a:t>contrary</a:t>
            </a:r>
            <a:r>
              <a:rPr lang="hu-HU" sz="1800" dirty="0"/>
              <a:t> </a:t>
            </a:r>
            <a:r>
              <a:rPr lang="hu-HU" sz="1800" dirty="0" err="1"/>
              <a:t>to</a:t>
            </a:r>
            <a:r>
              <a:rPr lang="hu-HU" sz="1800" dirty="0"/>
              <a:t> the </a:t>
            </a:r>
            <a:r>
              <a:rPr lang="hu-HU" sz="1800" dirty="0" err="1"/>
              <a:t>essence</a:t>
            </a:r>
            <a:r>
              <a:rPr lang="hu-HU" sz="1800" dirty="0"/>
              <a:t> and </a:t>
            </a:r>
            <a:r>
              <a:rPr lang="hu-HU" sz="1800" dirty="0" err="1"/>
              <a:t>integrity</a:t>
            </a:r>
            <a:r>
              <a:rPr lang="hu-HU" sz="1800" dirty="0"/>
              <a:t> of Union </a:t>
            </a:r>
            <a:r>
              <a:rPr lang="hu-HU" sz="1800" dirty="0" err="1"/>
              <a:t>citizenship</a:t>
            </a:r>
            <a:endParaRPr lang="hu-HU" sz="1800" dirty="0"/>
          </a:p>
          <a:p>
            <a:pPr marL="342900" indent="-342900">
              <a:buFontTx/>
              <a:buChar char="-"/>
            </a:pPr>
            <a:r>
              <a:rPr lang="hu-HU" sz="1800" dirty="0"/>
              <a:t>The </a:t>
            </a:r>
            <a:r>
              <a:rPr lang="hu-HU" sz="1800" dirty="0">
                <a:solidFill>
                  <a:srgbClr val="C00000"/>
                </a:solidFill>
              </a:rPr>
              <a:t>EU is </a:t>
            </a:r>
            <a:r>
              <a:rPr lang="hu-HU" sz="1800" dirty="0" err="1">
                <a:solidFill>
                  <a:srgbClr val="C00000"/>
                </a:solidFill>
              </a:rPr>
              <a:t>also</a:t>
            </a:r>
            <a:r>
              <a:rPr lang="hu-HU" sz="1800" dirty="0">
                <a:solidFill>
                  <a:srgbClr val="C00000"/>
                </a:solidFill>
              </a:rPr>
              <a:t> a </a:t>
            </a:r>
            <a:r>
              <a:rPr lang="hu-HU" sz="1800" dirty="0" err="1">
                <a:solidFill>
                  <a:srgbClr val="C00000"/>
                </a:solidFill>
              </a:rPr>
              <a:t>political</a:t>
            </a:r>
            <a:r>
              <a:rPr lang="hu-HU" sz="1800" dirty="0">
                <a:solidFill>
                  <a:srgbClr val="C00000"/>
                </a:solidFill>
              </a:rPr>
              <a:t> </a:t>
            </a:r>
            <a:r>
              <a:rPr lang="hu-HU" sz="1800" dirty="0" err="1">
                <a:solidFill>
                  <a:srgbClr val="C00000"/>
                </a:solidFill>
              </a:rPr>
              <a:t>union</a:t>
            </a:r>
            <a:r>
              <a:rPr lang="hu-HU" sz="1800" dirty="0">
                <a:solidFill>
                  <a:srgbClr val="C00000"/>
                </a:solidFill>
              </a:rPr>
              <a:t>  </a:t>
            </a:r>
            <a:r>
              <a:rPr lang="hu-HU" sz="1800" dirty="0"/>
              <a:t>- </a:t>
            </a:r>
            <a:r>
              <a:rPr lang="hu-HU" sz="1800" dirty="0" err="1"/>
              <a:t>democratic</a:t>
            </a:r>
            <a:r>
              <a:rPr lang="hu-HU" sz="1800" dirty="0"/>
              <a:t> </a:t>
            </a:r>
            <a:r>
              <a:rPr lang="hu-HU" sz="1800" dirty="0" err="1"/>
              <a:t>rights</a:t>
            </a:r>
            <a:r>
              <a:rPr lang="hu-HU" sz="1800" dirty="0"/>
              <a:t> </a:t>
            </a:r>
            <a:r>
              <a:rPr lang="hu-HU" sz="1800" dirty="0" err="1"/>
              <a:t>at</a:t>
            </a:r>
            <a:r>
              <a:rPr lang="hu-HU" sz="1800" dirty="0"/>
              <a:t> Union </a:t>
            </a:r>
            <a:r>
              <a:rPr lang="hu-HU" sz="1800" dirty="0" err="1"/>
              <a:t>level</a:t>
            </a:r>
            <a:r>
              <a:rPr lang="hu-HU" sz="1800" dirty="0"/>
              <a:t> (</a:t>
            </a:r>
            <a:r>
              <a:rPr lang="hu-HU" sz="1800" dirty="0" err="1"/>
              <a:t>voting</a:t>
            </a:r>
            <a:r>
              <a:rPr lang="hu-HU" sz="1800" dirty="0"/>
              <a:t>, </a:t>
            </a:r>
            <a:r>
              <a:rPr lang="hu-HU" sz="1800" dirty="0" err="1"/>
              <a:t>etc</a:t>
            </a:r>
            <a:r>
              <a:rPr lang="hu-HU" sz="1800" dirty="0"/>
              <a:t>)</a:t>
            </a:r>
          </a:p>
          <a:p>
            <a:pPr marL="285750" indent="-285750">
              <a:buFontTx/>
              <a:buChar char="-"/>
            </a:pPr>
            <a:r>
              <a:rPr lang="hu-HU" sz="1800" dirty="0" err="1">
                <a:solidFill>
                  <a:srgbClr val="C00000"/>
                </a:solidFill>
              </a:rPr>
              <a:t>Integration</a:t>
            </a:r>
            <a:r>
              <a:rPr lang="hu-HU" sz="1800" dirty="0">
                <a:solidFill>
                  <a:srgbClr val="C00000"/>
                </a:solidFill>
              </a:rPr>
              <a:t> is the </a:t>
            </a:r>
            <a:r>
              <a:rPr lang="hu-HU" sz="1800" i="1" dirty="0" err="1">
                <a:solidFill>
                  <a:srgbClr val="C00000"/>
                </a:solidFill>
              </a:rPr>
              <a:t>raison</a:t>
            </a:r>
            <a:r>
              <a:rPr lang="hu-HU" sz="1800" i="1" dirty="0">
                <a:solidFill>
                  <a:srgbClr val="C00000"/>
                </a:solidFill>
              </a:rPr>
              <a:t> </a:t>
            </a:r>
            <a:r>
              <a:rPr lang="hu-HU" sz="1800" i="1" dirty="0" err="1">
                <a:solidFill>
                  <a:srgbClr val="C00000"/>
                </a:solidFill>
              </a:rPr>
              <a:t>d’être</a:t>
            </a:r>
            <a:r>
              <a:rPr lang="hu-HU" sz="1800" i="1" dirty="0">
                <a:solidFill>
                  <a:srgbClr val="C00000"/>
                </a:solidFill>
              </a:rPr>
              <a:t> </a:t>
            </a:r>
            <a:r>
              <a:rPr lang="hu-HU" sz="1800" dirty="0"/>
              <a:t>of the Union and </a:t>
            </a:r>
            <a:r>
              <a:rPr lang="hu-HU" sz="1800" dirty="0" err="1"/>
              <a:t>citizenship</a:t>
            </a:r>
            <a:r>
              <a:rPr lang="hu-HU" sz="1800" dirty="0"/>
              <a:t> is the </a:t>
            </a:r>
            <a:r>
              <a:rPr lang="hu-HU" sz="1800" dirty="0" err="1"/>
              <a:t>expression</a:t>
            </a:r>
            <a:r>
              <a:rPr lang="hu-HU" sz="1800" dirty="0"/>
              <a:t> of </a:t>
            </a:r>
            <a:r>
              <a:rPr lang="hu-HU" sz="1800" dirty="0" err="1"/>
              <a:t>solidarity</a:t>
            </a:r>
            <a:r>
              <a:rPr lang="hu-HU" sz="1800" dirty="0"/>
              <a:t> and </a:t>
            </a:r>
            <a:r>
              <a:rPr lang="hu-HU" sz="1800" dirty="0" err="1"/>
              <a:t>mutual</a:t>
            </a:r>
            <a:r>
              <a:rPr lang="hu-HU" sz="1800" dirty="0"/>
              <a:t> </a:t>
            </a:r>
            <a:r>
              <a:rPr lang="hu-HU" sz="1800" dirty="0" err="1"/>
              <a:t>trust</a:t>
            </a:r>
            <a:r>
              <a:rPr lang="hu-HU" sz="1800" dirty="0"/>
              <a:t> of MS. The </a:t>
            </a:r>
            <a:r>
              <a:rPr lang="hu-HU" sz="1800" dirty="0" err="1"/>
              <a:t>basic</a:t>
            </a:r>
            <a:r>
              <a:rPr lang="hu-HU" sz="1800" dirty="0"/>
              <a:t> </a:t>
            </a:r>
            <a:r>
              <a:rPr lang="hu-HU" sz="1800" dirty="0" err="1"/>
              <a:t>understanding</a:t>
            </a:r>
            <a:r>
              <a:rPr lang="hu-HU" sz="1800" dirty="0"/>
              <a:t> of </a:t>
            </a:r>
            <a:r>
              <a:rPr lang="hu-HU" sz="1800" dirty="0" err="1">
                <a:solidFill>
                  <a:srgbClr val="C00000"/>
                </a:solidFill>
              </a:rPr>
              <a:t>nationality</a:t>
            </a:r>
            <a:r>
              <a:rPr lang="hu-HU" sz="1800" dirty="0">
                <a:solidFill>
                  <a:srgbClr val="C00000"/>
                </a:solidFill>
              </a:rPr>
              <a:t> i</a:t>
            </a:r>
            <a:r>
              <a:rPr lang="hu-HU" sz="1800" dirty="0"/>
              <a:t>s </a:t>
            </a:r>
            <a:r>
              <a:rPr lang="hu-HU" sz="1800" dirty="0" err="1"/>
              <a:t>that</a:t>
            </a:r>
            <a:r>
              <a:rPr lang="hu-HU" sz="1800" dirty="0"/>
              <a:t> </a:t>
            </a:r>
            <a:r>
              <a:rPr lang="hu-HU" sz="1800" dirty="0" err="1"/>
              <a:t>it</a:t>
            </a:r>
            <a:r>
              <a:rPr lang="hu-HU" sz="1800" dirty="0"/>
              <a:t> is  </a:t>
            </a:r>
            <a:r>
              <a:rPr lang="hu-HU" sz="1800" dirty="0">
                <a:solidFill>
                  <a:srgbClr val="C00000"/>
                </a:solidFill>
              </a:rPr>
              <a:t>the „</a:t>
            </a:r>
            <a:r>
              <a:rPr lang="hu-HU" sz="1800" dirty="0" err="1">
                <a:solidFill>
                  <a:srgbClr val="C00000"/>
                </a:solidFill>
              </a:rPr>
              <a:t>expression</a:t>
            </a:r>
            <a:r>
              <a:rPr lang="hu-HU" sz="1800" dirty="0">
                <a:solidFill>
                  <a:srgbClr val="C00000"/>
                </a:solidFill>
              </a:rPr>
              <a:t> of a </a:t>
            </a:r>
            <a:r>
              <a:rPr lang="hu-HU" sz="1800" dirty="0" err="1">
                <a:solidFill>
                  <a:srgbClr val="C00000"/>
                </a:solidFill>
              </a:rPr>
              <a:t>genuine</a:t>
            </a:r>
            <a:r>
              <a:rPr lang="hu-HU" sz="1800" dirty="0">
                <a:solidFill>
                  <a:srgbClr val="C00000"/>
                </a:solidFill>
              </a:rPr>
              <a:t> link between a MS and </a:t>
            </a:r>
            <a:r>
              <a:rPr lang="hu-HU" sz="1800" dirty="0" err="1">
                <a:solidFill>
                  <a:srgbClr val="C00000"/>
                </a:solidFill>
              </a:rPr>
              <a:t>its</a:t>
            </a:r>
            <a:r>
              <a:rPr lang="hu-HU" sz="1800" dirty="0">
                <a:solidFill>
                  <a:srgbClr val="C00000"/>
                </a:solidFill>
              </a:rPr>
              <a:t> </a:t>
            </a:r>
            <a:r>
              <a:rPr lang="hu-HU" sz="1800" dirty="0" err="1">
                <a:solidFill>
                  <a:srgbClr val="C00000"/>
                </a:solidFill>
              </a:rPr>
              <a:t>nationals</a:t>
            </a:r>
            <a:r>
              <a:rPr lang="hu-HU" sz="1800" dirty="0">
                <a:solidFill>
                  <a:srgbClr val="C00000"/>
                </a:solidFill>
              </a:rPr>
              <a:t>”</a:t>
            </a:r>
          </a:p>
          <a:p>
            <a:r>
              <a:rPr lang="hu-HU" sz="1800" dirty="0">
                <a:solidFill>
                  <a:srgbClr val="C00000"/>
                </a:solidFill>
              </a:rPr>
              <a:t>The </a:t>
            </a:r>
            <a:r>
              <a:rPr lang="hu-HU" sz="1800" dirty="0" err="1">
                <a:solidFill>
                  <a:srgbClr val="C00000"/>
                </a:solidFill>
              </a:rPr>
              <a:t>extension</a:t>
            </a:r>
            <a:r>
              <a:rPr lang="hu-HU" sz="1800" dirty="0">
                <a:solidFill>
                  <a:srgbClr val="C00000"/>
                </a:solidFill>
              </a:rPr>
              <a:t> of </a:t>
            </a:r>
            <a:r>
              <a:rPr lang="hu-HU" sz="1800" dirty="0" err="1"/>
              <a:t>own</a:t>
            </a:r>
            <a:r>
              <a:rPr lang="hu-HU" sz="1800" dirty="0"/>
              <a:t> </a:t>
            </a:r>
            <a:r>
              <a:rPr lang="hu-HU" sz="1800" dirty="0" err="1"/>
              <a:t>nationals</a:t>
            </a:r>
            <a:r>
              <a:rPr lang="hu-HU" sz="1800" dirty="0"/>
              <a:t>’ </a:t>
            </a:r>
            <a:r>
              <a:rPr lang="hu-HU" sz="1800" dirty="0" err="1">
                <a:solidFill>
                  <a:srgbClr val="C00000"/>
                </a:solidFill>
              </a:rPr>
              <a:t>rights</a:t>
            </a:r>
            <a:r>
              <a:rPr lang="hu-HU" sz="1800" dirty="0"/>
              <a:t> </a:t>
            </a:r>
            <a:r>
              <a:rPr lang="hu-HU" sz="1800" dirty="0" err="1">
                <a:solidFill>
                  <a:srgbClr val="C00000"/>
                </a:solidFill>
              </a:rPr>
              <a:t>to</a:t>
            </a:r>
            <a:r>
              <a:rPr lang="hu-HU" sz="1800" dirty="0">
                <a:solidFill>
                  <a:srgbClr val="C00000"/>
                </a:solidFill>
              </a:rPr>
              <a:t> </a:t>
            </a:r>
            <a:r>
              <a:rPr lang="hu-HU" sz="1800" dirty="0" err="1">
                <a:solidFill>
                  <a:srgbClr val="C00000"/>
                </a:solidFill>
              </a:rPr>
              <a:t>other</a:t>
            </a:r>
            <a:r>
              <a:rPr lang="hu-HU" sz="1800" dirty="0">
                <a:solidFill>
                  <a:srgbClr val="C00000"/>
                </a:solidFill>
              </a:rPr>
              <a:t> </a:t>
            </a:r>
            <a:r>
              <a:rPr lang="hu-HU" sz="1800" dirty="0" err="1">
                <a:solidFill>
                  <a:srgbClr val="C00000"/>
                </a:solidFill>
              </a:rPr>
              <a:t>MS’s</a:t>
            </a:r>
            <a:r>
              <a:rPr lang="hu-HU" sz="1800" dirty="0">
                <a:solidFill>
                  <a:srgbClr val="C00000"/>
                </a:solidFill>
              </a:rPr>
              <a:t> </a:t>
            </a:r>
            <a:r>
              <a:rPr lang="hu-HU" sz="1800" dirty="0" err="1">
                <a:solidFill>
                  <a:srgbClr val="C00000"/>
                </a:solidFill>
              </a:rPr>
              <a:t>nationals</a:t>
            </a:r>
            <a:r>
              <a:rPr lang="hu-HU" sz="1800" dirty="0">
                <a:solidFill>
                  <a:srgbClr val="C00000"/>
                </a:solidFill>
              </a:rPr>
              <a:t> is </a:t>
            </a:r>
            <a:r>
              <a:rPr lang="hu-HU" sz="1800" dirty="0" err="1">
                <a:solidFill>
                  <a:srgbClr val="C00000"/>
                </a:solidFill>
              </a:rPr>
              <a:t>based</a:t>
            </a:r>
            <a:r>
              <a:rPr lang="hu-HU" sz="1800" dirty="0">
                <a:solidFill>
                  <a:srgbClr val="C00000"/>
                </a:solidFill>
              </a:rPr>
              <a:t> </a:t>
            </a:r>
            <a:r>
              <a:rPr lang="hu-HU" sz="1800" dirty="0" err="1">
                <a:solidFill>
                  <a:srgbClr val="C00000"/>
                </a:solidFill>
              </a:rPr>
              <a:t>on</a:t>
            </a:r>
            <a:r>
              <a:rPr lang="hu-HU" sz="1800" dirty="0">
                <a:solidFill>
                  <a:srgbClr val="C00000"/>
                </a:solidFill>
              </a:rPr>
              <a:t> </a:t>
            </a:r>
            <a:r>
              <a:rPr lang="hu-HU" sz="1800" dirty="0" err="1">
                <a:solidFill>
                  <a:srgbClr val="C00000"/>
                </a:solidFill>
              </a:rPr>
              <a:t>this</a:t>
            </a:r>
            <a:r>
              <a:rPr lang="hu-HU" sz="1800" dirty="0">
                <a:solidFill>
                  <a:srgbClr val="C00000"/>
                </a:solidFill>
              </a:rPr>
              <a:t> </a:t>
            </a:r>
            <a:r>
              <a:rPr lang="hu-HU" sz="1800" dirty="0" err="1">
                <a:solidFill>
                  <a:srgbClr val="C00000"/>
                </a:solidFill>
              </a:rPr>
              <a:t>understanding</a:t>
            </a:r>
            <a:endParaRPr lang="hu-HU" sz="1800" dirty="0">
              <a:solidFill>
                <a:srgbClr val="C00000"/>
              </a:solidFill>
            </a:endParaRPr>
          </a:p>
        </p:txBody>
      </p:sp>
    </p:spTree>
    <p:extLst>
      <p:ext uri="{BB962C8B-B14F-4D97-AF65-F5344CB8AC3E}">
        <p14:creationId xmlns:p14="http://schemas.microsoft.com/office/powerpoint/2010/main" val="3373851590"/>
      </p:ext>
    </p:extLst>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0CD27-B55C-EABB-A5C1-1C5218C3BF60}"/>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4BEBE8F8-500D-FFDE-FDDA-A873CBBA8E93}"/>
              </a:ext>
            </a:extLst>
          </p:cNvPr>
          <p:cNvSpPr>
            <a:spLocks noGrp="1"/>
          </p:cNvSpPr>
          <p:nvPr>
            <p:ph type="title"/>
          </p:nvPr>
        </p:nvSpPr>
        <p:spPr/>
        <p:txBody>
          <a:bodyPr/>
          <a:lstStyle/>
          <a:p>
            <a:r>
              <a:rPr lang="hu-HU" dirty="0"/>
              <a:t>The </a:t>
            </a:r>
            <a:r>
              <a:rPr lang="hu-HU" dirty="0" err="1"/>
              <a:t>arguments</a:t>
            </a:r>
            <a:r>
              <a:rPr lang="hu-HU" dirty="0"/>
              <a:t> and the </a:t>
            </a:r>
            <a:r>
              <a:rPr lang="hu-HU" dirty="0" err="1"/>
              <a:t>judgment</a:t>
            </a:r>
            <a:endParaRPr lang="hu-HU" dirty="0"/>
          </a:p>
        </p:txBody>
      </p:sp>
      <p:sp>
        <p:nvSpPr>
          <p:cNvPr id="4" name="Tartalom helye 3">
            <a:extLst>
              <a:ext uri="{FF2B5EF4-FFF2-40B4-BE49-F238E27FC236}">
                <a16:creationId xmlns:a16="http://schemas.microsoft.com/office/drawing/2014/main" id="{45595BBF-43AE-D3BB-ADB2-3A978BBDB4A8}"/>
              </a:ext>
            </a:extLst>
          </p:cNvPr>
          <p:cNvSpPr>
            <a:spLocks noGrp="1"/>
          </p:cNvSpPr>
          <p:nvPr>
            <p:ph sz="half" idx="1"/>
          </p:nvPr>
        </p:nvSpPr>
        <p:spPr>
          <a:xfrm>
            <a:off x="4788024" y="1052736"/>
            <a:ext cx="4038600" cy="5290468"/>
          </a:xfrm>
        </p:spPr>
        <p:txBody>
          <a:bodyPr/>
          <a:lstStyle/>
          <a:p>
            <a:pPr algn="ctr"/>
            <a:r>
              <a:rPr lang="hu-HU" dirty="0" err="1"/>
              <a:t>Malta</a:t>
            </a:r>
            <a:endParaRPr lang="hu-HU" dirty="0"/>
          </a:p>
          <a:p>
            <a:r>
              <a:rPr lang="hu-HU" sz="1800" dirty="0"/>
              <a:t>The </a:t>
            </a:r>
            <a:r>
              <a:rPr lang="hu-HU" sz="1800" dirty="0" err="1"/>
              <a:t>scheme</a:t>
            </a:r>
            <a:r>
              <a:rPr lang="hu-HU" sz="1800" dirty="0"/>
              <a:t> is </a:t>
            </a:r>
            <a:r>
              <a:rPr lang="hu-HU" sz="1800" dirty="0" err="1">
                <a:solidFill>
                  <a:srgbClr val="C00000"/>
                </a:solidFill>
              </a:rPr>
              <a:t>not</a:t>
            </a:r>
            <a:r>
              <a:rPr lang="hu-HU" sz="1800" dirty="0">
                <a:solidFill>
                  <a:srgbClr val="C00000"/>
                </a:solidFill>
              </a:rPr>
              <a:t> </a:t>
            </a:r>
            <a:r>
              <a:rPr lang="hu-HU" sz="1800" dirty="0" err="1">
                <a:solidFill>
                  <a:srgbClr val="C00000"/>
                </a:solidFill>
              </a:rPr>
              <a:t>purely</a:t>
            </a:r>
            <a:r>
              <a:rPr lang="hu-HU" sz="1800" dirty="0">
                <a:solidFill>
                  <a:srgbClr val="C00000"/>
                </a:solidFill>
              </a:rPr>
              <a:t> </a:t>
            </a:r>
            <a:r>
              <a:rPr lang="hu-HU" sz="1800" dirty="0" err="1">
                <a:solidFill>
                  <a:srgbClr val="C00000"/>
                </a:solidFill>
              </a:rPr>
              <a:t>transactional</a:t>
            </a:r>
            <a:r>
              <a:rPr lang="hu-HU" sz="1800" dirty="0">
                <a:solidFill>
                  <a:srgbClr val="C00000"/>
                </a:solidFill>
              </a:rPr>
              <a:t> </a:t>
            </a:r>
            <a:r>
              <a:rPr lang="hu-HU" sz="1800" dirty="0" err="1"/>
              <a:t>but</a:t>
            </a:r>
            <a:r>
              <a:rPr lang="hu-HU" sz="1800" dirty="0"/>
              <a:t>  an </a:t>
            </a:r>
            <a:r>
              <a:rPr lang="hu-HU" sz="1800" dirty="0" err="1"/>
              <a:t>exhaustive</a:t>
            </a:r>
            <a:r>
              <a:rPr lang="hu-HU" sz="1800" dirty="0"/>
              <a:t>, multi-</a:t>
            </a:r>
            <a:r>
              <a:rPr lang="hu-HU" sz="1800" dirty="0" err="1"/>
              <a:t>phased</a:t>
            </a:r>
            <a:r>
              <a:rPr lang="hu-HU" sz="1800" dirty="0"/>
              <a:t> </a:t>
            </a:r>
            <a:r>
              <a:rPr lang="hu-HU" sz="1800" dirty="0" err="1">
                <a:solidFill>
                  <a:srgbClr val="C00000"/>
                </a:solidFill>
              </a:rPr>
              <a:t>complex</a:t>
            </a:r>
            <a:r>
              <a:rPr lang="hu-HU" sz="1800" dirty="0">
                <a:solidFill>
                  <a:srgbClr val="C00000"/>
                </a:solidFill>
              </a:rPr>
              <a:t> </a:t>
            </a:r>
            <a:r>
              <a:rPr lang="hu-HU" sz="1800" dirty="0" err="1">
                <a:solidFill>
                  <a:srgbClr val="C00000"/>
                </a:solidFill>
              </a:rPr>
              <a:t>procedure</a:t>
            </a:r>
            <a:r>
              <a:rPr lang="hu-HU" sz="1800" dirty="0">
                <a:solidFill>
                  <a:srgbClr val="C00000"/>
                </a:solidFill>
              </a:rPr>
              <a:t> </a:t>
            </a:r>
            <a:r>
              <a:rPr lang="hu-HU" sz="1800" dirty="0" err="1">
                <a:solidFill>
                  <a:srgbClr val="C00000"/>
                </a:solidFill>
              </a:rPr>
              <a:t>with</a:t>
            </a:r>
            <a:r>
              <a:rPr lang="hu-HU" sz="1800" dirty="0">
                <a:solidFill>
                  <a:srgbClr val="C00000"/>
                </a:solidFill>
              </a:rPr>
              <a:t> </a:t>
            </a:r>
            <a:r>
              <a:rPr lang="hu-HU" sz="1800" dirty="0" err="1">
                <a:solidFill>
                  <a:srgbClr val="C00000"/>
                </a:solidFill>
              </a:rPr>
              <a:t>strict</a:t>
            </a:r>
            <a:r>
              <a:rPr lang="hu-HU" sz="1800" dirty="0">
                <a:solidFill>
                  <a:srgbClr val="C00000"/>
                </a:solidFill>
              </a:rPr>
              <a:t> </a:t>
            </a:r>
            <a:r>
              <a:rPr lang="hu-HU" sz="1800" dirty="0" err="1">
                <a:solidFill>
                  <a:srgbClr val="C00000"/>
                </a:solidFill>
              </a:rPr>
              <a:t>safeguard</a:t>
            </a:r>
            <a:endParaRPr lang="hu-HU" sz="1800" dirty="0">
              <a:solidFill>
                <a:srgbClr val="C00000"/>
              </a:solidFill>
            </a:endParaRPr>
          </a:p>
          <a:p>
            <a:endParaRPr lang="hu-HU" sz="1800" dirty="0">
              <a:solidFill>
                <a:srgbClr val="C00000"/>
              </a:solidFill>
            </a:endParaRPr>
          </a:p>
          <a:p>
            <a:r>
              <a:rPr lang="hu-HU" sz="1800" dirty="0"/>
              <a:t>The decision is </a:t>
            </a:r>
            <a:r>
              <a:rPr lang="hu-HU" sz="1800" dirty="0" err="1">
                <a:solidFill>
                  <a:srgbClr val="C00000"/>
                </a:solidFill>
              </a:rPr>
              <a:t>discretionary</a:t>
            </a:r>
            <a:r>
              <a:rPr lang="hu-HU" sz="1800" dirty="0">
                <a:solidFill>
                  <a:srgbClr val="C00000"/>
                </a:solidFill>
              </a:rPr>
              <a:t>, </a:t>
            </a:r>
            <a:r>
              <a:rPr lang="hu-HU" sz="1800" dirty="0" err="1"/>
              <a:t>not</a:t>
            </a:r>
            <a:r>
              <a:rPr lang="hu-HU" sz="1800" dirty="0"/>
              <a:t> </a:t>
            </a:r>
            <a:r>
              <a:rPr lang="hu-HU" sz="1800" dirty="0" err="1"/>
              <a:t>automatic</a:t>
            </a:r>
            <a:r>
              <a:rPr lang="hu-HU" sz="1800" dirty="0"/>
              <a:t> </a:t>
            </a:r>
          </a:p>
        </p:txBody>
      </p:sp>
      <p:sp>
        <p:nvSpPr>
          <p:cNvPr id="5" name="Tartalom helye 4">
            <a:extLst>
              <a:ext uri="{FF2B5EF4-FFF2-40B4-BE49-F238E27FC236}">
                <a16:creationId xmlns:a16="http://schemas.microsoft.com/office/drawing/2014/main" id="{04591671-B7CF-BEB8-1731-E57540C438B9}"/>
              </a:ext>
            </a:extLst>
          </p:cNvPr>
          <p:cNvSpPr>
            <a:spLocks noGrp="1"/>
          </p:cNvSpPr>
          <p:nvPr>
            <p:ph sz="half" idx="2"/>
          </p:nvPr>
        </p:nvSpPr>
        <p:spPr>
          <a:xfrm>
            <a:off x="251520" y="1052736"/>
            <a:ext cx="4038600" cy="5290468"/>
          </a:xfrm>
        </p:spPr>
        <p:txBody>
          <a:bodyPr/>
          <a:lstStyle/>
          <a:p>
            <a:pPr algn="ctr"/>
            <a:r>
              <a:rPr lang="hu-HU" dirty="0" err="1"/>
              <a:t>Commission</a:t>
            </a:r>
            <a:endParaRPr lang="hu-HU" dirty="0"/>
          </a:p>
          <a:p>
            <a:r>
              <a:rPr lang="hu-HU" sz="1800" b="1" dirty="0"/>
              <a:t>3) </a:t>
            </a:r>
            <a:r>
              <a:rPr lang="hu-HU" sz="1800" dirty="0"/>
              <a:t>The </a:t>
            </a:r>
            <a:r>
              <a:rPr lang="hu-HU" sz="1800" dirty="0" err="1"/>
              <a:t>scheme</a:t>
            </a:r>
            <a:r>
              <a:rPr lang="hu-HU" sz="1800" dirty="0"/>
              <a:t> </a:t>
            </a:r>
            <a:r>
              <a:rPr lang="hu-HU" sz="1800" dirty="0">
                <a:solidFill>
                  <a:srgbClr val="C00000"/>
                </a:solidFill>
              </a:rPr>
              <a:t>is </a:t>
            </a:r>
            <a:r>
              <a:rPr lang="hu-HU" sz="1800" dirty="0" err="1">
                <a:solidFill>
                  <a:srgbClr val="C00000"/>
                </a:solidFill>
              </a:rPr>
              <a:t>purely</a:t>
            </a:r>
            <a:r>
              <a:rPr lang="hu-HU" sz="1800" dirty="0">
                <a:solidFill>
                  <a:srgbClr val="C00000"/>
                </a:solidFill>
              </a:rPr>
              <a:t> </a:t>
            </a:r>
            <a:r>
              <a:rPr lang="hu-HU" sz="1800" dirty="0" err="1">
                <a:solidFill>
                  <a:srgbClr val="C00000"/>
                </a:solidFill>
              </a:rPr>
              <a:t>transactional</a:t>
            </a:r>
            <a:r>
              <a:rPr lang="hu-HU" sz="1800" dirty="0"/>
              <a:t> (</a:t>
            </a:r>
            <a:r>
              <a:rPr lang="hu-HU" sz="1800" dirty="0" err="1"/>
              <a:t>lacking</a:t>
            </a:r>
            <a:r>
              <a:rPr lang="hu-HU" sz="1800" dirty="0"/>
              <a:t> </a:t>
            </a:r>
            <a:r>
              <a:rPr lang="hu-HU" sz="1800" dirty="0" err="1"/>
              <a:t>genuine</a:t>
            </a:r>
            <a:r>
              <a:rPr lang="hu-HU" sz="1800" dirty="0"/>
              <a:t> link</a:t>
            </a:r>
            <a:r>
              <a:rPr lang="hu-HU" sz="1800" b="1" dirty="0"/>
              <a:t>)</a:t>
            </a:r>
          </a:p>
          <a:p>
            <a:endParaRPr lang="hu-HU" sz="1800" b="1" dirty="0"/>
          </a:p>
          <a:p>
            <a:r>
              <a:rPr lang="hu-HU" sz="1800" dirty="0" err="1"/>
              <a:t>There</a:t>
            </a:r>
            <a:r>
              <a:rPr lang="hu-HU" sz="1800" dirty="0"/>
              <a:t> is no </a:t>
            </a:r>
            <a:r>
              <a:rPr lang="hu-HU" sz="1800" dirty="0" err="1"/>
              <a:t>requirement</a:t>
            </a:r>
            <a:r>
              <a:rPr lang="hu-HU" sz="1800" dirty="0"/>
              <a:t> </a:t>
            </a:r>
            <a:r>
              <a:rPr lang="hu-HU" sz="1800" dirty="0" err="1"/>
              <a:t>to</a:t>
            </a:r>
            <a:r>
              <a:rPr lang="hu-HU" sz="1800" dirty="0"/>
              <a:t> </a:t>
            </a:r>
            <a:r>
              <a:rPr lang="hu-HU" sz="1800" dirty="0" err="1"/>
              <a:t>establish</a:t>
            </a:r>
            <a:r>
              <a:rPr lang="hu-HU" sz="1800" dirty="0"/>
              <a:t> </a:t>
            </a:r>
            <a:r>
              <a:rPr lang="hu-HU" sz="1800" dirty="0" err="1">
                <a:solidFill>
                  <a:srgbClr val="C00000"/>
                </a:solidFill>
              </a:rPr>
              <a:t>actual</a:t>
            </a:r>
            <a:r>
              <a:rPr lang="hu-HU" sz="1800" dirty="0">
                <a:solidFill>
                  <a:srgbClr val="C00000"/>
                </a:solidFill>
              </a:rPr>
              <a:t> </a:t>
            </a:r>
            <a:r>
              <a:rPr lang="hu-HU" sz="1800" dirty="0" err="1">
                <a:solidFill>
                  <a:srgbClr val="C00000"/>
                </a:solidFill>
              </a:rPr>
              <a:t>presence</a:t>
            </a:r>
            <a:r>
              <a:rPr lang="hu-HU" sz="1800" dirty="0">
                <a:solidFill>
                  <a:srgbClr val="C00000"/>
                </a:solidFill>
              </a:rPr>
              <a:t> </a:t>
            </a:r>
            <a:r>
              <a:rPr lang="hu-HU" sz="1800" dirty="0"/>
              <a:t>in </a:t>
            </a:r>
            <a:r>
              <a:rPr lang="hu-HU" sz="1800" dirty="0" err="1"/>
              <a:t>Malta</a:t>
            </a:r>
            <a:br>
              <a:rPr lang="hu-HU" sz="1800" dirty="0"/>
            </a:br>
            <a:br>
              <a:rPr lang="hu-HU" sz="1800" dirty="0"/>
            </a:br>
            <a:r>
              <a:rPr lang="hu-HU" sz="1800" dirty="0" err="1"/>
              <a:t>Genuine</a:t>
            </a:r>
            <a:r>
              <a:rPr lang="hu-HU" sz="1800" dirty="0"/>
              <a:t> link </a:t>
            </a:r>
            <a:r>
              <a:rPr lang="hu-HU" sz="1800" dirty="0" err="1">
                <a:solidFill>
                  <a:srgbClr val="C00000"/>
                </a:solidFill>
              </a:rPr>
              <a:t>can</a:t>
            </a:r>
            <a:r>
              <a:rPr lang="hu-HU" sz="1800" dirty="0">
                <a:solidFill>
                  <a:srgbClr val="C00000"/>
                </a:solidFill>
              </a:rPr>
              <a:t> </a:t>
            </a:r>
            <a:r>
              <a:rPr lang="hu-HU" sz="1800" dirty="0" err="1">
                <a:solidFill>
                  <a:srgbClr val="C00000"/>
                </a:solidFill>
              </a:rPr>
              <a:t>not</a:t>
            </a:r>
            <a:r>
              <a:rPr lang="hu-HU" sz="1800" dirty="0">
                <a:solidFill>
                  <a:srgbClr val="C00000"/>
                </a:solidFill>
              </a:rPr>
              <a:t> be </a:t>
            </a:r>
            <a:r>
              <a:rPr lang="hu-HU" sz="1800" dirty="0" err="1">
                <a:solidFill>
                  <a:srgbClr val="C00000"/>
                </a:solidFill>
              </a:rPr>
              <a:t>expected</a:t>
            </a:r>
            <a:r>
              <a:rPr lang="hu-HU" sz="1800" dirty="0">
                <a:solidFill>
                  <a:srgbClr val="C00000"/>
                </a:solidFill>
              </a:rPr>
              <a:t> </a:t>
            </a:r>
            <a:r>
              <a:rPr lang="hu-HU" sz="1800" dirty="0" err="1">
                <a:solidFill>
                  <a:srgbClr val="C00000"/>
                </a:solidFill>
              </a:rPr>
              <a:t>to</a:t>
            </a:r>
            <a:r>
              <a:rPr lang="hu-HU" sz="1800" dirty="0">
                <a:solidFill>
                  <a:srgbClr val="C00000"/>
                </a:solidFill>
              </a:rPr>
              <a:t> </a:t>
            </a:r>
            <a:r>
              <a:rPr lang="hu-HU" sz="1800" dirty="0" err="1">
                <a:solidFill>
                  <a:srgbClr val="C00000"/>
                </a:solidFill>
              </a:rPr>
              <a:t>build</a:t>
            </a:r>
            <a:r>
              <a:rPr lang="hu-HU" sz="1800" dirty="0">
                <a:solidFill>
                  <a:srgbClr val="C00000"/>
                </a:solidFill>
              </a:rPr>
              <a:t> </a:t>
            </a:r>
            <a:r>
              <a:rPr lang="hu-HU" sz="1800" dirty="0" err="1">
                <a:solidFill>
                  <a:srgbClr val="C00000"/>
                </a:solidFill>
              </a:rPr>
              <a:t>up</a:t>
            </a:r>
            <a:r>
              <a:rPr lang="hu-HU" sz="1800" dirty="0">
                <a:solidFill>
                  <a:srgbClr val="C00000"/>
                </a:solidFill>
              </a:rPr>
              <a:t> </a:t>
            </a:r>
            <a:r>
              <a:rPr lang="hu-HU" sz="1800" dirty="0" err="1">
                <a:solidFill>
                  <a:srgbClr val="C00000"/>
                </a:solidFill>
              </a:rPr>
              <a:t>after</a:t>
            </a:r>
            <a:r>
              <a:rPr lang="hu-HU" sz="1800" dirty="0">
                <a:solidFill>
                  <a:srgbClr val="C00000"/>
                </a:solidFill>
              </a:rPr>
              <a:t> </a:t>
            </a:r>
            <a:r>
              <a:rPr lang="hu-HU" sz="1800" dirty="0" err="1">
                <a:solidFill>
                  <a:srgbClr val="C00000"/>
                </a:solidFill>
              </a:rPr>
              <a:t>natrualisation</a:t>
            </a:r>
            <a:endParaRPr lang="hu-HU" sz="1800" dirty="0">
              <a:solidFill>
                <a:srgbClr val="C00000"/>
              </a:solidFill>
            </a:endParaRPr>
          </a:p>
          <a:p>
            <a:endParaRPr lang="hu-HU" sz="1800" dirty="0"/>
          </a:p>
          <a:p>
            <a:r>
              <a:rPr lang="hu-HU" sz="1800" dirty="0">
                <a:solidFill>
                  <a:srgbClr val="C00000"/>
                </a:solidFill>
              </a:rPr>
              <a:t>The </a:t>
            </a:r>
            <a:r>
              <a:rPr lang="hu-HU" sz="1800" dirty="0" err="1">
                <a:solidFill>
                  <a:srgbClr val="C00000"/>
                </a:solidFill>
              </a:rPr>
              <a:t>verification</a:t>
            </a:r>
            <a:r>
              <a:rPr lang="hu-HU" sz="1800" dirty="0">
                <a:solidFill>
                  <a:srgbClr val="C00000"/>
                </a:solidFill>
              </a:rPr>
              <a:t> </a:t>
            </a:r>
            <a:r>
              <a:rPr lang="hu-HU" sz="1800" dirty="0" err="1"/>
              <a:t>procedure</a:t>
            </a:r>
            <a:r>
              <a:rPr lang="hu-HU" sz="1800" dirty="0"/>
              <a:t> of the </a:t>
            </a:r>
            <a:r>
              <a:rPr lang="hu-HU" sz="1800" dirty="0" err="1"/>
              <a:t>investors</a:t>
            </a:r>
            <a:r>
              <a:rPr lang="hu-HU" sz="1800" dirty="0"/>
              <a:t> </a:t>
            </a:r>
            <a:r>
              <a:rPr lang="hu-HU" sz="1800" dirty="0" err="1">
                <a:solidFill>
                  <a:srgbClr val="C00000"/>
                </a:solidFill>
              </a:rPr>
              <a:t>does</a:t>
            </a:r>
            <a:r>
              <a:rPr lang="hu-HU" sz="1800" dirty="0">
                <a:solidFill>
                  <a:srgbClr val="C00000"/>
                </a:solidFill>
              </a:rPr>
              <a:t> </a:t>
            </a:r>
            <a:r>
              <a:rPr lang="hu-HU" sz="1800" dirty="0" err="1">
                <a:solidFill>
                  <a:srgbClr val="C00000"/>
                </a:solidFill>
              </a:rPr>
              <a:t>not</a:t>
            </a:r>
            <a:r>
              <a:rPr lang="hu-HU" sz="1800" dirty="0">
                <a:solidFill>
                  <a:srgbClr val="C00000"/>
                </a:solidFill>
              </a:rPr>
              <a:t> </a:t>
            </a:r>
            <a:r>
              <a:rPr lang="hu-HU" sz="1800" dirty="0" err="1">
                <a:solidFill>
                  <a:srgbClr val="C00000"/>
                </a:solidFill>
              </a:rPr>
              <a:t>check</a:t>
            </a:r>
            <a:r>
              <a:rPr lang="hu-HU" sz="1800" dirty="0">
                <a:solidFill>
                  <a:srgbClr val="C00000"/>
                </a:solidFill>
              </a:rPr>
              <a:t>  </a:t>
            </a:r>
            <a:r>
              <a:rPr lang="hu-HU" sz="1800" dirty="0" err="1">
                <a:solidFill>
                  <a:srgbClr val="C00000"/>
                </a:solidFill>
              </a:rPr>
              <a:t>genuine</a:t>
            </a:r>
            <a:r>
              <a:rPr lang="hu-HU" sz="1800" dirty="0">
                <a:solidFill>
                  <a:srgbClr val="C00000"/>
                </a:solidFill>
              </a:rPr>
              <a:t> link</a:t>
            </a:r>
          </a:p>
        </p:txBody>
      </p:sp>
    </p:spTree>
    <p:extLst>
      <p:ext uri="{BB962C8B-B14F-4D97-AF65-F5344CB8AC3E}">
        <p14:creationId xmlns:p14="http://schemas.microsoft.com/office/powerpoint/2010/main" val="4209297500"/>
      </p:ext>
    </p:extLst>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70E23A-B5DB-07F5-8050-04D99C75BE62}"/>
              </a:ext>
            </a:extLst>
          </p:cNvPr>
          <p:cNvSpPr>
            <a:spLocks noGrp="1"/>
          </p:cNvSpPr>
          <p:nvPr>
            <p:ph type="title"/>
          </p:nvPr>
        </p:nvSpPr>
        <p:spPr>
          <a:xfrm>
            <a:off x="251520" y="58240"/>
            <a:ext cx="8712968" cy="3730799"/>
          </a:xfrm>
          <a:solidFill>
            <a:srgbClr val="FBFBFB"/>
          </a:solidFill>
        </p:spPr>
        <p:txBody>
          <a:bodyPr/>
          <a:lstStyle/>
          <a:p>
            <a:r>
              <a:rPr lang="hu-HU" sz="2000" dirty="0" err="1">
                <a:solidFill>
                  <a:srgbClr val="C00000"/>
                </a:solidFill>
              </a:rPr>
              <a:t>State</a:t>
            </a:r>
            <a:r>
              <a:rPr lang="hu-HU" sz="2000" dirty="0">
                <a:solidFill>
                  <a:srgbClr val="C00000"/>
                </a:solidFill>
              </a:rPr>
              <a:t> </a:t>
            </a:r>
            <a:r>
              <a:rPr lang="hu-HU" sz="2000" dirty="0" err="1">
                <a:solidFill>
                  <a:srgbClr val="C00000"/>
                </a:solidFill>
              </a:rPr>
              <a:t>Secretary</a:t>
            </a:r>
            <a:r>
              <a:rPr lang="hu-HU" sz="2000" dirty="0">
                <a:solidFill>
                  <a:srgbClr val="C00000"/>
                </a:solidFill>
              </a:rPr>
              <a:t> Rétvári </a:t>
            </a:r>
            <a:r>
              <a:rPr lang="hu-HU" sz="2000" dirty="0" err="1">
                <a:solidFill>
                  <a:schemeClr val="bg2"/>
                </a:solidFill>
              </a:rPr>
              <a:t>introducing</a:t>
            </a:r>
            <a:r>
              <a:rPr lang="hu-HU" sz="2000" dirty="0">
                <a:solidFill>
                  <a:schemeClr val="bg2"/>
                </a:solidFill>
              </a:rPr>
              <a:t> the </a:t>
            </a:r>
            <a:r>
              <a:rPr lang="hu-HU" sz="2000" dirty="0" err="1">
                <a:solidFill>
                  <a:srgbClr val="C00000"/>
                </a:solidFill>
              </a:rPr>
              <a:t>bill</a:t>
            </a:r>
            <a:r>
              <a:rPr lang="hu-HU" sz="2000" dirty="0">
                <a:solidFill>
                  <a:srgbClr val="C00000"/>
                </a:solidFill>
              </a:rPr>
              <a:t> </a:t>
            </a:r>
            <a:r>
              <a:rPr lang="hu-HU" sz="2000" dirty="0" err="1">
                <a:solidFill>
                  <a:srgbClr val="C00000"/>
                </a:solidFill>
              </a:rPr>
              <a:t>regulating</a:t>
            </a:r>
            <a:r>
              <a:rPr lang="hu-HU" sz="2000" dirty="0">
                <a:solidFill>
                  <a:srgbClr val="C00000"/>
                </a:solidFill>
              </a:rPr>
              <a:t> the </a:t>
            </a:r>
            <a:r>
              <a:rPr lang="hu-HU" sz="2000" dirty="0" err="1">
                <a:solidFill>
                  <a:srgbClr val="C00000"/>
                </a:solidFill>
              </a:rPr>
              <a:t>entry</a:t>
            </a:r>
            <a:r>
              <a:rPr lang="hu-HU" sz="2000" dirty="0">
                <a:solidFill>
                  <a:srgbClr val="C00000"/>
                </a:solidFill>
              </a:rPr>
              <a:t> and </a:t>
            </a:r>
            <a:r>
              <a:rPr lang="hu-HU" sz="2000" dirty="0" err="1">
                <a:solidFill>
                  <a:srgbClr val="C00000"/>
                </a:solidFill>
              </a:rPr>
              <a:t>stay</a:t>
            </a:r>
            <a:r>
              <a:rPr lang="hu-HU" sz="2000" dirty="0">
                <a:solidFill>
                  <a:srgbClr val="C00000"/>
                </a:solidFill>
              </a:rPr>
              <a:t> of </a:t>
            </a:r>
            <a:r>
              <a:rPr lang="hu-HU" sz="2000" dirty="0" err="1">
                <a:solidFill>
                  <a:srgbClr val="C00000"/>
                </a:solidFill>
              </a:rPr>
              <a:t>third</a:t>
            </a:r>
            <a:r>
              <a:rPr lang="hu-HU" sz="2000" dirty="0">
                <a:solidFill>
                  <a:srgbClr val="C00000"/>
                </a:solidFill>
              </a:rPr>
              <a:t> country </a:t>
            </a:r>
            <a:r>
              <a:rPr lang="hu-HU" sz="2000" dirty="0" err="1">
                <a:solidFill>
                  <a:srgbClr val="C00000"/>
                </a:solidFill>
              </a:rPr>
              <a:t>nationals</a:t>
            </a:r>
            <a:r>
              <a:rPr lang="hu-HU" sz="2000" dirty="0">
                <a:solidFill>
                  <a:srgbClr val="C00000"/>
                </a:solidFill>
              </a:rPr>
              <a:t>,</a:t>
            </a:r>
            <a:r>
              <a:rPr lang="hu-HU" sz="2000" dirty="0">
                <a:solidFill>
                  <a:schemeClr val="bg2"/>
                </a:solidFill>
              </a:rPr>
              <a:t> </a:t>
            </a:r>
            <a:r>
              <a:rPr lang="hu-HU" sz="2000" dirty="0" err="1">
                <a:solidFill>
                  <a:schemeClr val="bg2"/>
                </a:solidFill>
              </a:rPr>
              <a:t>that</a:t>
            </a:r>
            <a:r>
              <a:rPr lang="hu-HU" sz="2000" dirty="0">
                <a:solidFill>
                  <a:schemeClr val="bg2"/>
                </a:solidFill>
              </a:rPr>
              <a:t> </a:t>
            </a:r>
            <a:r>
              <a:rPr lang="hu-HU" sz="2000" dirty="0" err="1">
                <a:solidFill>
                  <a:schemeClr val="bg2"/>
                </a:solidFill>
              </a:rPr>
              <a:t>created</a:t>
            </a:r>
            <a:r>
              <a:rPr lang="hu-HU" sz="2000" dirty="0">
                <a:solidFill>
                  <a:schemeClr val="bg2"/>
                </a:solidFill>
              </a:rPr>
              <a:t> </a:t>
            </a:r>
            <a:r>
              <a:rPr lang="hu-HU" sz="2000" dirty="0">
                <a:solidFill>
                  <a:srgbClr val="C00000"/>
                </a:solidFill>
              </a:rPr>
              <a:t>the „</a:t>
            </a:r>
            <a:r>
              <a:rPr lang="hu-HU" sz="2000" dirty="0" err="1">
                <a:solidFill>
                  <a:srgbClr val="C00000"/>
                </a:solidFill>
              </a:rPr>
              <a:t>guest</a:t>
            </a:r>
            <a:r>
              <a:rPr lang="hu-HU" sz="2000" dirty="0">
                <a:solidFill>
                  <a:srgbClr val="C00000"/>
                </a:solidFill>
              </a:rPr>
              <a:t> </a:t>
            </a:r>
            <a:r>
              <a:rPr lang="hu-HU" sz="2000" dirty="0" err="1">
                <a:solidFill>
                  <a:srgbClr val="C00000"/>
                </a:solidFill>
              </a:rPr>
              <a:t>investor</a:t>
            </a:r>
            <a:r>
              <a:rPr lang="hu-HU" sz="2000" dirty="0">
                <a:solidFill>
                  <a:srgbClr val="C00000"/>
                </a:solidFill>
              </a:rPr>
              <a:t>” status</a:t>
            </a:r>
            <a:r>
              <a:rPr lang="hu-HU" sz="2000" dirty="0">
                <a:solidFill>
                  <a:schemeClr val="bg2"/>
                </a:solidFill>
              </a:rPr>
              <a:t>, </a:t>
            </a:r>
            <a:r>
              <a:rPr lang="hu-HU" sz="2000" dirty="0" err="1">
                <a:solidFill>
                  <a:schemeClr val="bg2"/>
                </a:solidFill>
              </a:rPr>
              <a:t>at</a:t>
            </a:r>
            <a:r>
              <a:rPr lang="hu-HU" sz="2000" dirty="0">
                <a:solidFill>
                  <a:schemeClr val="bg2"/>
                </a:solidFill>
              </a:rPr>
              <a:t> the </a:t>
            </a:r>
            <a:r>
              <a:rPr lang="hu-HU" sz="2000" dirty="0" err="1">
                <a:solidFill>
                  <a:schemeClr val="bg2"/>
                </a:solidFill>
              </a:rPr>
              <a:t>beginning</a:t>
            </a:r>
            <a:r>
              <a:rPr lang="hu-HU" sz="2000" dirty="0">
                <a:solidFill>
                  <a:schemeClr val="bg2"/>
                </a:solidFill>
              </a:rPr>
              <a:t> of the </a:t>
            </a:r>
            <a:r>
              <a:rPr lang="hu-HU" sz="2000" dirty="0" err="1">
                <a:solidFill>
                  <a:schemeClr val="bg2"/>
                </a:solidFill>
              </a:rPr>
              <a:t>debate</a:t>
            </a:r>
            <a:r>
              <a:rPr lang="hu-HU" sz="2000" dirty="0">
                <a:solidFill>
                  <a:schemeClr val="bg2"/>
                </a:solidFill>
              </a:rPr>
              <a:t> of the </a:t>
            </a:r>
            <a:r>
              <a:rPr lang="hu-HU" sz="2000" dirty="0" err="1">
                <a:solidFill>
                  <a:schemeClr val="bg2"/>
                </a:solidFill>
              </a:rPr>
              <a:t>bill</a:t>
            </a:r>
            <a:r>
              <a:rPr lang="hu-HU" sz="2000" dirty="0">
                <a:solidFill>
                  <a:schemeClr val="bg2"/>
                </a:solidFill>
              </a:rPr>
              <a:t> in </a:t>
            </a:r>
            <a:r>
              <a:rPr lang="hu-HU" sz="2000" dirty="0" err="1">
                <a:solidFill>
                  <a:schemeClr val="bg2"/>
                </a:solidFill>
              </a:rPr>
              <a:t>Parliament</a:t>
            </a:r>
            <a:r>
              <a:rPr lang="hu-HU" sz="2000" dirty="0">
                <a:solidFill>
                  <a:schemeClr val="bg2"/>
                </a:solidFill>
              </a:rPr>
              <a:t>, 21 November 2023:</a:t>
            </a:r>
            <a:br>
              <a:rPr lang="hu-HU" sz="2400" dirty="0">
                <a:solidFill>
                  <a:schemeClr val="bg2"/>
                </a:solidFill>
              </a:rPr>
            </a:br>
            <a:br>
              <a:rPr lang="hu-HU" sz="3200" dirty="0">
                <a:solidFill>
                  <a:schemeClr val="bg2"/>
                </a:solidFill>
              </a:rPr>
            </a:br>
            <a:r>
              <a:rPr lang="hu-HU" sz="3200" dirty="0">
                <a:solidFill>
                  <a:srgbClr val="C00000"/>
                </a:solidFill>
              </a:rPr>
              <a:t>Hungary </a:t>
            </a:r>
            <a:r>
              <a:rPr lang="hu-HU" sz="3200" dirty="0" err="1">
                <a:solidFill>
                  <a:srgbClr val="C00000"/>
                </a:solidFill>
              </a:rPr>
              <a:t>will</a:t>
            </a:r>
            <a:r>
              <a:rPr lang="hu-HU" sz="3200" dirty="0">
                <a:solidFill>
                  <a:srgbClr val="C00000"/>
                </a:solidFill>
              </a:rPr>
              <a:t> </a:t>
            </a:r>
            <a:r>
              <a:rPr lang="hu-HU" sz="3200" dirty="0" err="1">
                <a:solidFill>
                  <a:srgbClr val="C00000"/>
                </a:solidFill>
              </a:rPr>
              <a:t>never</a:t>
            </a:r>
            <a:r>
              <a:rPr lang="hu-HU" sz="3200" dirty="0">
                <a:solidFill>
                  <a:srgbClr val="C00000"/>
                </a:solidFill>
              </a:rPr>
              <a:t> </a:t>
            </a:r>
            <a:r>
              <a:rPr lang="hu-HU" sz="3200" dirty="0" err="1">
                <a:solidFill>
                  <a:srgbClr val="C00000"/>
                </a:solidFill>
              </a:rPr>
              <a:t>become</a:t>
            </a:r>
            <a:r>
              <a:rPr lang="hu-HU" sz="3200" dirty="0">
                <a:solidFill>
                  <a:srgbClr val="C00000"/>
                </a:solidFill>
              </a:rPr>
              <a:t> an </a:t>
            </a:r>
            <a:r>
              <a:rPr lang="hu-HU" sz="3200" dirty="0" err="1">
                <a:solidFill>
                  <a:srgbClr val="C00000"/>
                </a:solidFill>
              </a:rPr>
              <a:t>immigration</a:t>
            </a:r>
            <a:r>
              <a:rPr lang="hu-HU" sz="3200" dirty="0">
                <a:solidFill>
                  <a:srgbClr val="C00000"/>
                </a:solidFill>
              </a:rPr>
              <a:t> country. Hungary </a:t>
            </a:r>
            <a:r>
              <a:rPr lang="hu-HU" sz="3200" dirty="0" err="1">
                <a:solidFill>
                  <a:srgbClr val="C00000"/>
                </a:solidFill>
              </a:rPr>
              <a:t>belongs</a:t>
            </a:r>
            <a:r>
              <a:rPr lang="hu-HU" sz="3200" dirty="0">
                <a:solidFill>
                  <a:srgbClr val="C00000"/>
                </a:solidFill>
              </a:rPr>
              <a:t> </a:t>
            </a:r>
            <a:r>
              <a:rPr lang="hu-HU" sz="3200" dirty="0" err="1">
                <a:solidFill>
                  <a:srgbClr val="C00000"/>
                </a:solidFill>
              </a:rPr>
              <a:t>to</a:t>
            </a:r>
            <a:r>
              <a:rPr lang="hu-HU" sz="3200" dirty="0">
                <a:solidFill>
                  <a:srgbClr val="C00000"/>
                </a:solidFill>
              </a:rPr>
              <a:t> the </a:t>
            </a:r>
            <a:r>
              <a:rPr lang="hu-HU" sz="3200" dirty="0" err="1">
                <a:solidFill>
                  <a:srgbClr val="C00000"/>
                </a:solidFill>
              </a:rPr>
              <a:t>Hungarians</a:t>
            </a:r>
            <a:r>
              <a:rPr lang="hu-HU" sz="3200" dirty="0">
                <a:solidFill>
                  <a:srgbClr val="C00000"/>
                </a:solidFill>
              </a:rPr>
              <a:t>. </a:t>
            </a:r>
            <a:r>
              <a:rPr lang="hu-HU" sz="3200" dirty="0">
                <a:solidFill>
                  <a:schemeClr val="bg2"/>
                </a:solidFill>
              </a:rPr>
              <a:t>Here </a:t>
            </a:r>
            <a:r>
              <a:rPr lang="hu-HU" sz="3200" dirty="0" err="1">
                <a:solidFill>
                  <a:schemeClr val="bg2"/>
                </a:solidFill>
              </a:rPr>
              <a:t>there</a:t>
            </a:r>
            <a:r>
              <a:rPr lang="hu-HU" sz="3200" dirty="0">
                <a:solidFill>
                  <a:schemeClr val="bg2"/>
                </a:solidFill>
              </a:rPr>
              <a:t> </a:t>
            </a:r>
            <a:r>
              <a:rPr lang="hu-HU" sz="3200" dirty="0" err="1">
                <a:solidFill>
                  <a:schemeClr val="bg2"/>
                </a:solidFill>
              </a:rPr>
              <a:t>will</a:t>
            </a:r>
            <a:r>
              <a:rPr lang="hu-HU" sz="3200" dirty="0">
                <a:solidFill>
                  <a:schemeClr val="bg2"/>
                </a:solidFill>
              </a:rPr>
              <a:t> be </a:t>
            </a:r>
            <a:r>
              <a:rPr lang="hu-HU" sz="3200" dirty="0" err="1">
                <a:solidFill>
                  <a:schemeClr val="bg2"/>
                </a:solidFill>
              </a:rPr>
              <a:t>neither</a:t>
            </a:r>
            <a:r>
              <a:rPr lang="hu-HU" sz="3200" dirty="0">
                <a:solidFill>
                  <a:schemeClr val="bg2"/>
                </a:solidFill>
              </a:rPr>
              <a:t> </a:t>
            </a:r>
            <a:r>
              <a:rPr lang="hu-HU" sz="3200" dirty="0" err="1">
                <a:solidFill>
                  <a:schemeClr val="bg2"/>
                </a:solidFill>
              </a:rPr>
              <a:t>migrantghettos</a:t>
            </a:r>
            <a:r>
              <a:rPr lang="hu-HU" sz="3200" dirty="0">
                <a:solidFill>
                  <a:schemeClr val="bg2"/>
                </a:solidFill>
              </a:rPr>
              <a:t> </a:t>
            </a:r>
            <a:r>
              <a:rPr lang="hu-HU" sz="3200" dirty="0" err="1">
                <a:solidFill>
                  <a:schemeClr val="bg2"/>
                </a:solidFill>
              </a:rPr>
              <a:t>nor</a:t>
            </a:r>
            <a:r>
              <a:rPr lang="hu-HU" sz="3200" dirty="0">
                <a:solidFill>
                  <a:schemeClr val="bg2"/>
                </a:solidFill>
              </a:rPr>
              <a:t> </a:t>
            </a:r>
            <a:r>
              <a:rPr lang="hu-HU" sz="3200" dirty="0" err="1">
                <a:solidFill>
                  <a:schemeClr val="bg2"/>
                </a:solidFill>
              </a:rPr>
              <a:t>migrantworkers</a:t>
            </a:r>
            <a:r>
              <a:rPr lang="hu-HU" sz="3200" dirty="0">
                <a:solidFill>
                  <a:schemeClr val="bg2"/>
                </a:solidFill>
              </a:rPr>
              <a:t> (sic – BN)”</a:t>
            </a:r>
            <a:br>
              <a:rPr lang="hu-HU" dirty="0"/>
            </a:br>
            <a:r>
              <a:rPr lang="hu-HU" sz="1400" dirty="0">
                <a:hlinkClick r:id="rId3"/>
              </a:rPr>
              <a:t>https://bit.ly/44A4Ta3</a:t>
            </a:r>
            <a:r>
              <a:rPr lang="hu-HU" sz="1400" dirty="0"/>
              <a:t> (20251125)</a:t>
            </a:r>
            <a:endParaRPr lang="hu-HU" dirty="0"/>
          </a:p>
        </p:txBody>
      </p:sp>
      <p:pic>
        <p:nvPicPr>
          <p:cNvPr id="4" name="Kép 3">
            <a:extLst>
              <a:ext uri="{FF2B5EF4-FFF2-40B4-BE49-F238E27FC236}">
                <a16:creationId xmlns:a16="http://schemas.microsoft.com/office/drawing/2014/main" id="{050AE398-A067-68F7-213D-3074D2360A7B}"/>
              </a:ext>
            </a:extLst>
          </p:cNvPr>
          <p:cNvPicPr>
            <a:picLocks noChangeAspect="1"/>
          </p:cNvPicPr>
          <p:nvPr/>
        </p:nvPicPr>
        <p:blipFill>
          <a:blip r:embed="rId4"/>
          <a:stretch>
            <a:fillRect/>
          </a:stretch>
        </p:blipFill>
        <p:spPr>
          <a:xfrm>
            <a:off x="1619672" y="3946679"/>
            <a:ext cx="5148064" cy="2993871"/>
          </a:xfrm>
          <a:prstGeom prst="rect">
            <a:avLst/>
          </a:prstGeom>
        </p:spPr>
      </p:pic>
      <p:sp>
        <p:nvSpPr>
          <p:cNvPr id="5" name="Szövegdoboz 4">
            <a:extLst>
              <a:ext uri="{FF2B5EF4-FFF2-40B4-BE49-F238E27FC236}">
                <a16:creationId xmlns:a16="http://schemas.microsoft.com/office/drawing/2014/main" id="{916BE6EC-962F-77BD-6CB2-5BCB24A59F4F}"/>
              </a:ext>
            </a:extLst>
          </p:cNvPr>
          <p:cNvSpPr txBox="1"/>
          <p:nvPr/>
        </p:nvSpPr>
        <p:spPr>
          <a:xfrm>
            <a:off x="6876256" y="4239509"/>
            <a:ext cx="2088232" cy="2031325"/>
          </a:xfrm>
          <a:prstGeom prst="rect">
            <a:avLst/>
          </a:prstGeom>
          <a:noFill/>
        </p:spPr>
        <p:txBody>
          <a:bodyPr wrap="square" rtlCol="0">
            <a:spAutoFit/>
          </a:bodyPr>
          <a:lstStyle/>
          <a:p>
            <a:r>
              <a:rPr lang="hu-HU" b="0" dirty="0">
                <a:latin typeface="Calibri" panose="020F0502020204030204" pitchFamily="34" charset="0"/>
                <a:ea typeface="Calibri" panose="020F0502020204030204" pitchFamily="34" charset="0"/>
                <a:cs typeface="Calibri" panose="020F0502020204030204" pitchFamily="34" charset="0"/>
              </a:rPr>
              <a:t>Video: </a:t>
            </a:r>
          </a:p>
          <a:p>
            <a:r>
              <a:rPr lang="hu-HU" b="0" dirty="0">
                <a:latin typeface="Calibri" panose="020F0502020204030204" pitchFamily="34" charset="0"/>
                <a:ea typeface="Calibri" panose="020F0502020204030204" pitchFamily="34" charset="0"/>
                <a:cs typeface="Calibri" panose="020F0502020204030204" pitchFamily="34" charset="0"/>
                <a:hlinkClick r:id="rId5"/>
              </a:rPr>
              <a:t>https://sgis.parlament.hu/archive/playseq.php?date1=20231121&amp;time1=084422&amp;offset1=102214.172&amp;date2=20231121&amp;time2=084422&amp;offset2=103918.163&amp;type=real</a:t>
            </a:r>
            <a:r>
              <a:rPr lang="hu-HU" b="0" dirty="0">
                <a:latin typeface="Calibri" panose="020F0502020204030204" pitchFamily="34" charset="0"/>
                <a:ea typeface="Calibri" panose="020F0502020204030204" pitchFamily="34" charset="0"/>
                <a:cs typeface="Calibri" panose="020F0502020204030204" pitchFamily="34" charset="0"/>
              </a:rPr>
              <a:t>  </a:t>
            </a:r>
            <a:br>
              <a:rPr lang="hu-HU" b="0" dirty="0">
                <a:latin typeface="Calibri" panose="020F0502020204030204" pitchFamily="34" charset="0"/>
                <a:ea typeface="Calibri" panose="020F0502020204030204" pitchFamily="34" charset="0"/>
                <a:cs typeface="Calibri" panose="020F0502020204030204" pitchFamily="34" charset="0"/>
              </a:rPr>
            </a:br>
            <a:r>
              <a:rPr lang="hu-HU" b="0" dirty="0" err="1">
                <a:latin typeface="Calibri" panose="020F0502020204030204" pitchFamily="34" charset="0"/>
                <a:ea typeface="Calibri" panose="020F0502020204030204" pitchFamily="34" charset="0"/>
                <a:cs typeface="Calibri" panose="020F0502020204030204" pitchFamily="34" charset="0"/>
              </a:rPr>
              <a:t>Click</a:t>
            </a:r>
            <a:r>
              <a:rPr lang="hu-HU" b="0" dirty="0">
                <a:latin typeface="Calibri" panose="020F0502020204030204" pitchFamily="34" charset="0"/>
                <a:ea typeface="Calibri" panose="020F0502020204030204" pitchFamily="34" charset="0"/>
                <a:cs typeface="Calibri" panose="020F0502020204030204" pitchFamily="34" charset="0"/>
              </a:rPr>
              <a:t> </a:t>
            </a:r>
            <a:r>
              <a:rPr lang="hu-HU" b="0" dirty="0" err="1">
                <a:latin typeface="Calibri" panose="020F0502020204030204" pitchFamily="34" charset="0"/>
                <a:ea typeface="Calibri" panose="020F0502020204030204" pitchFamily="34" charset="0"/>
                <a:cs typeface="Calibri" panose="020F0502020204030204" pitchFamily="34" charset="0"/>
              </a:rPr>
              <a:t>on</a:t>
            </a:r>
            <a:r>
              <a:rPr lang="hu-HU" b="0" dirty="0">
                <a:latin typeface="Calibri" panose="020F0502020204030204" pitchFamily="34" charset="0"/>
                <a:ea typeface="Calibri" panose="020F0502020204030204" pitchFamily="34" charset="0"/>
                <a:cs typeface="Calibri" panose="020F0502020204030204" pitchFamily="34" charset="0"/>
              </a:rPr>
              <a:t> the </a:t>
            </a:r>
            <a:r>
              <a:rPr lang="hu-HU" b="0" dirty="0" err="1">
                <a:latin typeface="Calibri" panose="020F0502020204030204" pitchFamily="34" charset="0"/>
                <a:ea typeface="Calibri" panose="020F0502020204030204" pitchFamily="34" charset="0"/>
                <a:cs typeface="Calibri" panose="020F0502020204030204" pitchFamily="34" charset="0"/>
              </a:rPr>
              <a:t>arrow</a:t>
            </a:r>
            <a:r>
              <a:rPr lang="hu-HU" b="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3068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9591-95C1-89A8-40D8-02F9A622CE5C}"/>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8C7A5C8-C665-6747-B0B0-D5169FC4F3E3}"/>
              </a:ext>
            </a:extLst>
          </p:cNvPr>
          <p:cNvSpPr>
            <a:spLocks noGrp="1"/>
          </p:cNvSpPr>
          <p:nvPr>
            <p:ph type="title"/>
          </p:nvPr>
        </p:nvSpPr>
        <p:spPr/>
        <p:txBody>
          <a:bodyPr/>
          <a:lstStyle/>
          <a:p>
            <a:r>
              <a:rPr lang="hu-HU" dirty="0"/>
              <a:t>The </a:t>
            </a:r>
            <a:r>
              <a:rPr lang="hu-HU" dirty="0" err="1"/>
              <a:t>arguments</a:t>
            </a:r>
            <a:r>
              <a:rPr lang="hu-HU" dirty="0"/>
              <a:t> and the </a:t>
            </a:r>
            <a:r>
              <a:rPr lang="hu-HU" dirty="0" err="1"/>
              <a:t>judgment</a:t>
            </a:r>
            <a:endParaRPr lang="hu-HU" dirty="0"/>
          </a:p>
        </p:txBody>
      </p:sp>
      <p:sp>
        <p:nvSpPr>
          <p:cNvPr id="5" name="Tartalom helye 4">
            <a:extLst>
              <a:ext uri="{FF2B5EF4-FFF2-40B4-BE49-F238E27FC236}">
                <a16:creationId xmlns:a16="http://schemas.microsoft.com/office/drawing/2014/main" id="{15FF7DEB-D7D7-4C27-34D3-D618CE466CC8}"/>
              </a:ext>
            </a:extLst>
          </p:cNvPr>
          <p:cNvSpPr>
            <a:spLocks noGrp="1"/>
          </p:cNvSpPr>
          <p:nvPr>
            <p:ph idx="1"/>
          </p:nvPr>
        </p:nvSpPr>
        <p:spPr>
          <a:xfrm>
            <a:off x="685800" y="836712"/>
            <a:ext cx="7772400" cy="5792688"/>
          </a:xfrm>
        </p:spPr>
        <p:txBody>
          <a:bodyPr/>
          <a:lstStyle/>
          <a:p>
            <a:pPr algn="ctr"/>
            <a:r>
              <a:rPr lang="hu-HU" dirty="0"/>
              <a:t>ECJ Grand </a:t>
            </a:r>
            <a:r>
              <a:rPr lang="hu-HU" dirty="0" err="1"/>
              <a:t>Chamber</a:t>
            </a:r>
            <a:endParaRPr lang="hu-HU" dirty="0"/>
          </a:p>
          <a:p>
            <a:pPr algn="ctr"/>
            <a:r>
              <a:rPr lang="hu-HU" dirty="0" err="1"/>
              <a:t>Judgment</a:t>
            </a:r>
            <a:r>
              <a:rPr lang="hu-HU" dirty="0"/>
              <a:t>  - </a:t>
            </a:r>
            <a:r>
              <a:rPr lang="hu-HU" dirty="0" err="1"/>
              <a:t>general</a:t>
            </a:r>
            <a:r>
              <a:rPr lang="hu-HU" dirty="0"/>
              <a:t> </a:t>
            </a:r>
            <a:r>
              <a:rPr lang="hu-HU" dirty="0" err="1"/>
              <a:t>framework</a:t>
            </a:r>
            <a:endParaRPr lang="hu-HU" dirty="0"/>
          </a:p>
          <a:p>
            <a:pPr marL="342900" indent="-342900">
              <a:buFont typeface="Arial" panose="020B0604020202020204" pitchFamily="34" charset="0"/>
              <a:buChar char="•"/>
            </a:pPr>
            <a:r>
              <a:rPr lang="hu-HU" dirty="0"/>
              <a:t>Union </a:t>
            </a:r>
            <a:r>
              <a:rPr lang="hu-HU" dirty="0" err="1">
                <a:solidFill>
                  <a:srgbClr val="C00000"/>
                </a:solidFill>
              </a:rPr>
              <a:t>citizens</a:t>
            </a:r>
            <a:r>
              <a:rPr lang="hu-HU" dirty="0">
                <a:solidFill>
                  <a:srgbClr val="C00000"/>
                </a:solidFill>
              </a:rPr>
              <a:t> </a:t>
            </a:r>
            <a:r>
              <a:rPr lang="hu-HU" dirty="0" err="1">
                <a:solidFill>
                  <a:srgbClr val="C00000"/>
                </a:solidFill>
              </a:rPr>
              <a:t>have</a:t>
            </a:r>
            <a:r>
              <a:rPr lang="hu-HU" dirty="0">
                <a:solidFill>
                  <a:srgbClr val="C00000"/>
                </a:solidFill>
              </a:rPr>
              <a:t> </a:t>
            </a:r>
            <a:r>
              <a:rPr lang="hu-HU" dirty="0" err="1">
                <a:solidFill>
                  <a:srgbClr val="C00000"/>
                </a:solidFill>
              </a:rPr>
              <a:t>specific</a:t>
            </a:r>
            <a:r>
              <a:rPr lang="hu-HU" dirty="0">
                <a:solidFill>
                  <a:srgbClr val="C00000"/>
                </a:solidFill>
              </a:rPr>
              <a:t> </a:t>
            </a:r>
            <a:r>
              <a:rPr lang="hu-HU" dirty="0" err="1">
                <a:solidFill>
                  <a:srgbClr val="C00000"/>
                </a:solidFill>
              </a:rPr>
              <a:t>rights</a:t>
            </a:r>
            <a:r>
              <a:rPr lang="hu-HU" dirty="0">
                <a:solidFill>
                  <a:srgbClr val="C00000"/>
                </a:solidFill>
              </a:rPr>
              <a:t> </a:t>
            </a:r>
            <a:r>
              <a:rPr lang="hu-HU" dirty="0"/>
              <a:t>((free </a:t>
            </a:r>
            <a:r>
              <a:rPr lang="hu-HU" dirty="0" err="1"/>
              <a:t>movement</a:t>
            </a:r>
            <a:r>
              <a:rPr lang="hu-HU" dirty="0"/>
              <a:t>, </a:t>
            </a:r>
            <a:r>
              <a:rPr lang="hu-HU" dirty="0" err="1"/>
              <a:t>political</a:t>
            </a:r>
            <a:r>
              <a:rPr lang="hu-HU" dirty="0"/>
              <a:t> </a:t>
            </a:r>
            <a:r>
              <a:rPr lang="hu-HU" dirty="0" err="1"/>
              <a:t>rights</a:t>
            </a:r>
            <a:r>
              <a:rPr lang="hu-HU" dirty="0"/>
              <a:t>, etc.)</a:t>
            </a:r>
          </a:p>
          <a:p>
            <a:pPr marL="342900" indent="-342900">
              <a:buFont typeface="Arial" panose="020B0604020202020204" pitchFamily="34" charset="0"/>
              <a:buChar char="•"/>
            </a:pPr>
            <a:r>
              <a:rPr lang="hu-HU" dirty="0" err="1"/>
              <a:t>Provisions</a:t>
            </a:r>
            <a:r>
              <a:rPr lang="hu-HU" dirty="0"/>
              <a:t> </a:t>
            </a:r>
            <a:r>
              <a:rPr lang="hu-HU" dirty="0" err="1"/>
              <a:t>on</a:t>
            </a:r>
            <a:r>
              <a:rPr lang="hu-HU" dirty="0"/>
              <a:t> </a:t>
            </a:r>
            <a:r>
              <a:rPr lang="hu-HU" dirty="0" err="1"/>
              <a:t>citizenship</a:t>
            </a:r>
            <a:r>
              <a:rPr lang="hu-HU" dirty="0"/>
              <a:t> </a:t>
            </a:r>
            <a:r>
              <a:rPr lang="hu-HU" dirty="0" err="1"/>
              <a:t>are</a:t>
            </a:r>
            <a:r>
              <a:rPr lang="hu-HU" dirty="0"/>
              <a:t> </a:t>
            </a:r>
            <a:r>
              <a:rPr lang="hu-HU" dirty="0" err="1"/>
              <a:t>fundamental</a:t>
            </a:r>
            <a:r>
              <a:rPr lang="hu-HU" dirty="0"/>
              <a:t> </a:t>
            </a:r>
            <a:r>
              <a:rPr lang="hu-HU" dirty="0" err="1"/>
              <a:t>as</a:t>
            </a:r>
            <a:r>
              <a:rPr lang="hu-HU" dirty="0"/>
              <a:t> part of a </a:t>
            </a:r>
            <a:r>
              <a:rPr lang="hu-HU" dirty="0" err="1"/>
              <a:t>specific</a:t>
            </a:r>
            <a:r>
              <a:rPr lang="hu-HU" dirty="0"/>
              <a:t>  (</a:t>
            </a:r>
            <a:r>
              <a:rPr lang="hu-HU" dirty="0" err="1"/>
              <a:t>legal</a:t>
            </a:r>
            <a:r>
              <a:rPr lang="hu-HU" dirty="0"/>
              <a:t>) </a:t>
            </a:r>
            <a:r>
              <a:rPr lang="hu-HU" dirty="0" err="1"/>
              <a:t>sytem</a:t>
            </a:r>
            <a:r>
              <a:rPr lang="hu-HU" dirty="0"/>
              <a:t>  and of the </a:t>
            </a:r>
            <a:r>
              <a:rPr lang="hu-HU" dirty="0" err="1"/>
              <a:t>constitutional</a:t>
            </a:r>
            <a:r>
              <a:rPr lang="hu-HU" dirty="0"/>
              <a:t> </a:t>
            </a:r>
            <a:r>
              <a:rPr lang="hu-HU" dirty="0" err="1"/>
              <a:t>framework</a:t>
            </a:r>
            <a:r>
              <a:rPr lang="hu-HU" dirty="0"/>
              <a:t> of the Union, </a:t>
            </a:r>
            <a:r>
              <a:rPr lang="hu-HU" dirty="0" err="1"/>
              <a:t>which</a:t>
            </a:r>
            <a:r>
              <a:rPr lang="hu-HU" dirty="0"/>
              <a:t> </a:t>
            </a:r>
            <a:r>
              <a:rPr lang="hu-HU" dirty="0" err="1"/>
              <a:t>serve</a:t>
            </a:r>
            <a:r>
              <a:rPr lang="hu-HU" dirty="0"/>
              <a:t> the </a:t>
            </a:r>
            <a:r>
              <a:rPr lang="hu-HU" dirty="0" err="1"/>
              <a:t>goal</a:t>
            </a:r>
            <a:r>
              <a:rPr lang="hu-HU" dirty="0"/>
              <a:t> (</a:t>
            </a:r>
            <a:r>
              <a:rPr lang="hu-HU" dirty="0" err="1"/>
              <a:t>raison</a:t>
            </a:r>
            <a:r>
              <a:rPr lang="hu-HU" dirty="0"/>
              <a:t> the </a:t>
            </a:r>
            <a:r>
              <a:rPr lang="hu-HU" dirty="0" err="1"/>
              <a:t>être</a:t>
            </a:r>
            <a:r>
              <a:rPr lang="hu-HU" dirty="0"/>
              <a:t>) of </a:t>
            </a:r>
            <a:r>
              <a:rPr lang="hu-HU" dirty="0" err="1"/>
              <a:t>integration</a:t>
            </a:r>
            <a:endParaRPr lang="hu-HU" dirty="0"/>
          </a:p>
          <a:p>
            <a:pPr marL="342900" indent="-342900">
              <a:buFont typeface="Arial" panose="020B0604020202020204" pitchFamily="34" charset="0"/>
              <a:buChar char="•"/>
            </a:pPr>
            <a:r>
              <a:rPr lang="hu-HU" dirty="0" err="1"/>
              <a:t>Citizenship</a:t>
            </a:r>
            <a:r>
              <a:rPr lang="hu-HU" dirty="0"/>
              <a:t> is the </a:t>
            </a:r>
            <a:r>
              <a:rPr lang="hu-HU" dirty="0" err="1"/>
              <a:t>expression</a:t>
            </a:r>
            <a:r>
              <a:rPr lang="hu-HU" dirty="0"/>
              <a:t> of </a:t>
            </a:r>
            <a:r>
              <a:rPr lang="hu-HU" dirty="0" err="1">
                <a:solidFill>
                  <a:srgbClr val="C00000"/>
                </a:solidFill>
              </a:rPr>
              <a:t>solidarity</a:t>
            </a:r>
            <a:r>
              <a:rPr lang="hu-HU" dirty="0">
                <a:solidFill>
                  <a:srgbClr val="C00000"/>
                </a:solidFill>
              </a:rPr>
              <a:t> </a:t>
            </a:r>
            <a:r>
              <a:rPr lang="hu-HU" dirty="0" err="1">
                <a:solidFill>
                  <a:srgbClr val="C00000"/>
                </a:solidFill>
              </a:rPr>
              <a:t>which</a:t>
            </a:r>
            <a:r>
              <a:rPr lang="hu-HU" dirty="0">
                <a:solidFill>
                  <a:srgbClr val="C00000"/>
                </a:solidFill>
              </a:rPr>
              <a:t> is the </a:t>
            </a:r>
            <a:r>
              <a:rPr lang="hu-HU" dirty="0" err="1">
                <a:solidFill>
                  <a:srgbClr val="C00000"/>
                </a:solidFill>
              </a:rPr>
              <a:t>basis</a:t>
            </a:r>
            <a:r>
              <a:rPr lang="hu-HU" dirty="0">
                <a:solidFill>
                  <a:srgbClr val="C00000"/>
                </a:solidFill>
              </a:rPr>
              <a:t> of </a:t>
            </a:r>
            <a:r>
              <a:rPr lang="hu-HU" dirty="0" err="1">
                <a:solidFill>
                  <a:srgbClr val="C00000"/>
                </a:solidFill>
              </a:rPr>
              <a:t>integration</a:t>
            </a:r>
            <a:endParaRPr lang="hu-HU" dirty="0">
              <a:solidFill>
                <a:srgbClr val="C00000"/>
              </a:solidFill>
            </a:endParaRPr>
          </a:p>
          <a:p>
            <a:pPr marL="342900" indent="-342900">
              <a:buFont typeface="Arial" panose="020B0604020202020204" pitchFamily="34" charset="0"/>
              <a:buChar char="•"/>
            </a:pPr>
            <a:r>
              <a:rPr lang="hu-HU" dirty="0" err="1"/>
              <a:t>Sincere</a:t>
            </a:r>
            <a:r>
              <a:rPr lang="hu-HU" dirty="0"/>
              <a:t> </a:t>
            </a:r>
            <a:r>
              <a:rPr lang="hu-HU" dirty="0" err="1"/>
              <a:t>cooperation</a:t>
            </a:r>
            <a:r>
              <a:rPr lang="hu-HU" dirty="0"/>
              <a:t> = MS </a:t>
            </a:r>
            <a:r>
              <a:rPr lang="hu-HU" dirty="0">
                <a:solidFill>
                  <a:srgbClr val="C00000"/>
                </a:solidFill>
              </a:rPr>
              <a:t>must </a:t>
            </a:r>
            <a:r>
              <a:rPr lang="hu-HU" dirty="0" err="1">
                <a:solidFill>
                  <a:srgbClr val="C00000"/>
                </a:solidFill>
              </a:rPr>
              <a:t>refrain</a:t>
            </a:r>
            <a:r>
              <a:rPr lang="hu-HU" dirty="0">
                <a:solidFill>
                  <a:srgbClr val="C00000"/>
                </a:solidFill>
              </a:rPr>
              <a:t> </a:t>
            </a:r>
            <a:r>
              <a:rPr lang="hu-HU" dirty="0" err="1">
                <a:solidFill>
                  <a:srgbClr val="C00000"/>
                </a:solidFill>
              </a:rPr>
              <a:t>from</a:t>
            </a:r>
            <a:r>
              <a:rPr lang="hu-HU" dirty="0">
                <a:solidFill>
                  <a:srgbClr val="C00000"/>
                </a:solidFill>
              </a:rPr>
              <a:t> </a:t>
            </a:r>
            <a:r>
              <a:rPr lang="hu-HU" dirty="0" err="1">
                <a:solidFill>
                  <a:srgbClr val="C00000"/>
                </a:solidFill>
              </a:rPr>
              <a:t>jeopardising</a:t>
            </a:r>
            <a:r>
              <a:rPr lang="hu-HU" dirty="0">
                <a:solidFill>
                  <a:srgbClr val="C00000"/>
                </a:solidFill>
              </a:rPr>
              <a:t> EU </a:t>
            </a:r>
            <a:r>
              <a:rPr lang="hu-HU" dirty="0" err="1">
                <a:solidFill>
                  <a:srgbClr val="C00000"/>
                </a:solidFill>
              </a:rPr>
              <a:t>objectives</a:t>
            </a:r>
            <a:endParaRPr lang="hu-HU" dirty="0">
              <a:solidFill>
                <a:srgbClr val="C00000"/>
              </a:solidFill>
            </a:endParaRPr>
          </a:p>
        </p:txBody>
      </p:sp>
    </p:spTree>
    <p:extLst>
      <p:ext uri="{BB962C8B-B14F-4D97-AF65-F5344CB8AC3E}">
        <p14:creationId xmlns:p14="http://schemas.microsoft.com/office/powerpoint/2010/main" val="3144863516"/>
      </p:ext>
    </p:extLst>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BC5D116-42E3-F42E-EFB9-76C6CD7F7730}"/>
              </a:ext>
            </a:extLst>
          </p:cNvPr>
          <p:cNvSpPr>
            <a:spLocks noGrp="1"/>
          </p:cNvSpPr>
          <p:nvPr>
            <p:ph type="title"/>
          </p:nvPr>
        </p:nvSpPr>
        <p:spPr/>
        <p:txBody>
          <a:bodyPr/>
          <a:lstStyle/>
          <a:p>
            <a:r>
              <a:rPr lang="hu-HU" dirty="0"/>
              <a:t>The </a:t>
            </a:r>
            <a:r>
              <a:rPr lang="hu-HU" dirty="0" err="1"/>
              <a:t>arguments</a:t>
            </a:r>
            <a:r>
              <a:rPr lang="hu-HU" dirty="0"/>
              <a:t> and the </a:t>
            </a:r>
            <a:r>
              <a:rPr lang="hu-HU" dirty="0" err="1"/>
              <a:t>judgment</a:t>
            </a:r>
            <a:endParaRPr lang="hu-HU" dirty="0"/>
          </a:p>
        </p:txBody>
      </p:sp>
      <p:sp>
        <p:nvSpPr>
          <p:cNvPr id="3" name="Tartalom helye 2">
            <a:extLst>
              <a:ext uri="{FF2B5EF4-FFF2-40B4-BE49-F238E27FC236}">
                <a16:creationId xmlns:a16="http://schemas.microsoft.com/office/drawing/2014/main" id="{2905F2D1-B157-D37B-4083-CB40BB0F574A}"/>
              </a:ext>
            </a:extLst>
          </p:cNvPr>
          <p:cNvSpPr>
            <a:spLocks noGrp="1"/>
          </p:cNvSpPr>
          <p:nvPr>
            <p:ph idx="1"/>
          </p:nvPr>
        </p:nvSpPr>
        <p:spPr/>
        <p:txBody>
          <a:bodyPr/>
          <a:lstStyle/>
          <a:p>
            <a:r>
              <a:rPr lang="hu-HU" dirty="0"/>
              <a:t>95 § „</a:t>
            </a:r>
            <a:r>
              <a:rPr lang="en-GB" dirty="0"/>
              <a:t>The exercise of the Member States’ power to lay down the conditions for granting the nationality </a:t>
            </a:r>
            <a:r>
              <a:rPr lang="hu-HU" dirty="0"/>
              <a:t>…is </a:t>
            </a:r>
            <a:r>
              <a:rPr lang="hu-HU" dirty="0" err="1">
                <a:solidFill>
                  <a:srgbClr val="C00000"/>
                </a:solidFill>
              </a:rPr>
              <a:t>not</a:t>
            </a:r>
            <a:r>
              <a:rPr lang="hu-HU" dirty="0">
                <a:solidFill>
                  <a:srgbClr val="C00000"/>
                </a:solidFill>
              </a:rPr>
              <a:t> </a:t>
            </a:r>
            <a:r>
              <a:rPr lang="hu-HU" dirty="0" err="1">
                <a:solidFill>
                  <a:srgbClr val="C00000"/>
                </a:solidFill>
              </a:rPr>
              <a:t>unlimited</a:t>
            </a:r>
            <a:r>
              <a:rPr lang="hu-HU" dirty="0"/>
              <a:t>” </a:t>
            </a:r>
            <a:r>
              <a:rPr lang="hu-HU" dirty="0" err="1"/>
              <a:t>That</a:t>
            </a:r>
            <a:r>
              <a:rPr lang="hu-HU" dirty="0"/>
              <a:t> </a:t>
            </a:r>
            <a:r>
              <a:rPr lang="hu-HU" dirty="0" err="1"/>
              <a:t>power</a:t>
            </a:r>
            <a:r>
              <a:rPr lang="hu-HU" dirty="0"/>
              <a:t> </a:t>
            </a:r>
            <a:r>
              <a:rPr lang="hu-HU" dirty="0">
                <a:solidFill>
                  <a:srgbClr val="C00000"/>
                </a:solidFill>
              </a:rPr>
              <a:t>must </a:t>
            </a:r>
            <a:r>
              <a:rPr lang="hu-HU" dirty="0" err="1">
                <a:solidFill>
                  <a:srgbClr val="C00000"/>
                </a:solidFill>
              </a:rPr>
              <a:t>not</a:t>
            </a:r>
            <a:r>
              <a:rPr lang="hu-HU" dirty="0">
                <a:solidFill>
                  <a:srgbClr val="C00000"/>
                </a:solidFill>
              </a:rPr>
              <a:t> </a:t>
            </a:r>
            <a:r>
              <a:rPr lang="hu-HU" dirty="0"/>
              <a:t>be </a:t>
            </a:r>
            <a:r>
              <a:rPr lang="hu-HU" dirty="0" err="1"/>
              <a:t>exercised</a:t>
            </a:r>
            <a:r>
              <a:rPr lang="hu-HU" dirty="0"/>
              <a:t> in a </a:t>
            </a:r>
            <a:r>
              <a:rPr lang="hu-HU" dirty="0" err="1"/>
              <a:t>way</a:t>
            </a:r>
            <a:r>
              <a:rPr lang="hu-HU" dirty="0"/>
              <a:t> </a:t>
            </a:r>
            <a:r>
              <a:rPr lang="hu-HU" dirty="0" err="1"/>
              <a:t>that</a:t>
            </a:r>
            <a:r>
              <a:rPr lang="hu-HU" dirty="0"/>
              <a:t> is „</a:t>
            </a:r>
            <a:r>
              <a:rPr lang="en-GB" dirty="0">
                <a:solidFill>
                  <a:srgbClr val="C00000"/>
                </a:solidFill>
              </a:rPr>
              <a:t>manifestly incompatible </a:t>
            </a:r>
            <a:r>
              <a:rPr lang="en-GB" dirty="0"/>
              <a:t>with </a:t>
            </a:r>
            <a:r>
              <a:rPr lang="en-GB" dirty="0">
                <a:solidFill>
                  <a:srgbClr val="C00000"/>
                </a:solidFill>
              </a:rPr>
              <a:t>the very nature </a:t>
            </a:r>
            <a:r>
              <a:rPr lang="en-GB" dirty="0"/>
              <a:t>of Union citizenship</a:t>
            </a:r>
            <a:r>
              <a:rPr lang="hu-HU" dirty="0"/>
              <a:t>.”</a:t>
            </a:r>
          </a:p>
          <a:p>
            <a:endParaRPr lang="hu-HU" dirty="0"/>
          </a:p>
          <a:p>
            <a:r>
              <a:rPr lang="hu-HU" dirty="0"/>
              <a:t>96 § The </a:t>
            </a:r>
            <a:r>
              <a:rPr lang="hu-HU" dirty="0" err="1"/>
              <a:t>nature</a:t>
            </a:r>
            <a:r>
              <a:rPr lang="hu-HU" dirty="0"/>
              <a:t> = „</a:t>
            </a:r>
            <a:r>
              <a:rPr lang="en-GB" dirty="0"/>
              <a:t>the bedrock of the </a:t>
            </a:r>
            <a:r>
              <a:rPr lang="en-GB" dirty="0">
                <a:solidFill>
                  <a:srgbClr val="C00000"/>
                </a:solidFill>
              </a:rPr>
              <a:t>bond of nationality </a:t>
            </a:r>
            <a:r>
              <a:rPr lang="en-GB" dirty="0"/>
              <a:t>of</a:t>
            </a:r>
            <a:r>
              <a:rPr lang="hu-HU" dirty="0"/>
              <a:t> </a:t>
            </a:r>
            <a:r>
              <a:rPr lang="en-GB" dirty="0"/>
              <a:t>a Member State is formed by t</a:t>
            </a:r>
            <a:r>
              <a:rPr lang="en-GB" dirty="0">
                <a:solidFill>
                  <a:srgbClr val="C00000"/>
                </a:solidFill>
              </a:rPr>
              <a:t>he special relationship of solidarity and good faith between that State and</a:t>
            </a:r>
            <a:r>
              <a:rPr lang="hu-HU" dirty="0">
                <a:solidFill>
                  <a:srgbClr val="C00000"/>
                </a:solidFill>
              </a:rPr>
              <a:t> </a:t>
            </a:r>
            <a:r>
              <a:rPr lang="en-GB" dirty="0">
                <a:solidFill>
                  <a:srgbClr val="C00000"/>
                </a:solidFill>
              </a:rPr>
              <a:t>its nationals</a:t>
            </a:r>
            <a:r>
              <a:rPr lang="en-GB" dirty="0"/>
              <a:t> and the </a:t>
            </a:r>
            <a:r>
              <a:rPr lang="en-GB" dirty="0">
                <a:solidFill>
                  <a:srgbClr val="C00000"/>
                </a:solidFill>
              </a:rPr>
              <a:t>reciprocity of rights and duties</a:t>
            </a:r>
            <a:r>
              <a:rPr lang="hu-HU" dirty="0">
                <a:solidFill>
                  <a:srgbClr val="C00000"/>
                </a:solidFill>
              </a:rPr>
              <a:t>.” </a:t>
            </a:r>
            <a:r>
              <a:rPr lang="en-GB" dirty="0">
                <a:solidFill>
                  <a:srgbClr val="C00000"/>
                </a:solidFill>
              </a:rPr>
              <a:t> </a:t>
            </a:r>
            <a:r>
              <a:rPr lang="hu-HU" dirty="0">
                <a:solidFill>
                  <a:srgbClr val="C00000"/>
                </a:solidFill>
              </a:rPr>
              <a:t> </a:t>
            </a:r>
          </a:p>
          <a:p>
            <a:endParaRPr lang="hu-HU" dirty="0">
              <a:solidFill>
                <a:srgbClr val="C00000"/>
              </a:solidFill>
            </a:endParaRPr>
          </a:p>
          <a:p>
            <a:r>
              <a:rPr lang="hu-HU" dirty="0"/>
              <a:t>97 § </a:t>
            </a:r>
            <a:r>
              <a:rPr lang="hu-HU" dirty="0" err="1"/>
              <a:t>This</a:t>
            </a:r>
            <a:r>
              <a:rPr lang="hu-HU" dirty="0"/>
              <a:t> MS-</a:t>
            </a:r>
            <a:r>
              <a:rPr lang="hu-HU" dirty="0" err="1"/>
              <a:t>national</a:t>
            </a:r>
            <a:r>
              <a:rPr lang="hu-HU" dirty="0"/>
              <a:t> </a:t>
            </a:r>
            <a:r>
              <a:rPr lang="hu-HU" dirty="0" err="1"/>
              <a:t>relationship</a:t>
            </a:r>
            <a:r>
              <a:rPr lang="hu-HU" dirty="0"/>
              <a:t> is the </a:t>
            </a:r>
            <a:r>
              <a:rPr lang="hu-HU" dirty="0" err="1"/>
              <a:t>basis</a:t>
            </a:r>
            <a:r>
              <a:rPr lang="hu-HU" dirty="0"/>
              <a:t> of Union </a:t>
            </a:r>
            <a:r>
              <a:rPr lang="hu-HU" dirty="0" err="1"/>
              <a:t>citizens</a:t>
            </a:r>
            <a:r>
              <a:rPr lang="hu-HU" dirty="0"/>
              <a:t>’ </a:t>
            </a:r>
            <a:r>
              <a:rPr lang="hu-HU" dirty="0" err="1"/>
              <a:t>rights</a:t>
            </a:r>
            <a:r>
              <a:rPr lang="hu-HU" dirty="0"/>
              <a:t>.</a:t>
            </a:r>
          </a:p>
        </p:txBody>
      </p:sp>
    </p:spTree>
    <p:extLst>
      <p:ext uri="{BB962C8B-B14F-4D97-AF65-F5344CB8AC3E}">
        <p14:creationId xmlns:p14="http://schemas.microsoft.com/office/powerpoint/2010/main" val="2857254380"/>
      </p:ext>
    </p:extLst>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6ACC8-01F8-B9F3-A2B8-A639EAD7450C}"/>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7C5BC1A4-ECD0-40C3-AB03-FDAE66E3C7F1}"/>
              </a:ext>
            </a:extLst>
          </p:cNvPr>
          <p:cNvSpPr>
            <a:spLocks noGrp="1"/>
          </p:cNvSpPr>
          <p:nvPr>
            <p:ph type="title"/>
          </p:nvPr>
        </p:nvSpPr>
        <p:spPr/>
        <p:txBody>
          <a:bodyPr/>
          <a:lstStyle/>
          <a:p>
            <a:r>
              <a:rPr lang="hu-HU" dirty="0"/>
              <a:t>The </a:t>
            </a:r>
            <a:r>
              <a:rPr lang="hu-HU" dirty="0" err="1"/>
              <a:t>arguments</a:t>
            </a:r>
            <a:r>
              <a:rPr lang="hu-HU" dirty="0"/>
              <a:t> and the </a:t>
            </a:r>
            <a:r>
              <a:rPr lang="hu-HU" dirty="0" err="1"/>
              <a:t>judgment</a:t>
            </a:r>
            <a:endParaRPr lang="hu-HU" dirty="0"/>
          </a:p>
        </p:txBody>
      </p:sp>
      <p:sp>
        <p:nvSpPr>
          <p:cNvPr id="3" name="Tartalom helye 2">
            <a:extLst>
              <a:ext uri="{FF2B5EF4-FFF2-40B4-BE49-F238E27FC236}">
                <a16:creationId xmlns:a16="http://schemas.microsoft.com/office/drawing/2014/main" id="{A987F2EF-F8D1-23A1-2E41-9A1CD1408690}"/>
              </a:ext>
            </a:extLst>
          </p:cNvPr>
          <p:cNvSpPr>
            <a:spLocks noGrp="1"/>
          </p:cNvSpPr>
          <p:nvPr>
            <p:ph idx="1"/>
          </p:nvPr>
        </p:nvSpPr>
        <p:spPr/>
        <p:txBody>
          <a:bodyPr>
            <a:normAutofit fontScale="92500"/>
          </a:bodyPr>
          <a:lstStyle/>
          <a:p>
            <a:r>
              <a:rPr lang="hu-HU" dirty="0"/>
              <a:t>98 § „ …</a:t>
            </a:r>
            <a:r>
              <a:rPr lang="en-GB" dirty="0">
                <a:solidFill>
                  <a:srgbClr val="C00000"/>
                </a:solidFill>
              </a:rPr>
              <a:t>the definition of the</a:t>
            </a:r>
            <a:r>
              <a:rPr lang="hu-HU" dirty="0">
                <a:solidFill>
                  <a:srgbClr val="C00000"/>
                </a:solidFill>
              </a:rPr>
              <a:t> </a:t>
            </a:r>
            <a:r>
              <a:rPr lang="en-GB" dirty="0">
                <a:solidFill>
                  <a:srgbClr val="C00000"/>
                </a:solidFill>
              </a:rPr>
              <a:t>conditions </a:t>
            </a:r>
            <a:r>
              <a:rPr lang="en-GB" dirty="0"/>
              <a:t>for granting the nationality of a Member State d</a:t>
            </a:r>
            <a:r>
              <a:rPr lang="en-GB" dirty="0">
                <a:solidFill>
                  <a:srgbClr val="C00000"/>
                </a:solidFill>
              </a:rPr>
              <a:t>oes not fall within the competence of the</a:t>
            </a:r>
            <a:r>
              <a:rPr lang="hu-HU" dirty="0">
                <a:solidFill>
                  <a:srgbClr val="C00000"/>
                </a:solidFill>
              </a:rPr>
              <a:t> </a:t>
            </a:r>
            <a:r>
              <a:rPr lang="en-GB" dirty="0">
                <a:solidFill>
                  <a:srgbClr val="C00000"/>
                </a:solidFill>
              </a:rPr>
              <a:t>European Union</a:t>
            </a:r>
            <a:r>
              <a:rPr lang="en-GB" dirty="0"/>
              <a:t>, </a:t>
            </a:r>
            <a:r>
              <a:rPr lang="hu-HU" dirty="0"/>
              <a:t>…</a:t>
            </a:r>
            <a:r>
              <a:rPr lang="en-GB" dirty="0"/>
              <a:t>, provided that those </a:t>
            </a:r>
            <a:r>
              <a:rPr lang="en-GB" dirty="0">
                <a:solidFill>
                  <a:srgbClr val="C00000"/>
                </a:solidFill>
              </a:rPr>
              <a:t>criteria are applied in compliance with EU law</a:t>
            </a:r>
            <a:r>
              <a:rPr lang="hu-HU" dirty="0"/>
              <a:t>”</a:t>
            </a:r>
          </a:p>
          <a:p>
            <a:endParaRPr lang="hu-HU" dirty="0"/>
          </a:p>
          <a:p>
            <a:r>
              <a:rPr lang="hu-HU" dirty="0"/>
              <a:t>99 § The </a:t>
            </a:r>
            <a:r>
              <a:rPr lang="hu-HU" dirty="0" err="1"/>
              <a:t>Maltese</a:t>
            </a:r>
            <a:r>
              <a:rPr lang="hu-HU" dirty="0"/>
              <a:t> </a:t>
            </a:r>
            <a:r>
              <a:rPr lang="hu-HU" dirty="0" err="1"/>
              <a:t>system</a:t>
            </a:r>
            <a:r>
              <a:rPr lang="hu-HU" dirty="0"/>
              <a:t> „</a:t>
            </a:r>
            <a:r>
              <a:rPr lang="en-GB" dirty="0"/>
              <a:t>manifestly disregards the </a:t>
            </a:r>
            <a:r>
              <a:rPr lang="en-GB" dirty="0">
                <a:solidFill>
                  <a:srgbClr val="C00000"/>
                </a:solidFill>
              </a:rPr>
              <a:t>requirement for such a special relationship of</a:t>
            </a:r>
            <a:r>
              <a:rPr lang="hu-HU" dirty="0">
                <a:solidFill>
                  <a:srgbClr val="C00000"/>
                </a:solidFill>
              </a:rPr>
              <a:t> </a:t>
            </a:r>
            <a:r>
              <a:rPr lang="en-GB" dirty="0">
                <a:solidFill>
                  <a:srgbClr val="C00000"/>
                </a:solidFill>
              </a:rPr>
              <a:t>solidarity and good faith</a:t>
            </a:r>
            <a:r>
              <a:rPr lang="en-GB" dirty="0"/>
              <a:t>, characterised by the </a:t>
            </a:r>
            <a:r>
              <a:rPr lang="en-GB" dirty="0">
                <a:solidFill>
                  <a:srgbClr val="C00000"/>
                </a:solidFill>
              </a:rPr>
              <a:t>reciprocity of rights and duties</a:t>
            </a:r>
            <a:r>
              <a:rPr lang="en-GB" dirty="0"/>
              <a:t> between the Member</a:t>
            </a:r>
            <a:r>
              <a:rPr lang="hu-HU" dirty="0"/>
              <a:t> </a:t>
            </a:r>
            <a:r>
              <a:rPr lang="en-GB" dirty="0"/>
              <a:t>State and its nationals, and thus </a:t>
            </a:r>
            <a:r>
              <a:rPr lang="en-GB" dirty="0">
                <a:solidFill>
                  <a:srgbClr val="C00000"/>
                </a:solidFill>
              </a:rPr>
              <a:t>breaks the mutual trust</a:t>
            </a:r>
            <a:r>
              <a:rPr lang="en-GB" dirty="0"/>
              <a:t> on which Union citizenship is based, in breach</a:t>
            </a:r>
            <a:r>
              <a:rPr lang="hu-HU" dirty="0"/>
              <a:t> </a:t>
            </a:r>
            <a:r>
              <a:rPr lang="en-GB" dirty="0"/>
              <a:t>of Article 20 TFEU </a:t>
            </a:r>
            <a:r>
              <a:rPr lang="en-GB" dirty="0">
                <a:solidFill>
                  <a:srgbClr val="C00000"/>
                </a:solidFill>
              </a:rPr>
              <a:t>and the principle of sincere cooperation </a:t>
            </a:r>
            <a:r>
              <a:rPr lang="en-GB" dirty="0"/>
              <a:t>enshrined in Article 4(3) TEU</a:t>
            </a:r>
            <a:r>
              <a:rPr lang="hu-HU" dirty="0"/>
              <a:t>”</a:t>
            </a:r>
          </a:p>
          <a:p>
            <a:endParaRPr lang="hu-HU" dirty="0"/>
          </a:p>
          <a:p>
            <a:r>
              <a:rPr lang="hu-HU" dirty="0"/>
              <a:t>100§ The </a:t>
            </a:r>
            <a:r>
              <a:rPr lang="hu-HU" dirty="0" err="1">
                <a:solidFill>
                  <a:srgbClr val="C00000"/>
                </a:solidFill>
              </a:rPr>
              <a:t>commercialisation</a:t>
            </a:r>
            <a:r>
              <a:rPr lang="hu-HU" dirty="0">
                <a:solidFill>
                  <a:srgbClr val="C00000"/>
                </a:solidFill>
              </a:rPr>
              <a:t> of </a:t>
            </a:r>
            <a:r>
              <a:rPr lang="hu-HU" dirty="0" err="1">
                <a:solidFill>
                  <a:srgbClr val="C00000"/>
                </a:solidFill>
              </a:rPr>
              <a:t>naturalization</a:t>
            </a:r>
            <a:r>
              <a:rPr lang="hu-HU" dirty="0">
                <a:solidFill>
                  <a:srgbClr val="C00000"/>
                </a:solidFill>
              </a:rPr>
              <a:t> is </a:t>
            </a:r>
            <a:r>
              <a:rPr lang="hu-HU" dirty="0" err="1">
                <a:solidFill>
                  <a:srgbClr val="C00000"/>
                </a:solidFill>
              </a:rPr>
              <a:t>incompatible</a:t>
            </a:r>
            <a:r>
              <a:rPr lang="hu-HU" dirty="0">
                <a:solidFill>
                  <a:srgbClr val="C00000"/>
                </a:solidFill>
              </a:rPr>
              <a:t> </a:t>
            </a:r>
            <a:r>
              <a:rPr lang="hu-HU" dirty="0" err="1"/>
              <a:t>with</a:t>
            </a:r>
            <a:r>
              <a:rPr lang="hu-HU" dirty="0"/>
              <a:t> the </a:t>
            </a:r>
            <a:r>
              <a:rPr lang="hu-HU" dirty="0" err="1"/>
              <a:t>conception</a:t>
            </a:r>
            <a:r>
              <a:rPr lang="hu-HU" dirty="0"/>
              <a:t> of </a:t>
            </a:r>
            <a:r>
              <a:rPr lang="hu-HU" dirty="0">
                <a:solidFill>
                  <a:srgbClr val="C00000"/>
                </a:solidFill>
              </a:rPr>
              <a:t>the </a:t>
            </a:r>
            <a:r>
              <a:rPr lang="hu-HU" dirty="0" err="1">
                <a:solidFill>
                  <a:srgbClr val="C00000"/>
                </a:solidFill>
              </a:rPr>
              <a:t>fundamental</a:t>
            </a:r>
            <a:r>
              <a:rPr lang="hu-HU" dirty="0">
                <a:solidFill>
                  <a:srgbClr val="C00000"/>
                </a:solidFill>
              </a:rPr>
              <a:t> </a:t>
            </a:r>
            <a:r>
              <a:rPr lang="hu-HU" dirty="0" err="1">
                <a:solidFill>
                  <a:srgbClr val="C00000"/>
                </a:solidFill>
              </a:rPr>
              <a:t>citizenship</a:t>
            </a:r>
            <a:r>
              <a:rPr lang="hu-HU" dirty="0">
                <a:solidFill>
                  <a:srgbClr val="C00000"/>
                </a:solidFill>
              </a:rPr>
              <a:t> status</a:t>
            </a:r>
          </a:p>
        </p:txBody>
      </p:sp>
    </p:spTree>
    <p:extLst>
      <p:ext uri="{BB962C8B-B14F-4D97-AF65-F5344CB8AC3E}">
        <p14:creationId xmlns:p14="http://schemas.microsoft.com/office/powerpoint/2010/main" val="96520364"/>
      </p:ext>
    </p:extLst>
  </p:cSld>
  <p:clrMapOvr>
    <a:masterClrMapping/>
  </p:clrMapOvr>
  <p:transition>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145D8A9-359B-6C89-4B27-DC1A165F1476}"/>
              </a:ext>
            </a:extLst>
          </p:cNvPr>
          <p:cNvSpPr>
            <a:spLocks noGrp="1"/>
          </p:cNvSpPr>
          <p:nvPr>
            <p:ph type="title"/>
          </p:nvPr>
        </p:nvSpPr>
        <p:spPr/>
        <p:txBody>
          <a:bodyPr/>
          <a:lstStyle/>
          <a:p>
            <a:r>
              <a:rPr lang="hu-HU" dirty="0"/>
              <a:t>The </a:t>
            </a:r>
            <a:r>
              <a:rPr lang="hu-HU" dirty="0" err="1"/>
              <a:t>arguments</a:t>
            </a:r>
            <a:r>
              <a:rPr lang="hu-HU" dirty="0"/>
              <a:t> and the </a:t>
            </a:r>
            <a:r>
              <a:rPr lang="hu-HU" dirty="0" err="1"/>
              <a:t>judgment</a:t>
            </a:r>
            <a:endParaRPr lang="hu-HU" dirty="0"/>
          </a:p>
        </p:txBody>
      </p:sp>
      <p:sp>
        <p:nvSpPr>
          <p:cNvPr id="3" name="Tartalom helye 2">
            <a:extLst>
              <a:ext uri="{FF2B5EF4-FFF2-40B4-BE49-F238E27FC236}">
                <a16:creationId xmlns:a16="http://schemas.microsoft.com/office/drawing/2014/main" id="{3E98B47A-C0CB-D6F8-FC00-C845DB57B729}"/>
              </a:ext>
            </a:extLst>
          </p:cNvPr>
          <p:cNvSpPr>
            <a:spLocks noGrp="1"/>
          </p:cNvSpPr>
          <p:nvPr>
            <p:ph idx="1"/>
          </p:nvPr>
        </p:nvSpPr>
        <p:spPr/>
        <p:txBody>
          <a:bodyPr/>
          <a:lstStyle/>
          <a:p>
            <a:r>
              <a:rPr lang="hu-HU" dirty="0" err="1"/>
              <a:t>Recognition</a:t>
            </a:r>
            <a:r>
              <a:rPr lang="hu-HU" dirty="0"/>
              <a:t> (of </a:t>
            </a:r>
            <a:r>
              <a:rPr lang="hu-HU" dirty="0" err="1"/>
              <a:t>citizenship</a:t>
            </a:r>
            <a:r>
              <a:rPr lang="hu-HU" dirty="0"/>
              <a:t>)</a:t>
            </a:r>
          </a:p>
          <a:p>
            <a:pPr algn="ctr"/>
            <a:endParaRPr lang="hu-HU" dirty="0"/>
          </a:p>
          <a:p>
            <a:r>
              <a:rPr lang="hu-HU" dirty="0"/>
              <a:t>      </a:t>
            </a:r>
            <a:r>
              <a:rPr lang="hu-HU" dirty="0" err="1"/>
              <a:t>Mutual</a:t>
            </a:r>
            <a:r>
              <a:rPr lang="hu-HU" dirty="0"/>
              <a:t> </a:t>
            </a:r>
            <a:r>
              <a:rPr lang="hu-HU" dirty="0" err="1"/>
              <a:t>trust</a:t>
            </a:r>
            <a:endParaRPr lang="hu-HU" dirty="0"/>
          </a:p>
          <a:p>
            <a:pPr algn="ctr"/>
            <a:endParaRPr lang="hu-HU" dirty="0"/>
          </a:p>
          <a:p>
            <a:pPr algn="ctr"/>
            <a:endParaRPr lang="hu-HU" dirty="0"/>
          </a:p>
          <a:p>
            <a:pPr algn="ctr"/>
            <a:endParaRPr lang="hu-HU" dirty="0"/>
          </a:p>
          <a:p>
            <a:pPr algn="ctr"/>
            <a:endParaRPr lang="hu-HU" dirty="0"/>
          </a:p>
          <a:p>
            <a:endParaRPr lang="hu-HU" dirty="0"/>
          </a:p>
          <a:p>
            <a:endParaRPr lang="hu-HU" dirty="0"/>
          </a:p>
          <a:p>
            <a:endParaRPr lang="hu-HU" dirty="0"/>
          </a:p>
        </p:txBody>
      </p:sp>
      <p:sp>
        <p:nvSpPr>
          <p:cNvPr id="4" name="Nyíl: lefelé mutató 3">
            <a:extLst>
              <a:ext uri="{FF2B5EF4-FFF2-40B4-BE49-F238E27FC236}">
                <a16:creationId xmlns:a16="http://schemas.microsoft.com/office/drawing/2014/main" id="{51862A66-B177-3CD8-4BA0-50A45BD6DD1E}"/>
              </a:ext>
            </a:extLst>
          </p:cNvPr>
          <p:cNvSpPr/>
          <p:nvPr/>
        </p:nvSpPr>
        <p:spPr>
          <a:xfrm rot="10800000">
            <a:off x="2042669" y="1200756"/>
            <a:ext cx="148162" cy="522822"/>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Nyíl: lefelé mutató 4">
            <a:extLst>
              <a:ext uri="{FF2B5EF4-FFF2-40B4-BE49-F238E27FC236}">
                <a16:creationId xmlns:a16="http://schemas.microsoft.com/office/drawing/2014/main" id="{7B845321-B4DE-37D7-22AA-3A15F913B712}"/>
              </a:ext>
            </a:extLst>
          </p:cNvPr>
          <p:cNvSpPr/>
          <p:nvPr/>
        </p:nvSpPr>
        <p:spPr>
          <a:xfrm rot="10800000">
            <a:off x="2042669" y="2202619"/>
            <a:ext cx="179882" cy="70691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id="{B9764F40-CB2F-3457-65A7-0A8BE0A19244}"/>
              </a:ext>
            </a:extLst>
          </p:cNvPr>
          <p:cNvSpPr txBox="1"/>
          <p:nvPr/>
        </p:nvSpPr>
        <p:spPr>
          <a:xfrm>
            <a:off x="771237" y="3257425"/>
            <a:ext cx="2880321" cy="3046988"/>
          </a:xfrm>
          <a:prstGeom prst="rect">
            <a:avLst/>
          </a:prstGeom>
          <a:noFill/>
          <a:ln>
            <a:solidFill>
              <a:srgbClr val="C00000"/>
            </a:solidFill>
          </a:ln>
        </p:spPr>
        <p:txBody>
          <a:bodyPr wrap="square" rtlCol="0">
            <a:spAutoFit/>
          </a:bodyPr>
          <a:lstStyle/>
          <a:p>
            <a:pPr algn="ctr"/>
            <a:r>
              <a:rPr lang="hu-HU" sz="2400" b="0" dirty="0">
                <a:latin typeface="Calibri" panose="020F0502020204030204" pitchFamily="34" charset="0"/>
                <a:ea typeface="Calibri" panose="020F0502020204030204" pitchFamily="34" charset="0"/>
                <a:cs typeface="Calibri" panose="020F0502020204030204" pitchFamily="34" charset="0"/>
              </a:rPr>
              <a:t>P</a:t>
            </a:r>
            <a:r>
              <a:rPr lang="en-GB" sz="2400" b="0" dirty="0">
                <a:latin typeface="Calibri" panose="020F0502020204030204" pitchFamily="34" charset="0"/>
                <a:ea typeface="Calibri" panose="020F0502020204030204" pitchFamily="34" charset="0"/>
                <a:cs typeface="Calibri" panose="020F0502020204030204" pitchFamily="34" charset="0"/>
              </a:rPr>
              <a:t>remiss that the grant of the nationality of a Member State must be based on a</a:t>
            </a:r>
            <a:r>
              <a:rPr lang="hu-HU" sz="2400" b="0" dirty="0">
                <a:latin typeface="Calibri" panose="020F0502020204030204" pitchFamily="34" charset="0"/>
                <a:ea typeface="Calibri" panose="020F0502020204030204" pitchFamily="34" charset="0"/>
                <a:cs typeface="Calibri" panose="020F0502020204030204" pitchFamily="34" charset="0"/>
              </a:rPr>
              <a:t> </a:t>
            </a:r>
            <a:r>
              <a:rPr lang="en-GB" sz="2400" b="0" dirty="0">
                <a:latin typeface="Calibri" panose="020F0502020204030204" pitchFamily="34" charset="0"/>
                <a:ea typeface="Calibri" panose="020F0502020204030204" pitchFamily="34" charset="0"/>
                <a:cs typeface="Calibri" panose="020F0502020204030204" pitchFamily="34" charset="0"/>
              </a:rPr>
              <a:t>special relationship of solidarity and good faith </a:t>
            </a:r>
            <a:endParaRPr lang="hu-HU"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Szövegdoboz 6">
            <a:extLst>
              <a:ext uri="{FF2B5EF4-FFF2-40B4-BE49-F238E27FC236}">
                <a16:creationId xmlns:a16="http://schemas.microsoft.com/office/drawing/2014/main" id="{88B01E7F-BBED-EFA4-F69E-8EE0A44E6381}"/>
              </a:ext>
            </a:extLst>
          </p:cNvPr>
          <p:cNvSpPr txBox="1"/>
          <p:nvPr/>
        </p:nvSpPr>
        <p:spPr>
          <a:xfrm>
            <a:off x="3865246" y="1933986"/>
            <a:ext cx="2087797" cy="1323439"/>
          </a:xfrm>
          <a:prstGeom prst="rect">
            <a:avLst/>
          </a:prstGeom>
          <a:noFill/>
          <a:ln w="25400">
            <a:solidFill>
              <a:schemeClr val="accent3">
                <a:lumMod val="50000"/>
              </a:schemeClr>
            </a:solidFill>
          </a:ln>
        </p:spPr>
        <p:txBody>
          <a:bodyPr wrap="square" rtlCol="0">
            <a:spAutoFit/>
          </a:bodyPr>
          <a:lstStyle/>
          <a:p>
            <a:pPr algn="ctr"/>
            <a:r>
              <a:rPr lang="hu-HU" sz="2000" b="0" dirty="0" err="1">
                <a:latin typeface="Calibri" panose="020F0502020204030204" pitchFamily="34" charset="0"/>
                <a:ea typeface="Calibri" panose="020F0502020204030204" pitchFamily="34" charset="0"/>
                <a:cs typeface="Calibri" panose="020F0502020204030204" pitchFamily="34" charset="0"/>
              </a:rPr>
              <a:t>Transactional</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naturalization</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calls</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into</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question</a:t>
            </a:r>
            <a:r>
              <a:rPr lang="hu-HU" sz="2000" b="0" dirty="0">
                <a:latin typeface="Calibri" panose="020F0502020204030204" pitchFamily="34" charset="0"/>
                <a:ea typeface="Calibri" panose="020F0502020204030204" pitchFamily="34" charset="0"/>
                <a:cs typeface="Calibri" panose="020F0502020204030204" pitchFamily="34" charset="0"/>
              </a:rPr>
              <a:t> the </a:t>
            </a:r>
            <a:r>
              <a:rPr lang="hu-HU" sz="2000" b="0" dirty="0" err="1">
                <a:latin typeface="Calibri" panose="020F0502020204030204" pitchFamily="34" charset="0"/>
                <a:ea typeface="Calibri" panose="020F0502020204030204" pitchFamily="34" charset="0"/>
                <a:cs typeface="Calibri" panose="020F0502020204030204" pitchFamily="34" charset="0"/>
              </a:rPr>
              <a:t>mutual</a:t>
            </a:r>
            <a:r>
              <a:rPr lang="hu-HU" sz="2000" b="0" dirty="0">
                <a:latin typeface="Calibri" panose="020F0502020204030204" pitchFamily="34" charset="0"/>
                <a:ea typeface="Calibri" panose="020F0502020204030204" pitchFamily="34" charset="0"/>
                <a:cs typeface="Calibri" panose="020F0502020204030204" pitchFamily="34" charset="0"/>
              </a:rPr>
              <a:t> </a:t>
            </a:r>
            <a:r>
              <a:rPr lang="hu-HU" sz="2000" b="0" dirty="0" err="1">
                <a:latin typeface="Calibri" panose="020F0502020204030204" pitchFamily="34" charset="0"/>
                <a:ea typeface="Calibri" panose="020F0502020204030204" pitchFamily="34" charset="0"/>
                <a:cs typeface="Calibri" panose="020F0502020204030204" pitchFamily="34" charset="0"/>
              </a:rPr>
              <a:t>trust</a:t>
            </a:r>
            <a:endParaRPr lang="hu-HU"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Nyíl: lefelé mutató 7">
            <a:extLst>
              <a:ext uri="{FF2B5EF4-FFF2-40B4-BE49-F238E27FC236}">
                <a16:creationId xmlns:a16="http://schemas.microsoft.com/office/drawing/2014/main" id="{BCC99A69-D3EE-4891-BD03-EFADABC2E731}"/>
              </a:ext>
            </a:extLst>
          </p:cNvPr>
          <p:cNvSpPr/>
          <p:nvPr/>
        </p:nvSpPr>
        <p:spPr>
          <a:xfrm rot="5400000">
            <a:off x="2857375" y="1771602"/>
            <a:ext cx="389687" cy="156895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Ellipszis 9">
            <a:extLst>
              <a:ext uri="{FF2B5EF4-FFF2-40B4-BE49-F238E27FC236}">
                <a16:creationId xmlns:a16="http://schemas.microsoft.com/office/drawing/2014/main" id="{809B36EF-4A47-0FB1-9189-FA06B25BCD04}"/>
              </a:ext>
            </a:extLst>
          </p:cNvPr>
          <p:cNvSpPr/>
          <p:nvPr/>
        </p:nvSpPr>
        <p:spPr>
          <a:xfrm>
            <a:off x="6084168" y="1052736"/>
            <a:ext cx="2952328" cy="5256584"/>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600" dirty="0">
                <a:solidFill>
                  <a:schemeClr val="bg2"/>
                </a:solidFill>
                <a:latin typeface="Calibri  "/>
              </a:rPr>
              <a:t>The </a:t>
            </a:r>
            <a:r>
              <a:rPr lang="hu-HU" sz="1600" dirty="0" err="1">
                <a:solidFill>
                  <a:schemeClr val="bg2"/>
                </a:solidFill>
                <a:latin typeface="Calibri  "/>
              </a:rPr>
              <a:t>Court</a:t>
            </a:r>
            <a:r>
              <a:rPr lang="hu-HU" sz="1600" dirty="0">
                <a:solidFill>
                  <a:schemeClr val="bg2"/>
                </a:solidFill>
                <a:latin typeface="Calibri  "/>
              </a:rPr>
              <a:t> </a:t>
            </a:r>
            <a:r>
              <a:rPr lang="hu-HU" sz="1600" dirty="0" err="1">
                <a:solidFill>
                  <a:schemeClr val="bg2"/>
                </a:solidFill>
                <a:latin typeface="Calibri  "/>
              </a:rPr>
              <a:t>also</a:t>
            </a:r>
            <a:r>
              <a:rPr lang="hu-HU" sz="1600" dirty="0">
                <a:solidFill>
                  <a:schemeClr val="bg2"/>
                </a:solidFill>
                <a:latin typeface="Calibri  "/>
              </a:rPr>
              <a:t> </a:t>
            </a:r>
            <a:r>
              <a:rPr lang="hu-HU" sz="1600" dirty="0" err="1">
                <a:solidFill>
                  <a:schemeClr val="bg2"/>
                </a:solidFill>
                <a:latin typeface="Calibri  "/>
              </a:rPr>
              <a:t>explains</a:t>
            </a:r>
            <a:r>
              <a:rPr lang="hu-HU" sz="1600" dirty="0">
                <a:solidFill>
                  <a:schemeClr val="bg2"/>
                </a:solidFill>
                <a:latin typeface="Calibri  "/>
              </a:rPr>
              <a:t> </a:t>
            </a:r>
            <a:r>
              <a:rPr lang="hu-HU" sz="1600" dirty="0" err="1">
                <a:solidFill>
                  <a:schemeClr val="bg2"/>
                </a:solidFill>
                <a:latin typeface="Calibri  "/>
              </a:rPr>
              <a:t>that</a:t>
            </a:r>
            <a:r>
              <a:rPr lang="hu-HU" sz="1600" dirty="0">
                <a:solidFill>
                  <a:schemeClr val="bg2"/>
                </a:solidFill>
                <a:latin typeface="Calibri  "/>
              </a:rPr>
              <a:t> </a:t>
            </a:r>
            <a:r>
              <a:rPr lang="hu-HU" sz="1600" dirty="0" err="1">
                <a:solidFill>
                  <a:srgbClr val="C00000"/>
                </a:solidFill>
                <a:latin typeface="Calibri  "/>
              </a:rPr>
              <a:t>actual</a:t>
            </a:r>
            <a:r>
              <a:rPr lang="hu-HU" sz="1600" dirty="0">
                <a:solidFill>
                  <a:srgbClr val="C00000"/>
                </a:solidFill>
                <a:latin typeface="Calibri  "/>
              </a:rPr>
              <a:t>  </a:t>
            </a:r>
            <a:r>
              <a:rPr lang="hu-HU" sz="1600" dirty="0" err="1">
                <a:solidFill>
                  <a:srgbClr val="C00000"/>
                </a:solidFill>
                <a:latin typeface="Calibri  "/>
              </a:rPr>
              <a:t>residence</a:t>
            </a:r>
            <a:r>
              <a:rPr lang="hu-HU" sz="1600" dirty="0">
                <a:solidFill>
                  <a:srgbClr val="C00000"/>
                </a:solidFill>
                <a:latin typeface="Calibri  "/>
              </a:rPr>
              <a:t> is </a:t>
            </a:r>
            <a:r>
              <a:rPr lang="hu-HU" sz="1600" dirty="0" err="1">
                <a:solidFill>
                  <a:srgbClr val="C00000"/>
                </a:solidFill>
                <a:latin typeface="Calibri  "/>
              </a:rPr>
              <a:t>not</a:t>
            </a:r>
            <a:r>
              <a:rPr lang="hu-HU" sz="1600" dirty="0">
                <a:solidFill>
                  <a:srgbClr val="C00000"/>
                </a:solidFill>
                <a:latin typeface="Calibri  "/>
              </a:rPr>
              <a:t> an </a:t>
            </a:r>
            <a:r>
              <a:rPr lang="hu-HU" sz="1600" dirty="0" err="1">
                <a:solidFill>
                  <a:srgbClr val="C00000"/>
                </a:solidFill>
                <a:latin typeface="Calibri  "/>
              </a:rPr>
              <a:t>essential</a:t>
            </a:r>
            <a:r>
              <a:rPr lang="hu-HU" sz="1600" dirty="0">
                <a:solidFill>
                  <a:srgbClr val="C00000"/>
                </a:solidFill>
                <a:latin typeface="Calibri  "/>
              </a:rPr>
              <a:t> </a:t>
            </a:r>
            <a:r>
              <a:rPr lang="hu-HU" sz="1600" dirty="0" err="1">
                <a:solidFill>
                  <a:srgbClr val="C00000"/>
                </a:solidFill>
                <a:latin typeface="Calibri  "/>
              </a:rPr>
              <a:t>requirement</a:t>
            </a:r>
            <a:r>
              <a:rPr lang="hu-HU" sz="1600" dirty="0">
                <a:solidFill>
                  <a:srgbClr val="C00000"/>
                </a:solidFill>
                <a:latin typeface="Calibri  "/>
              </a:rPr>
              <a:t> </a:t>
            </a:r>
            <a:r>
              <a:rPr lang="hu-HU" sz="1600" dirty="0">
                <a:solidFill>
                  <a:schemeClr val="bg2"/>
                </a:solidFill>
                <a:latin typeface="Calibri  "/>
              </a:rPr>
              <a:t>of the </a:t>
            </a:r>
            <a:r>
              <a:rPr lang="hu-HU" sz="1600" dirty="0" err="1">
                <a:solidFill>
                  <a:schemeClr val="bg2"/>
                </a:solidFill>
                <a:latin typeface="Calibri  "/>
              </a:rPr>
              <a:t>Maltese</a:t>
            </a:r>
            <a:r>
              <a:rPr lang="hu-HU" sz="1600" dirty="0">
                <a:solidFill>
                  <a:schemeClr val="bg2"/>
                </a:solidFill>
                <a:latin typeface="Calibri  "/>
              </a:rPr>
              <a:t> </a:t>
            </a:r>
            <a:r>
              <a:rPr lang="hu-HU" sz="1600" dirty="0" err="1">
                <a:solidFill>
                  <a:schemeClr val="bg2"/>
                </a:solidFill>
                <a:latin typeface="Calibri  "/>
              </a:rPr>
              <a:t>system</a:t>
            </a:r>
            <a:r>
              <a:rPr lang="hu-HU" sz="1600" dirty="0">
                <a:solidFill>
                  <a:schemeClr val="bg2"/>
                </a:solidFill>
                <a:latin typeface="Calibri  "/>
              </a:rPr>
              <a:t>  and</a:t>
            </a:r>
          </a:p>
          <a:p>
            <a:pPr algn="ctr"/>
            <a:r>
              <a:rPr lang="hu-HU" sz="1600" dirty="0">
                <a:solidFill>
                  <a:schemeClr val="bg2"/>
                </a:solidFill>
                <a:latin typeface="Calibri  "/>
              </a:rPr>
              <a:t> </a:t>
            </a:r>
            <a:r>
              <a:rPr lang="hu-HU" sz="1600" dirty="0">
                <a:solidFill>
                  <a:srgbClr val="C00000"/>
                </a:solidFill>
                <a:latin typeface="Calibri  "/>
              </a:rPr>
              <a:t>the </a:t>
            </a:r>
            <a:r>
              <a:rPr lang="hu-HU" sz="1600" dirty="0" err="1">
                <a:solidFill>
                  <a:srgbClr val="C00000"/>
                </a:solidFill>
                <a:latin typeface="Calibri  "/>
              </a:rPr>
              <a:t>checks</a:t>
            </a:r>
            <a:r>
              <a:rPr lang="hu-HU" sz="1600" dirty="0">
                <a:solidFill>
                  <a:srgbClr val="C00000"/>
                </a:solidFill>
                <a:latin typeface="Calibri  "/>
              </a:rPr>
              <a:t> </a:t>
            </a:r>
            <a:r>
              <a:rPr lang="hu-HU" sz="1600" dirty="0" err="1">
                <a:solidFill>
                  <a:schemeClr val="bg2"/>
                </a:solidFill>
                <a:latin typeface="Calibri  "/>
              </a:rPr>
              <a:t>by</a:t>
            </a:r>
            <a:r>
              <a:rPr lang="hu-HU" sz="1600" dirty="0">
                <a:solidFill>
                  <a:schemeClr val="bg2"/>
                </a:solidFill>
                <a:latin typeface="Calibri  "/>
              </a:rPr>
              <a:t> </a:t>
            </a:r>
            <a:r>
              <a:rPr lang="hu-HU" sz="1600" dirty="0" err="1">
                <a:solidFill>
                  <a:schemeClr val="bg2"/>
                </a:solidFill>
                <a:latin typeface="Calibri  "/>
              </a:rPr>
              <a:t>Malta</a:t>
            </a:r>
            <a:r>
              <a:rPr lang="hu-HU" sz="1600" dirty="0">
                <a:solidFill>
                  <a:schemeClr val="bg2"/>
                </a:solidFill>
                <a:latin typeface="Calibri  "/>
              </a:rPr>
              <a:t> </a:t>
            </a:r>
          </a:p>
          <a:p>
            <a:pPr algn="ctr"/>
            <a:r>
              <a:rPr lang="en-GB" sz="1600" dirty="0">
                <a:solidFill>
                  <a:schemeClr val="bg2"/>
                </a:solidFill>
                <a:latin typeface="Calibri  "/>
              </a:rPr>
              <a:t>are </a:t>
            </a:r>
            <a:r>
              <a:rPr lang="en-GB" sz="1600" dirty="0">
                <a:solidFill>
                  <a:srgbClr val="C00000"/>
                </a:solidFill>
                <a:latin typeface="Calibri  "/>
              </a:rPr>
              <a:t>not intended to assess </a:t>
            </a:r>
            <a:r>
              <a:rPr lang="en-GB" sz="1600" dirty="0">
                <a:solidFill>
                  <a:schemeClr val="bg2"/>
                </a:solidFill>
                <a:latin typeface="Calibri  "/>
              </a:rPr>
              <a:t>whether the applicant’s situation </a:t>
            </a:r>
            <a:r>
              <a:rPr lang="en-GB" sz="1600" dirty="0">
                <a:solidFill>
                  <a:srgbClr val="C00000"/>
                </a:solidFill>
                <a:latin typeface="Calibri  "/>
              </a:rPr>
              <a:t>justifies the grant </a:t>
            </a:r>
            <a:r>
              <a:rPr lang="en-GB" sz="1600" dirty="0">
                <a:solidFill>
                  <a:schemeClr val="bg2"/>
                </a:solidFill>
                <a:latin typeface="Calibri  "/>
              </a:rPr>
              <a:t>of Maltese</a:t>
            </a:r>
            <a:r>
              <a:rPr lang="hu-HU" sz="1600" dirty="0">
                <a:solidFill>
                  <a:schemeClr val="bg2"/>
                </a:solidFill>
                <a:latin typeface="Calibri  "/>
              </a:rPr>
              <a:t> </a:t>
            </a:r>
            <a:r>
              <a:rPr lang="en-GB" sz="1600" dirty="0">
                <a:solidFill>
                  <a:schemeClr val="bg2"/>
                </a:solidFill>
                <a:latin typeface="Calibri  "/>
              </a:rPr>
              <a:t>nationality, but only to determine whether certain duly identified risks preclude the grant of that</a:t>
            </a:r>
            <a:r>
              <a:rPr lang="hu-HU" sz="1600" dirty="0">
                <a:solidFill>
                  <a:schemeClr val="bg2"/>
                </a:solidFill>
                <a:latin typeface="Calibri  "/>
              </a:rPr>
              <a:t> </a:t>
            </a:r>
            <a:r>
              <a:rPr lang="en-GB" sz="1600" dirty="0">
                <a:solidFill>
                  <a:schemeClr val="bg2"/>
                </a:solidFill>
                <a:latin typeface="Calibri  "/>
              </a:rPr>
              <a:t>nationality </a:t>
            </a:r>
            <a:endParaRPr lang="hu-HU" sz="1600" dirty="0">
              <a:solidFill>
                <a:schemeClr val="bg2"/>
              </a:solidFill>
              <a:latin typeface="Calibri  "/>
            </a:endParaRPr>
          </a:p>
        </p:txBody>
      </p:sp>
      <p:sp>
        <p:nvSpPr>
          <p:cNvPr id="12" name="Szövegdoboz 11">
            <a:extLst>
              <a:ext uri="{FF2B5EF4-FFF2-40B4-BE49-F238E27FC236}">
                <a16:creationId xmlns:a16="http://schemas.microsoft.com/office/drawing/2014/main" id="{DAF178A6-3E6C-9809-5F1E-BF2CAD55F826}"/>
              </a:ext>
            </a:extLst>
          </p:cNvPr>
          <p:cNvSpPr txBox="1"/>
          <p:nvPr/>
        </p:nvSpPr>
        <p:spPr>
          <a:xfrm>
            <a:off x="3772419" y="4264239"/>
            <a:ext cx="2760686" cy="2554545"/>
          </a:xfrm>
          <a:prstGeom prst="rect">
            <a:avLst/>
          </a:prstGeom>
          <a:solidFill>
            <a:srgbClr val="FF0000"/>
          </a:solidFill>
        </p:spPr>
        <p:txBody>
          <a:bodyPr wrap="square" rtlCol="0">
            <a:spAutoFit/>
          </a:bodyPr>
          <a:lstStyle/>
          <a:p>
            <a:pPr algn="ctr"/>
            <a:r>
              <a:rPr lang="hu-HU" sz="1600" dirty="0">
                <a:latin typeface="Calibri" panose="020F0502020204030204" pitchFamily="34" charset="0"/>
                <a:ea typeface="Calibri" panose="020F0502020204030204" pitchFamily="34" charset="0"/>
                <a:cs typeface="Calibri" panose="020F0502020204030204" pitchFamily="34" charset="0"/>
              </a:rPr>
              <a:t>Dictum:</a:t>
            </a:r>
            <a:endParaRPr lang="hu-HU" sz="1600" b="0" dirty="0">
              <a:latin typeface="Calibri" panose="020F0502020204030204" pitchFamily="34" charset="0"/>
              <a:ea typeface="Calibri" panose="020F0502020204030204" pitchFamily="34" charset="0"/>
              <a:cs typeface="Calibri" panose="020F0502020204030204" pitchFamily="34" charset="0"/>
            </a:endParaRPr>
          </a:p>
          <a:p>
            <a:pPr algn="ctr"/>
            <a:r>
              <a:rPr lang="en-GB" sz="1600" dirty="0">
                <a:latin typeface="Calibri" panose="020F0502020204030204" pitchFamily="34" charset="0"/>
                <a:ea typeface="Calibri" panose="020F0502020204030204" pitchFamily="34" charset="0"/>
                <a:cs typeface="Calibri" panose="020F0502020204030204" pitchFamily="34" charset="0"/>
              </a:rPr>
              <a:t>A</a:t>
            </a:r>
            <a:r>
              <a:rPr lang="hu-HU" sz="1600" dirty="0">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transactional naturalisation </a:t>
            </a:r>
            <a:r>
              <a:rPr lang="en-GB" sz="1600" dirty="0">
                <a:latin typeface="Calibri" panose="020F0502020204030204" pitchFamily="34" charset="0"/>
                <a:ea typeface="Calibri" panose="020F0502020204030204" pitchFamily="34" charset="0"/>
                <a:cs typeface="Calibri" panose="020F0502020204030204" pitchFamily="34" charset="0"/>
              </a:rPr>
              <a:t>procedure in exchange for </a:t>
            </a: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predetermined payments or</a:t>
            </a:r>
            <a:r>
              <a:rPr lang="hu-HU"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investments </a:t>
            </a:r>
            <a:r>
              <a:rPr lang="hu-HU" sz="1600" dirty="0">
                <a:latin typeface="Calibri" panose="020F0502020204030204" pitchFamily="34" charset="0"/>
                <a:ea typeface="Calibri" panose="020F0502020204030204" pitchFamily="34" charset="0"/>
                <a:cs typeface="Calibri" panose="020F0502020204030204" pitchFamily="34" charset="0"/>
              </a:rPr>
              <a:t>… </a:t>
            </a:r>
            <a:r>
              <a:rPr lang="en-GB" sz="1600" dirty="0">
                <a:latin typeface="Calibri" panose="020F0502020204030204" pitchFamily="34" charset="0"/>
                <a:ea typeface="Calibri" panose="020F0502020204030204" pitchFamily="34" charset="0"/>
                <a:cs typeface="Calibri" panose="020F0502020204030204" pitchFamily="34" charset="0"/>
              </a:rPr>
              <a:t>amounts to the commercialisation of the grant of the nationality</a:t>
            </a:r>
            <a:r>
              <a:rPr lang="hu-HU" sz="1600" dirty="0">
                <a:latin typeface="Calibri" panose="020F0502020204030204" pitchFamily="34" charset="0"/>
                <a:ea typeface="Calibri" panose="020F0502020204030204" pitchFamily="34" charset="0"/>
                <a:cs typeface="Calibri" panose="020F0502020204030204" pitchFamily="34" charset="0"/>
              </a:rPr>
              <a:t>…</a:t>
            </a:r>
          </a:p>
          <a:p>
            <a:pPr algn="ct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Malta has failed</a:t>
            </a:r>
            <a:r>
              <a:rPr lang="hu-HU"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to fulfil its obligations under Article 20 TFEU and Article 4(3) TEU</a:t>
            </a:r>
            <a:endParaRPr lang="hu-HU"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467082"/>
      </p:ext>
    </p:extLst>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066623-7546-2D39-9DF2-2024E59328A9}"/>
              </a:ext>
            </a:extLst>
          </p:cNvPr>
          <p:cNvSpPr>
            <a:spLocks noGrp="1"/>
          </p:cNvSpPr>
          <p:nvPr>
            <p:ph type="title"/>
          </p:nvPr>
        </p:nvSpPr>
        <p:spPr/>
        <p:txBody>
          <a:bodyPr/>
          <a:lstStyle/>
          <a:p>
            <a:r>
              <a:rPr lang="hu-HU" dirty="0"/>
              <a:t>Reception of the </a:t>
            </a:r>
            <a:r>
              <a:rPr lang="hu-HU" dirty="0" err="1"/>
              <a:t>jugment</a:t>
            </a:r>
            <a:endParaRPr lang="hu-HU" dirty="0"/>
          </a:p>
        </p:txBody>
      </p:sp>
      <p:sp>
        <p:nvSpPr>
          <p:cNvPr id="5" name="Szövegdoboz 4">
            <a:extLst>
              <a:ext uri="{FF2B5EF4-FFF2-40B4-BE49-F238E27FC236}">
                <a16:creationId xmlns:a16="http://schemas.microsoft.com/office/drawing/2014/main" id="{F258222F-D473-C811-C412-698E336F3C49}"/>
              </a:ext>
            </a:extLst>
          </p:cNvPr>
          <p:cNvSpPr txBox="1"/>
          <p:nvPr/>
        </p:nvSpPr>
        <p:spPr>
          <a:xfrm>
            <a:off x="972715" y="1196752"/>
            <a:ext cx="7198569" cy="5078313"/>
          </a:xfrm>
          <a:prstGeom prst="rect">
            <a:avLst/>
          </a:prstGeom>
          <a:noFill/>
          <a:ln>
            <a:solidFill>
              <a:schemeClr val="bg2">
                <a:lumMod val="85000"/>
                <a:lumOff val="15000"/>
              </a:schemeClr>
            </a:solidFill>
          </a:ln>
        </p:spPr>
        <p:txBody>
          <a:bodyPr wrap="square" rtlCol="0">
            <a:spAutoFit/>
          </a:bodyPr>
          <a:lstStyle/>
          <a:p>
            <a:pPr algn="l"/>
            <a:r>
              <a:rPr lang="hu-HU" sz="16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a:t>
            </a:r>
            <a:r>
              <a:rPr lang="en-GB"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The immediate reaction to the Court’s judgment has been </a:t>
            </a:r>
            <a:r>
              <a:rPr lang="en-GB" sz="2800" b="0"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mixed</a:t>
            </a:r>
            <a:r>
              <a:rPr lang="en-GB"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 Some commentators have found the </a:t>
            </a:r>
            <a:r>
              <a:rPr lang="en-GB" sz="2800" b="0"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Court’s</a:t>
            </a:r>
            <a:r>
              <a:rPr lang="hu-HU" sz="2800" b="0"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2800" b="0"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reasoning "regrettable" or missing,</a:t>
            </a:r>
            <a:r>
              <a:rPr lang="en-GB" sz="2800" b="0" i="0" u="none" strike="noStrike" baseline="0" dirty="0">
                <a:solidFill>
                  <a:srgbClr val="006FC5"/>
                </a:solidFill>
                <a:latin typeface="Calibri" panose="020F0502020204030204" pitchFamily="34" charset="0"/>
                <a:ea typeface="Calibri" panose="020F0502020204030204" pitchFamily="34" charset="0"/>
                <a:cs typeface="Calibri" panose="020F0502020204030204" pitchFamily="34" charset="0"/>
              </a:rPr>
              <a:t> </a:t>
            </a:r>
            <a:r>
              <a:rPr lang="en-GB"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suggesting that it "would get nowhere near a 2:1" on an EU law exam</a:t>
            </a:r>
            <a:r>
              <a:rPr lang="hu-HU" sz="2800" b="0" i="0" u="none" strike="noStrike" baseline="0" dirty="0">
                <a:solidFill>
                  <a:srgbClr val="006FC5"/>
                </a:solidFill>
                <a:latin typeface="Calibri" panose="020F0502020204030204" pitchFamily="34" charset="0"/>
                <a:ea typeface="Calibri" panose="020F0502020204030204" pitchFamily="34" charset="0"/>
                <a:cs typeface="Calibri" panose="020F0502020204030204" pitchFamily="34" charset="0"/>
              </a:rPr>
              <a:t> </a:t>
            </a:r>
            <a:r>
              <a:rPr lang="en-GB"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and lamenting that it puts thousands of Europeans in limbo.</a:t>
            </a:r>
            <a:r>
              <a:rPr lang="en-GB" sz="2800" b="0" i="0" u="none" strike="noStrike" baseline="0" dirty="0">
                <a:solidFill>
                  <a:srgbClr val="006FC5"/>
                </a:solidFill>
                <a:latin typeface="Calibri" panose="020F0502020204030204" pitchFamily="34" charset="0"/>
                <a:ea typeface="Calibri" panose="020F0502020204030204" pitchFamily="34" charset="0"/>
                <a:cs typeface="Calibri" panose="020F0502020204030204" pitchFamily="34" charset="0"/>
              </a:rPr>
              <a:t> </a:t>
            </a:r>
            <a:r>
              <a:rPr lang="en-GB" sz="2800" b="0"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Others have welcomed </a:t>
            </a:r>
            <a:r>
              <a:rPr lang="en-GB"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the decision,</a:t>
            </a:r>
            <a:r>
              <a:rPr lang="en-GB" sz="2800" b="0" i="0" u="none" strike="noStrike" baseline="0" dirty="0">
                <a:solidFill>
                  <a:srgbClr val="006FC5"/>
                </a:solidFill>
                <a:latin typeface="Calibri" panose="020F0502020204030204" pitchFamily="34" charset="0"/>
                <a:ea typeface="Calibri" panose="020F0502020204030204" pitchFamily="34" charset="0"/>
                <a:cs typeface="Calibri" panose="020F0502020204030204" pitchFamily="34" charset="0"/>
              </a:rPr>
              <a:t> </a:t>
            </a:r>
            <a:r>
              <a:rPr lang="en-GB"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arguing that</a:t>
            </a:r>
            <a:r>
              <a:rPr lang="hu-HU"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GB" sz="2800" b="0"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it "embraces a republican understanding of citizenship</a:t>
            </a:r>
            <a:r>
              <a:rPr lang="en-GB"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a:t>
            </a:r>
            <a:r>
              <a:rPr lang="en-GB" sz="2800" b="0" i="0" u="none" strike="noStrike" baseline="0" dirty="0">
                <a:solidFill>
                  <a:srgbClr val="006FC5"/>
                </a:solidFill>
                <a:latin typeface="Calibri" panose="020F0502020204030204" pitchFamily="34" charset="0"/>
                <a:ea typeface="Calibri" panose="020F0502020204030204" pitchFamily="34" charset="0"/>
                <a:cs typeface="Calibri" panose="020F0502020204030204" pitchFamily="34" charset="0"/>
              </a:rPr>
              <a:t> </a:t>
            </a:r>
            <a:r>
              <a:rPr lang="en-GB"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and pointing towards mutual trust’s role as the "silent</a:t>
            </a:r>
            <a:r>
              <a:rPr lang="hu-HU"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GB" sz="2800" b="0" i="0" u="none" strike="noStrike" baseline="0" dirty="0">
                <a:solidFill>
                  <a:srgbClr val="1F1F1F"/>
                </a:solidFill>
                <a:latin typeface="Calibri" panose="020F0502020204030204" pitchFamily="34" charset="0"/>
                <a:ea typeface="Calibri" panose="020F0502020204030204" pitchFamily="34" charset="0"/>
                <a:cs typeface="Calibri" panose="020F0502020204030204" pitchFamily="34" charset="0"/>
              </a:rPr>
              <a:t>engine" of EU citizenship law.</a:t>
            </a:r>
            <a:r>
              <a:rPr lang="hu-HU" sz="2800" b="0" i="0" u="none" strike="noStrike" baseline="0" dirty="0">
                <a:solidFill>
                  <a:srgbClr val="006FC5"/>
                </a:solidFill>
                <a:latin typeface="Calibri" panose="020F0502020204030204" pitchFamily="34" charset="0"/>
                <a:ea typeface="Calibri" panose="020F0502020204030204" pitchFamily="34" charset="0"/>
                <a:cs typeface="Calibri" panose="020F0502020204030204" pitchFamily="34" charset="0"/>
              </a:rPr>
              <a:t> </a:t>
            </a:r>
          </a:p>
          <a:p>
            <a:pPr algn="r"/>
            <a:r>
              <a:rPr kumimoji="0" lang="en-GB"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Kochenov</a:t>
            </a:r>
            <a:r>
              <a:rPr kumimoji="0" lang="hu-HU"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Dimitry</a:t>
            </a:r>
            <a:r>
              <a:rPr kumimoji="0" lang="hu-HU"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and </a:t>
            </a:r>
            <a:r>
              <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Íñiguez</a:t>
            </a:r>
            <a:r>
              <a:rPr kumimoji="0" lang="hu-HU"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Guillermo</a:t>
            </a:r>
            <a:r>
              <a:rPr kumimoji="0" lang="hu-HU"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 457 (</a:t>
            </a:r>
            <a:r>
              <a:rPr kumimoji="0" lang="hu-HU"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a:t>
            </a:r>
            <a:r>
              <a:rPr kumimoji="0" lang="hu-HU"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u-HU"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footnotes</a:t>
            </a:r>
            <a:r>
              <a:rPr kumimoji="0" lang="hu-HU"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lang="hu-HU"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941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F4A890-738B-EC2E-3187-7B5A80901970}"/>
              </a:ext>
            </a:extLst>
          </p:cNvPr>
          <p:cNvSpPr>
            <a:spLocks noGrp="1"/>
          </p:cNvSpPr>
          <p:nvPr>
            <p:ph type="title"/>
          </p:nvPr>
        </p:nvSpPr>
        <p:spPr/>
        <p:txBody>
          <a:bodyPr/>
          <a:lstStyle/>
          <a:p>
            <a:r>
              <a:rPr lang="hu-HU" sz="2800" dirty="0"/>
              <a:t>NATURALIZATION V CITIZENSHIP BY BIRTH</a:t>
            </a:r>
          </a:p>
        </p:txBody>
      </p:sp>
      <p:sp>
        <p:nvSpPr>
          <p:cNvPr id="4" name="Tartalom helye 3">
            <a:extLst>
              <a:ext uri="{FF2B5EF4-FFF2-40B4-BE49-F238E27FC236}">
                <a16:creationId xmlns:a16="http://schemas.microsoft.com/office/drawing/2014/main" id="{3882FF83-B3DA-E8F9-B1AC-38A7086506B8}"/>
              </a:ext>
            </a:extLst>
          </p:cNvPr>
          <p:cNvSpPr>
            <a:spLocks noGrp="1"/>
          </p:cNvSpPr>
          <p:nvPr>
            <p:ph sz="half" idx="2"/>
          </p:nvPr>
        </p:nvSpPr>
        <p:spPr>
          <a:xfrm>
            <a:off x="611560" y="908720"/>
            <a:ext cx="7965703" cy="5832648"/>
          </a:xfrm>
        </p:spPr>
        <p:txBody>
          <a:bodyPr>
            <a:normAutofit fontScale="70000" lnSpcReduction="20000"/>
          </a:bodyPr>
          <a:lstStyle/>
          <a:p>
            <a:pPr>
              <a:lnSpc>
                <a:spcPct val="170000"/>
              </a:lnSpc>
            </a:pPr>
            <a:r>
              <a:rPr lang="hu-HU" sz="2600" dirty="0"/>
              <a:t>The </a:t>
            </a:r>
            <a:r>
              <a:rPr lang="hu-HU" sz="2600" dirty="0" err="1">
                <a:solidFill>
                  <a:srgbClr val="C00000"/>
                </a:solidFill>
              </a:rPr>
              <a:t>ultimate</a:t>
            </a:r>
            <a:r>
              <a:rPr lang="hu-HU" sz="2600" dirty="0">
                <a:solidFill>
                  <a:srgbClr val="C00000"/>
                </a:solidFill>
              </a:rPr>
              <a:t> </a:t>
            </a:r>
            <a:r>
              <a:rPr lang="hu-HU" sz="2600" dirty="0" err="1">
                <a:solidFill>
                  <a:srgbClr val="C00000"/>
                </a:solidFill>
              </a:rPr>
              <a:t>fallacy</a:t>
            </a:r>
            <a:r>
              <a:rPr lang="hu-HU" sz="2600" dirty="0">
                <a:solidFill>
                  <a:srgbClr val="C00000"/>
                </a:solidFill>
              </a:rPr>
              <a:t> </a:t>
            </a:r>
            <a:r>
              <a:rPr lang="hu-HU" sz="2600" dirty="0"/>
              <a:t>of </a:t>
            </a:r>
            <a:r>
              <a:rPr lang="hu-HU" sz="2600" dirty="0" err="1"/>
              <a:t>all</a:t>
            </a:r>
            <a:r>
              <a:rPr lang="hu-HU" sz="2600" dirty="0"/>
              <a:t> the </a:t>
            </a:r>
            <a:r>
              <a:rPr lang="hu-HU" sz="2600" dirty="0" err="1"/>
              <a:t>arguments</a:t>
            </a:r>
            <a:r>
              <a:rPr lang="hu-HU" sz="2600" dirty="0"/>
              <a:t> </a:t>
            </a:r>
            <a:r>
              <a:rPr lang="hu-HU" sz="2600" dirty="0" err="1"/>
              <a:t>calling</a:t>
            </a:r>
            <a:r>
              <a:rPr lang="hu-HU" sz="2600" dirty="0"/>
              <a:t> for </a:t>
            </a:r>
            <a:r>
              <a:rPr lang="hu-HU" sz="2600" dirty="0" err="1"/>
              <a:t>special</a:t>
            </a:r>
            <a:r>
              <a:rPr lang="hu-HU" sz="2600" dirty="0"/>
              <a:t> relations/</a:t>
            </a:r>
            <a:r>
              <a:rPr lang="hu-HU" sz="2600" dirty="0" err="1"/>
              <a:t>genuine</a:t>
            </a:r>
            <a:r>
              <a:rPr lang="hu-HU" sz="2600" dirty="0"/>
              <a:t> link  and the </a:t>
            </a:r>
            <a:r>
              <a:rPr lang="hu-HU" sz="2600" dirty="0" err="1"/>
              <a:t>EU’s</a:t>
            </a:r>
            <a:r>
              <a:rPr lang="hu-HU" sz="2600" dirty="0"/>
              <a:t> </a:t>
            </a:r>
            <a:r>
              <a:rPr lang="hu-HU" sz="2600" dirty="0" err="1"/>
              <a:t>entitlement</a:t>
            </a:r>
            <a:r>
              <a:rPr lang="hu-HU" sz="2600" dirty="0"/>
              <a:t> </a:t>
            </a:r>
            <a:r>
              <a:rPr lang="hu-HU" sz="2600" dirty="0" err="1"/>
              <a:t>to</a:t>
            </a:r>
            <a:r>
              <a:rPr lang="hu-HU" sz="2600" dirty="0"/>
              <a:t> </a:t>
            </a:r>
            <a:r>
              <a:rPr lang="hu-HU" sz="2600" dirty="0" err="1"/>
              <a:t>set</a:t>
            </a:r>
            <a:r>
              <a:rPr lang="hu-HU" sz="2600" dirty="0"/>
              <a:t>  limit </a:t>
            </a:r>
            <a:r>
              <a:rPr lang="hu-HU" sz="2600" dirty="0" err="1"/>
              <a:t>to</a:t>
            </a:r>
            <a:r>
              <a:rPr lang="hu-HU" sz="2600" dirty="0"/>
              <a:t> </a:t>
            </a:r>
            <a:r>
              <a:rPr lang="hu-HU" sz="2600" dirty="0" err="1"/>
              <a:t>naturaliziation</a:t>
            </a:r>
            <a:r>
              <a:rPr lang="hu-HU" sz="2600" dirty="0"/>
              <a:t> is the </a:t>
            </a:r>
            <a:r>
              <a:rPr lang="hu-HU" sz="2600" dirty="0" err="1"/>
              <a:t>fact</a:t>
            </a:r>
            <a:r>
              <a:rPr lang="hu-HU" sz="2600" dirty="0"/>
              <a:t> </a:t>
            </a:r>
            <a:r>
              <a:rPr lang="hu-HU" sz="2600" dirty="0" err="1"/>
              <a:t>that</a:t>
            </a:r>
            <a:r>
              <a:rPr lang="hu-HU" sz="2600" dirty="0"/>
              <a:t>:</a:t>
            </a:r>
          </a:p>
          <a:p>
            <a:pPr>
              <a:lnSpc>
                <a:spcPct val="170000"/>
              </a:lnSpc>
            </a:pPr>
            <a:endParaRPr lang="hu-HU" sz="2600" dirty="0"/>
          </a:p>
          <a:p>
            <a:pPr>
              <a:lnSpc>
                <a:spcPct val="170000"/>
              </a:lnSpc>
            </a:pPr>
            <a:r>
              <a:rPr lang="hu-HU" sz="2600" dirty="0" err="1">
                <a:solidFill>
                  <a:srgbClr val="C00000"/>
                </a:solidFill>
              </a:rPr>
              <a:t>Neither</a:t>
            </a:r>
            <a:r>
              <a:rPr lang="hu-HU" sz="2600" dirty="0">
                <a:solidFill>
                  <a:srgbClr val="C00000"/>
                </a:solidFill>
              </a:rPr>
              <a:t> </a:t>
            </a:r>
            <a:r>
              <a:rPr lang="hu-HU" sz="2600" dirty="0" err="1">
                <a:solidFill>
                  <a:srgbClr val="C00000"/>
                </a:solidFill>
              </a:rPr>
              <a:t>ius</a:t>
            </a:r>
            <a:r>
              <a:rPr lang="hu-HU" sz="2600" dirty="0">
                <a:solidFill>
                  <a:srgbClr val="C00000"/>
                </a:solidFill>
              </a:rPr>
              <a:t> </a:t>
            </a:r>
            <a:r>
              <a:rPr lang="hu-HU" sz="2600" dirty="0" err="1">
                <a:solidFill>
                  <a:srgbClr val="C00000"/>
                </a:solidFill>
              </a:rPr>
              <a:t>soli</a:t>
            </a:r>
            <a:r>
              <a:rPr lang="hu-HU" sz="2600" dirty="0">
                <a:solidFill>
                  <a:srgbClr val="C00000"/>
                </a:solidFill>
              </a:rPr>
              <a:t>, </a:t>
            </a:r>
            <a:r>
              <a:rPr lang="hu-HU" sz="2600" dirty="0" err="1">
                <a:solidFill>
                  <a:srgbClr val="C00000"/>
                </a:solidFill>
              </a:rPr>
              <a:t>nor</a:t>
            </a:r>
            <a:r>
              <a:rPr lang="hu-HU" sz="2600" dirty="0">
                <a:solidFill>
                  <a:srgbClr val="C00000"/>
                </a:solidFill>
              </a:rPr>
              <a:t> </a:t>
            </a:r>
            <a:r>
              <a:rPr lang="hu-HU" sz="2600" dirty="0" err="1">
                <a:solidFill>
                  <a:srgbClr val="C00000"/>
                </a:solidFill>
              </a:rPr>
              <a:t>ius</a:t>
            </a:r>
            <a:r>
              <a:rPr lang="hu-HU" sz="2600" dirty="0">
                <a:solidFill>
                  <a:srgbClr val="C00000"/>
                </a:solidFill>
              </a:rPr>
              <a:t> </a:t>
            </a:r>
            <a:r>
              <a:rPr lang="hu-HU" sz="2600" dirty="0" err="1">
                <a:solidFill>
                  <a:srgbClr val="C00000"/>
                </a:solidFill>
              </a:rPr>
              <a:t>sanguinis</a:t>
            </a:r>
            <a:r>
              <a:rPr lang="hu-HU" sz="2600" dirty="0">
                <a:solidFill>
                  <a:srgbClr val="C00000"/>
                </a:solidFill>
              </a:rPr>
              <a:t> in </a:t>
            </a:r>
            <a:r>
              <a:rPr lang="hu-HU" sz="2600" dirty="0" err="1">
                <a:solidFill>
                  <a:srgbClr val="C00000"/>
                </a:solidFill>
              </a:rPr>
              <a:t>themselves</a:t>
            </a:r>
            <a:r>
              <a:rPr lang="hu-HU" sz="2600" dirty="0">
                <a:solidFill>
                  <a:srgbClr val="C00000"/>
                </a:solidFill>
              </a:rPr>
              <a:t>  </a:t>
            </a:r>
            <a:r>
              <a:rPr lang="hu-HU" sz="2600" dirty="0" err="1">
                <a:solidFill>
                  <a:srgbClr val="C00000"/>
                </a:solidFill>
              </a:rPr>
              <a:t>generate</a:t>
            </a:r>
            <a:r>
              <a:rPr lang="hu-HU" sz="2600" dirty="0">
                <a:solidFill>
                  <a:srgbClr val="C00000"/>
                </a:solidFill>
              </a:rPr>
              <a:t> </a:t>
            </a:r>
            <a:r>
              <a:rPr lang="hu-HU" sz="2600" dirty="0" err="1">
                <a:solidFill>
                  <a:srgbClr val="C00000"/>
                </a:solidFill>
              </a:rPr>
              <a:t>that</a:t>
            </a:r>
            <a:r>
              <a:rPr lang="hu-HU" sz="2600" dirty="0">
                <a:solidFill>
                  <a:srgbClr val="C00000"/>
                </a:solidFill>
              </a:rPr>
              <a:t> </a:t>
            </a:r>
            <a:r>
              <a:rPr lang="hu-HU" sz="2600" dirty="0" err="1">
                <a:solidFill>
                  <a:srgbClr val="C00000"/>
                </a:solidFill>
              </a:rPr>
              <a:t>genuine</a:t>
            </a:r>
            <a:r>
              <a:rPr lang="hu-HU" sz="2600" dirty="0">
                <a:solidFill>
                  <a:srgbClr val="C00000"/>
                </a:solidFill>
              </a:rPr>
              <a:t> link/</a:t>
            </a:r>
            <a:r>
              <a:rPr lang="hu-HU" sz="2600" dirty="0" err="1">
                <a:solidFill>
                  <a:srgbClr val="C00000"/>
                </a:solidFill>
              </a:rPr>
              <a:t>special</a:t>
            </a:r>
            <a:r>
              <a:rPr lang="hu-HU" sz="2600" dirty="0">
                <a:solidFill>
                  <a:srgbClr val="C00000"/>
                </a:solidFill>
              </a:rPr>
              <a:t> </a:t>
            </a:r>
            <a:r>
              <a:rPr lang="hu-HU" sz="2600" dirty="0" err="1">
                <a:solidFill>
                  <a:srgbClr val="C00000"/>
                </a:solidFill>
              </a:rPr>
              <a:t>relationship</a:t>
            </a:r>
            <a:r>
              <a:rPr lang="hu-HU" sz="2600" dirty="0"/>
              <a:t>, </a:t>
            </a:r>
            <a:r>
              <a:rPr lang="hu-HU" sz="2600" dirty="0" err="1"/>
              <a:t>let</a:t>
            </a:r>
            <a:r>
              <a:rPr lang="hu-HU" sz="2600" dirty="0"/>
              <a:t> </a:t>
            </a:r>
            <a:r>
              <a:rPr lang="hu-HU" sz="2600" dirty="0" err="1"/>
              <a:t>alone</a:t>
            </a:r>
            <a:r>
              <a:rPr lang="hu-HU" sz="2600" dirty="0"/>
              <a:t> </a:t>
            </a:r>
            <a:r>
              <a:rPr lang="hu-HU" sz="2600" dirty="0" err="1"/>
              <a:t>reciprocal</a:t>
            </a:r>
            <a:r>
              <a:rPr lang="hu-HU" sz="2600" dirty="0"/>
              <a:t> </a:t>
            </a:r>
            <a:r>
              <a:rPr lang="hu-HU" sz="2600" dirty="0" err="1"/>
              <a:t>rights</a:t>
            </a:r>
            <a:r>
              <a:rPr lang="hu-HU" sz="2600" dirty="0"/>
              <a:t> and </a:t>
            </a:r>
            <a:r>
              <a:rPr lang="hu-HU" sz="2600" dirty="0" err="1"/>
              <a:t>duties</a:t>
            </a:r>
            <a:r>
              <a:rPr lang="hu-HU" sz="2600" dirty="0"/>
              <a:t>. </a:t>
            </a:r>
          </a:p>
          <a:p>
            <a:pPr>
              <a:lnSpc>
                <a:spcPct val="170000"/>
              </a:lnSpc>
            </a:pPr>
            <a:endParaRPr lang="hu-HU" sz="2600" dirty="0"/>
          </a:p>
          <a:p>
            <a:pPr>
              <a:lnSpc>
                <a:spcPct val="170000"/>
              </a:lnSpc>
            </a:pPr>
            <a:r>
              <a:rPr lang="hu-HU" sz="2600" dirty="0" err="1"/>
              <a:t>So</a:t>
            </a:r>
            <a:r>
              <a:rPr lang="hu-HU" sz="2600" dirty="0"/>
              <a:t> </a:t>
            </a:r>
            <a:r>
              <a:rPr lang="hu-HU" sz="2600" dirty="0" err="1"/>
              <a:t>if</a:t>
            </a:r>
            <a:r>
              <a:rPr lang="hu-HU" sz="2600" dirty="0"/>
              <a:t> the EU </a:t>
            </a:r>
            <a:r>
              <a:rPr lang="hu-HU" sz="2600" dirty="0" err="1"/>
              <a:t>wanted</a:t>
            </a:r>
            <a:r>
              <a:rPr lang="hu-HU" sz="2600" dirty="0"/>
              <a:t> </a:t>
            </a:r>
            <a:r>
              <a:rPr lang="hu-HU" sz="2600" dirty="0" err="1"/>
              <a:t>to</a:t>
            </a:r>
            <a:r>
              <a:rPr lang="hu-HU" sz="2600" dirty="0"/>
              <a:t> </a:t>
            </a:r>
            <a:r>
              <a:rPr lang="hu-HU" sz="2600" dirty="0" err="1"/>
              <a:t>have</a:t>
            </a:r>
            <a:r>
              <a:rPr lang="hu-HU" sz="2600" dirty="0"/>
              <a:t> </a:t>
            </a:r>
            <a:r>
              <a:rPr lang="hu-HU" sz="2600" dirty="0" err="1">
                <a:solidFill>
                  <a:srgbClr val="C00000"/>
                </a:solidFill>
              </a:rPr>
              <a:t>competence</a:t>
            </a:r>
            <a:r>
              <a:rPr lang="hu-HU" sz="2600" dirty="0"/>
              <a:t> in </a:t>
            </a:r>
            <a:r>
              <a:rPr lang="hu-HU" sz="2600" dirty="0" err="1"/>
              <a:t>matters</a:t>
            </a:r>
            <a:r>
              <a:rPr lang="hu-HU" sz="2600" dirty="0"/>
              <a:t> of </a:t>
            </a:r>
            <a:r>
              <a:rPr lang="hu-HU" sz="2600" dirty="0" err="1"/>
              <a:t>special</a:t>
            </a:r>
            <a:r>
              <a:rPr lang="hu-HU" sz="2600" dirty="0"/>
              <a:t> </a:t>
            </a:r>
            <a:r>
              <a:rPr lang="hu-HU" sz="2600" dirty="0" err="1"/>
              <a:t>relationship</a:t>
            </a:r>
            <a:r>
              <a:rPr lang="hu-HU" sz="2600" dirty="0"/>
              <a:t> </a:t>
            </a:r>
            <a:r>
              <a:rPr lang="hu-HU" sz="2600" dirty="0" err="1"/>
              <a:t>it</a:t>
            </a:r>
            <a:r>
              <a:rPr lang="hu-HU" sz="2600" dirty="0"/>
              <a:t> </a:t>
            </a:r>
            <a:r>
              <a:rPr lang="hu-HU" sz="2600" dirty="0" err="1"/>
              <a:t>ought</a:t>
            </a:r>
            <a:r>
              <a:rPr lang="hu-HU" sz="2600" dirty="0"/>
              <a:t> </a:t>
            </a:r>
            <a:r>
              <a:rPr lang="hu-HU" sz="2600" dirty="0" err="1"/>
              <a:t>to</a:t>
            </a:r>
            <a:r>
              <a:rPr lang="hu-HU" sz="2600" dirty="0"/>
              <a:t> </a:t>
            </a:r>
            <a:r>
              <a:rPr lang="hu-HU" sz="2600" dirty="0" err="1"/>
              <a:t>have</a:t>
            </a:r>
            <a:r>
              <a:rPr lang="hu-HU" sz="2600" dirty="0"/>
              <a:t> </a:t>
            </a:r>
            <a:r>
              <a:rPr lang="hu-HU" sz="2600" dirty="0" err="1">
                <a:solidFill>
                  <a:srgbClr val="C00000"/>
                </a:solidFill>
              </a:rPr>
              <a:t>it</a:t>
            </a:r>
            <a:r>
              <a:rPr lang="hu-HU" sz="2600" dirty="0">
                <a:solidFill>
                  <a:srgbClr val="C00000"/>
                </a:solidFill>
              </a:rPr>
              <a:t> in </a:t>
            </a:r>
            <a:r>
              <a:rPr lang="hu-HU" sz="2600" dirty="0" err="1">
                <a:solidFill>
                  <a:srgbClr val="C00000"/>
                </a:solidFill>
              </a:rPr>
              <a:t>relation</a:t>
            </a:r>
            <a:r>
              <a:rPr lang="hu-HU" sz="2600" dirty="0">
                <a:solidFill>
                  <a:srgbClr val="C00000"/>
                </a:solidFill>
              </a:rPr>
              <a:t> </a:t>
            </a:r>
            <a:r>
              <a:rPr lang="hu-HU" sz="2600" dirty="0" err="1">
                <a:solidFill>
                  <a:srgbClr val="C00000"/>
                </a:solidFill>
              </a:rPr>
              <a:t>to</a:t>
            </a:r>
            <a:r>
              <a:rPr lang="hu-HU" sz="2600" dirty="0">
                <a:solidFill>
                  <a:srgbClr val="C00000"/>
                </a:solidFill>
              </a:rPr>
              <a:t> </a:t>
            </a:r>
            <a:r>
              <a:rPr lang="hu-HU" sz="2600" dirty="0" err="1">
                <a:solidFill>
                  <a:srgbClr val="C00000"/>
                </a:solidFill>
              </a:rPr>
              <a:t>citizenship</a:t>
            </a:r>
            <a:r>
              <a:rPr lang="hu-HU" sz="2600" dirty="0">
                <a:solidFill>
                  <a:srgbClr val="C00000"/>
                </a:solidFill>
              </a:rPr>
              <a:t> </a:t>
            </a:r>
            <a:r>
              <a:rPr lang="hu-HU" sz="2600" dirty="0" err="1">
                <a:solidFill>
                  <a:srgbClr val="C00000"/>
                </a:solidFill>
              </a:rPr>
              <a:t>acquired</a:t>
            </a:r>
            <a:r>
              <a:rPr lang="hu-HU" sz="2600" dirty="0">
                <a:solidFill>
                  <a:srgbClr val="C00000"/>
                </a:solidFill>
              </a:rPr>
              <a:t> </a:t>
            </a:r>
            <a:r>
              <a:rPr lang="hu-HU" sz="2600" dirty="0" err="1">
                <a:solidFill>
                  <a:srgbClr val="C00000"/>
                </a:solidFill>
              </a:rPr>
              <a:t>by</a:t>
            </a:r>
            <a:r>
              <a:rPr lang="hu-HU" sz="2600" dirty="0">
                <a:solidFill>
                  <a:srgbClr val="C00000"/>
                </a:solidFill>
              </a:rPr>
              <a:t> </a:t>
            </a:r>
            <a:r>
              <a:rPr lang="hu-HU" sz="2600" dirty="0" err="1">
                <a:solidFill>
                  <a:srgbClr val="C00000"/>
                </a:solidFill>
              </a:rPr>
              <a:t>birth</a:t>
            </a:r>
            <a:r>
              <a:rPr lang="hu-HU" sz="2600" dirty="0">
                <a:solidFill>
                  <a:srgbClr val="C00000"/>
                </a:solidFill>
              </a:rPr>
              <a:t>. </a:t>
            </a:r>
            <a:r>
              <a:rPr lang="hu-HU" sz="2600" dirty="0" err="1">
                <a:solidFill>
                  <a:srgbClr val="C00000"/>
                </a:solidFill>
              </a:rPr>
              <a:t>But</a:t>
            </a:r>
            <a:r>
              <a:rPr lang="hu-HU" sz="2600" dirty="0">
                <a:solidFill>
                  <a:srgbClr val="C00000"/>
                </a:solidFill>
              </a:rPr>
              <a:t> </a:t>
            </a:r>
            <a:r>
              <a:rPr lang="hu-HU" sz="2600" dirty="0" err="1">
                <a:solidFill>
                  <a:srgbClr val="C00000"/>
                </a:solidFill>
              </a:rPr>
              <a:t>that</a:t>
            </a:r>
            <a:r>
              <a:rPr lang="hu-HU" sz="2600" dirty="0">
                <a:solidFill>
                  <a:srgbClr val="C00000"/>
                </a:solidFill>
              </a:rPr>
              <a:t> is </a:t>
            </a:r>
            <a:r>
              <a:rPr lang="hu-HU" sz="2600" dirty="0" err="1">
                <a:solidFill>
                  <a:srgbClr val="C00000"/>
                </a:solidFill>
              </a:rPr>
              <a:t>taboo</a:t>
            </a:r>
            <a:r>
              <a:rPr lang="hu-HU" sz="2600" dirty="0"/>
              <a:t>, of </a:t>
            </a:r>
            <a:r>
              <a:rPr lang="hu-HU" sz="2600" dirty="0" err="1"/>
              <a:t>course</a:t>
            </a:r>
            <a:r>
              <a:rPr lang="hu-HU" sz="2600" dirty="0"/>
              <a:t> (</a:t>
            </a:r>
            <a:r>
              <a:rPr lang="hu-HU" sz="2600" dirty="0" err="1"/>
              <a:t>See</a:t>
            </a:r>
            <a:r>
              <a:rPr lang="hu-HU" sz="2600" dirty="0"/>
              <a:t> </a:t>
            </a:r>
            <a:r>
              <a:rPr lang="hu-HU" sz="2600" dirty="0" err="1"/>
              <a:t>Declaration</a:t>
            </a:r>
            <a:r>
              <a:rPr lang="hu-HU" sz="2600" dirty="0"/>
              <a:t> 2 </a:t>
            </a:r>
            <a:r>
              <a:rPr lang="hu-HU" sz="2600" dirty="0" err="1"/>
              <a:t>to</a:t>
            </a:r>
            <a:r>
              <a:rPr lang="hu-HU" sz="2600" dirty="0"/>
              <a:t> the </a:t>
            </a:r>
            <a:r>
              <a:rPr lang="hu-HU" sz="2600" dirty="0" err="1"/>
              <a:t>treaties</a:t>
            </a:r>
            <a:r>
              <a:rPr lang="hu-HU" sz="2600" dirty="0"/>
              <a:t>)</a:t>
            </a:r>
          </a:p>
          <a:p>
            <a:pPr>
              <a:lnSpc>
                <a:spcPct val="170000"/>
              </a:lnSpc>
            </a:pPr>
            <a:endParaRPr lang="hu-HU" sz="2600" dirty="0"/>
          </a:p>
          <a:p>
            <a:pPr>
              <a:lnSpc>
                <a:spcPct val="170000"/>
              </a:lnSpc>
            </a:pPr>
            <a:r>
              <a:rPr lang="hu-HU" sz="2600" dirty="0"/>
              <a:t>The </a:t>
            </a:r>
            <a:r>
              <a:rPr lang="hu-HU" sz="2600" dirty="0" err="1"/>
              <a:t>reference</a:t>
            </a:r>
            <a:r>
              <a:rPr lang="hu-HU" sz="2600" dirty="0"/>
              <a:t> </a:t>
            </a:r>
            <a:r>
              <a:rPr lang="hu-HU" sz="2600" dirty="0" err="1">
                <a:solidFill>
                  <a:srgbClr val="C00000"/>
                </a:solidFill>
              </a:rPr>
              <a:t>to</a:t>
            </a:r>
            <a:r>
              <a:rPr lang="hu-HU" sz="2600" dirty="0">
                <a:solidFill>
                  <a:srgbClr val="C00000"/>
                </a:solidFill>
              </a:rPr>
              <a:t> a </a:t>
            </a:r>
            <a:r>
              <a:rPr lang="hu-HU" sz="2600" dirty="0" err="1">
                <a:solidFill>
                  <a:srgbClr val="C00000"/>
                </a:solidFill>
              </a:rPr>
              <a:t>political</a:t>
            </a:r>
            <a:r>
              <a:rPr lang="hu-HU" sz="2600" dirty="0">
                <a:solidFill>
                  <a:srgbClr val="C00000"/>
                </a:solidFill>
              </a:rPr>
              <a:t> </a:t>
            </a:r>
            <a:r>
              <a:rPr lang="hu-HU" sz="2600" dirty="0" err="1">
                <a:solidFill>
                  <a:srgbClr val="C00000"/>
                </a:solidFill>
              </a:rPr>
              <a:t>community</a:t>
            </a:r>
            <a:r>
              <a:rPr lang="hu-HU" sz="2600" dirty="0">
                <a:solidFill>
                  <a:srgbClr val="C00000"/>
                </a:solidFill>
              </a:rPr>
              <a:t> </a:t>
            </a:r>
            <a:r>
              <a:rPr lang="hu-HU" sz="2600" dirty="0" err="1">
                <a:solidFill>
                  <a:srgbClr val="C00000"/>
                </a:solidFill>
              </a:rPr>
              <a:t>or</a:t>
            </a:r>
            <a:r>
              <a:rPr lang="hu-HU" sz="2600" dirty="0">
                <a:solidFill>
                  <a:srgbClr val="C00000"/>
                </a:solidFill>
              </a:rPr>
              <a:t> </a:t>
            </a:r>
            <a:r>
              <a:rPr lang="hu-HU" sz="2600" dirty="0" err="1">
                <a:solidFill>
                  <a:srgbClr val="C00000"/>
                </a:solidFill>
              </a:rPr>
              <a:t>polity</a:t>
            </a:r>
            <a:r>
              <a:rPr lang="hu-HU" sz="2600" dirty="0">
                <a:solidFill>
                  <a:srgbClr val="C00000"/>
                </a:solidFill>
              </a:rPr>
              <a:t> </a:t>
            </a:r>
            <a:r>
              <a:rPr lang="hu-HU" sz="2600" dirty="0"/>
              <a:t>is </a:t>
            </a:r>
            <a:r>
              <a:rPr lang="hu-HU" sz="2600" dirty="0" err="1">
                <a:solidFill>
                  <a:srgbClr val="C00000"/>
                </a:solidFill>
              </a:rPr>
              <a:t>hollow</a:t>
            </a:r>
            <a:r>
              <a:rPr lang="hu-HU" sz="2600" dirty="0"/>
              <a:t> </a:t>
            </a:r>
            <a:r>
              <a:rPr lang="hu-HU" sz="2600" dirty="0" err="1"/>
              <a:t>when</a:t>
            </a:r>
            <a:r>
              <a:rPr lang="hu-HU" sz="2600" dirty="0"/>
              <a:t> </a:t>
            </a:r>
            <a:r>
              <a:rPr lang="hu-HU" sz="2600" dirty="0" err="1"/>
              <a:t>many</a:t>
            </a:r>
            <a:r>
              <a:rPr lang="hu-HU" sz="2600" dirty="0"/>
              <a:t> </a:t>
            </a:r>
            <a:r>
              <a:rPr lang="hu-HU" sz="2600" dirty="0" err="1"/>
              <a:t>millions</a:t>
            </a:r>
            <a:r>
              <a:rPr lang="hu-HU" sz="2600" dirty="0"/>
              <a:t> of EU </a:t>
            </a:r>
            <a:r>
              <a:rPr lang="hu-HU" sz="2600" dirty="0" err="1"/>
              <a:t>citizens</a:t>
            </a:r>
            <a:r>
              <a:rPr lang="hu-HU" sz="2600" dirty="0"/>
              <a:t> </a:t>
            </a:r>
            <a:r>
              <a:rPr lang="hu-HU" sz="2600" dirty="0" err="1"/>
              <a:t>live</a:t>
            </a:r>
            <a:r>
              <a:rPr lang="hu-HU" sz="2600" dirty="0"/>
              <a:t> </a:t>
            </a:r>
            <a:r>
              <a:rPr lang="hu-HU" sz="2600" dirty="0" err="1"/>
              <a:t>outside</a:t>
            </a:r>
            <a:r>
              <a:rPr lang="hu-HU" sz="2600" dirty="0"/>
              <a:t> the EU and </a:t>
            </a:r>
            <a:r>
              <a:rPr lang="hu-HU" sz="2600" dirty="0" err="1"/>
              <a:t>have</a:t>
            </a:r>
            <a:r>
              <a:rPr lang="hu-HU" sz="2600" dirty="0"/>
              <a:t> no „</a:t>
            </a:r>
            <a:r>
              <a:rPr lang="hu-HU" sz="2600" dirty="0" err="1"/>
              <a:t>real</a:t>
            </a:r>
            <a:r>
              <a:rPr lang="hu-HU" sz="2600" dirty="0"/>
              <a:t> life” </a:t>
            </a:r>
            <a:r>
              <a:rPr lang="hu-HU" sz="2600" dirty="0" err="1"/>
              <a:t>bond</a:t>
            </a:r>
            <a:r>
              <a:rPr lang="hu-HU" sz="2600" dirty="0"/>
              <a:t> </a:t>
            </a:r>
            <a:r>
              <a:rPr lang="hu-HU" sz="2600" dirty="0" err="1"/>
              <a:t>to</a:t>
            </a:r>
            <a:r>
              <a:rPr lang="hu-HU" sz="2600" dirty="0"/>
              <a:t> </a:t>
            </a:r>
            <a:r>
              <a:rPr lang="hu-HU" sz="2600" dirty="0" err="1"/>
              <a:t>it</a:t>
            </a:r>
            <a:r>
              <a:rPr lang="hu-HU" sz="2600" dirty="0"/>
              <a:t>. (</a:t>
            </a:r>
            <a:r>
              <a:rPr lang="hu-HU" sz="2600" dirty="0" err="1"/>
              <a:t>Italians</a:t>
            </a:r>
            <a:r>
              <a:rPr lang="hu-HU" sz="2600" dirty="0"/>
              <a:t>, </a:t>
            </a:r>
            <a:r>
              <a:rPr lang="hu-HU" sz="2600" dirty="0" err="1"/>
              <a:t>Irish</a:t>
            </a:r>
            <a:r>
              <a:rPr lang="hu-HU" sz="2600" dirty="0"/>
              <a:t>, </a:t>
            </a:r>
            <a:r>
              <a:rPr lang="hu-HU" sz="2600" dirty="0" err="1"/>
              <a:t>Hungarians</a:t>
            </a:r>
            <a:r>
              <a:rPr lang="hu-HU" sz="2600" dirty="0"/>
              <a:t> etc.)</a:t>
            </a:r>
          </a:p>
          <a:p>
            <a:endParaRPr lang="hu-HU" dirty="0"/>
          </a:p>
          <a:p>
            <a:endParaRPr lang="hu-HU" dirty="0"/>
          </a:p>
        </p:txBody>
      </p:sp>
    </p:spTree>
    <p:extLst>
      <p:ext uri="{BB962C8B-B14F-4D97-AF65-F5344CB8AC3E}">
        <p14:creationId xmlns:p14="http://schemas.microsoft.com/office/powerpoint/2010/main" val="87223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9546820D-212C-9A11-41F7-9E2236803E9D}"/>
              </a:ext>
            </a:extLst>
          </p:cNvPr>
          <p:cNvSpPr>
            <a:spLocks noGrp="1"/>
          </p:cNvSpPr>
          <p:nvPr>
            <p:ph type="title"/>
          </p:nvPr>
        </p:nvSpPr>
        <p:spPr>
          <a:xfrm>
            <a:off x="685800" y="27735"/>
            <a:ext cx="7772400" cy="752128"/>
          </a:xfrm>
        </p:spPr>
        <p:txBody>
          <a:bodyPr/>
          <a:lstStyle/>
          <a:p>
            <a:r>
              <a:rPr lang="hu-HU" dirty="0" err="1"/>
              <a:t>Kochenov</a:t>
            </a:r>
            <a:r>
              <a:rPr lang="hu-HU" dirty="0"/>
              <a:t>: „</a:t>
            </a:r>
            <a:r>
              <a:rPr lang="hu-HU" sz="2400" dirty="0" err="1"/>
              <a:t>thickening</a:t>
            </a:r>
            <a:r>
              <a:rPr lang="hu-HU" sz="2400" dirty="0"/>
              <a:t>” the EU </a:t>
            </a:r>
            <a:r>
              <a:rPr lang="hu-HU" sz="2400" dirty="0" err="1"/>
              <a:t>citizenship</a:t>
            </a:r>
            <a:r>
              <a:rPr lang="hu-HU" sz="2400" dirty="0"/>
              <a:t>  = </a:t>
            </a:r>
            <a:r>
              <a:rPr lang="hu-HU" sz="2400" dirty="0" err="1"/>
              <a:t>contrary</a:t>
            </a:r>
            <a:r>
              <a:rPr lang="hu-HU" sz="2400" dirty="0"/>
              <a:t> </a:t>
            </a:r>
            <a:r>
              <a:rPr lang="hu-HU" sz="2400" dirty="0" err="1"/>
              <a:t>to</a:t>
            </a:r>
            <a:r>
              <a:rPr lang="hu-HU" sz="2400" dirty="0"/>
              <a:t> </a:t>
            </a:r>
            <a:r>
              <a:rPr lang="hu-HU" sz="2400" dirty="0" err="1"/>
              <a:t>transcending</a:t>
            </a:r>
            <a:r>
              <a:rPr lang="hu-HU" sz="2400" dirty="0"/>
              <a:t> </a:t>
            </a:r>
            <a:r>
              <a:rPr lang="hu-HU" sz="2400" dirty="0" err="1"/>
              <a:t>nationalism</a:t>
            </a:r>
            <a:r>
              <a:rPr lang="hu-HU" sz="2400" dirty="0"/>
              <a:t> and </a:t>
            </a:r>
            <a:r>
              <a:rPr lang="hu-HU" sz="2400" dirty="0" err="1"/>
              <a:t>discrimination</a:t>
            </a:r>
            <a:endParaRPr lang="hu-HU" sz="2400" dirty="0"/>
          </a:p>
        </p:txBody>
      </p:sp>
      <p:sp>
        <p:nvSpPr>
          <p:cNvPr id="6" name="Tartalom helye 5">
            <a:extLst>
              <a:ext uri="{FF2B5EF4-FFF2-40B4-BE49-F238E27FC236}">
                <a16:creationId xmlns:a16="http://schemas.microsoft.com/office/drawing/2014/main" id="{99A7D98B-73C3-15E1-0A06-8352ED4BFD4D}"/>
              </a:ext>
            </a:extLst>
          </p:cNvPr>
          <p:cNvSpPr>
            <a:spLocks noGrp="1"/>
          </p:cNvSpPr>
          <p:nvPr>
            <p:ph idx="1"/>
          </p:nvPr>
        </p:nvSpPr>
        <p:spPr>
          <a:xfrm>
            <a:off x="251520" y="980728"/>
            <a:ext cx="8712968" cy="5648672"/>
          </a:xfrm>
        </p:spPr>
        <p:txBody>
          <a:bodyPr>
            <a:normAutofit fontScale="62500" lnSpcReduction="20000"/>
          </a:bodyPr>
          <a:lstStyle/>
          <a:p>
            <a:pPr>
              <a:lnSpc>
                <a:spcPct val="170000"/>
              </a:lnSpc>
            </a:pPr>
            <a:r>
              <a:rPr lang="hu-HU" sz="2600" dirty="0"/>
              <a:t>„…</a:t>
            </a:r>
            <a:r>
              <a:rPr lang="en-GB" sz="2600" dirty="0"/>
              <a:t>when </a:t>
            </a:r>
            <a:r>
              <a:rPr lang="en-GB" sz="2600" dirty="0">
                <a:solidFill>
                  <a:srgbClr val="C00000"/>
                </a:solidFill>
              </a:rPr>
              <a:t>EU citizens establish residence </a:t>
            </a:r>
            <a:r>
              <a:rPr lang="en-GB" sz="2600" dirty="0"/>
              <a:t>(including</a:t>
            </a:r>
            <a:r>
              <a:rPr lang="hu-HU" sz="2600" dirty="0"/>
              <a:t> </a:t>
            </a:r>
            <a:r>
              <a:rPr lang="en-GB" sz="2600" dirty="0"/>
              <a:t>permanent residence) in a Member State other than that of their nationality: </a:t>
            </a:r>
            <a:r>
              <a:rPr lang="en-GB" sz="2600" dirty="0">
                <a:solidFill>
                  <a:srgbClr val="C00000"/>
                </a:solidFill>
              </a:rPr>
              <a:t>all the "thick" identity claims—the</a:t>
            </a:r>
            <a:r>
              <a:rPr lang="hu-HU" sz="2600" dirty="0">
                <a:solidFill>
                  <a:srgbClr val="C00000"/>
                </a:solidFill>
              </a:rPr>
              <a:t> </a:t>
            </a:r>
            <a:r>
              <a:rPr lang="en-GB" sz="2600" dirty="0">
                <a:solidFill>
                  <a:srgbClr val="C00000"/>
                </a:solidFill>
              </a:rPr>
              <a:t>knowledge of the language, history tests and the like—generally do not apply to them</a:t>
            </a:r>
            <a:r>
              <a:rPr lang="en-GB" sz="2600" dirty="0"/>
              <a:t>, in contrast to what is</a:t>
            </a:r>
            <a:r>
              <a:rPr lang="hu-HU" sz="2600" dirty="0"/>
              <a:t> </a:t>
            </a:r>
            <a:r>
              <a:rPr lang="hu-HU" sz="2600" dirty="0" err="1"/>
              <a:t>demanded</a:t>
            </a:r>
            <a:r>
              <a:rPr lang="hu-HU" sz="2600" dirty="0"/>
              <a:t> of non-EU </a:t>
            </a:r>
            <a:r>
              <a:rPr lang="hu-HU" sz="2600" dirty="0" err="1"/>
              <a:t>citizens</a:t>
            </a:r>
            <a:r>
              <a:rPr lang="hu-HU" sz="2600" dirty="0"/>
              <a:t> ….</a:t>
            </a:r>
          </a:p>
          <a:p>
            <a:pPr>
              <a:lnSpc>
                <a:spcPct val="170000"/>
              </a:lnSpc>
            </a:pPr>
            <a:r>
              <a:rPr lang="en-GB" sz="2600" dirty="0"/>
              <a:t>One of the pillars of this model was the </a:t>
            </a:r>
            <a:r>
              <a:rPr lang="en-GB" sz="2600" dirty="0">
                <a:solidFill>
                  <a:srgbClr val="C00000"/>
                </a:solidFill>
              </a:rPr>
              <a:t>liberal tolerant promise of the EU’s values in respecting diversity</a:t>
            </a:r>
            <a:r>
              <a:rPr lang="hu-HU" sz="2600" dirty="0">
                <a:solidFill>
                  <a:srgbClr val="C00000"/>
                </a:solidFill>
              </a:rPr>
              <a:t> </a:t>
            </a:r>
            <a:r>
              <a:rPr lang="en-GB" sz="2600" dirty="0"/>
              <a:t>and taming the Member States in the interest of EU citizens’ rights</a:t>
            </a:r>
            <a:r>
              <a:rPr lang="hu-HU" sz="2600" dirty="0"/>
              <a:t>…</a:t>
            </a:r>
          </a:p>
          <a:p>
            <a:pPr>
              <a:lnSpc>
                <a:spcPct val="170000"/>
              </a:lnSpc>
            </a:pPr>
            <a:r>
              <a:rPr lang="hu-HU" sz="2600" dirty="0">
                <a:solidFill>
                  <a:srgbClr val="C00000"/>
                </a:solidFill>
              </a:rPr>
              <a:t>[T]</a:t>
            </a:r>
            <a:r>
              <a:rPr lang="en-GB" sz="2600" dirty="0">
                <a:solidFill>
                  <a:srgbClr val="C00000"/>
                </a:solidFill>
              </a:rPr>
              <a:t>he EU still offers hope in taming this obstructive nationalist/protectionist red tape</a:t>
            </a:r>
            <a:r>
              <a:rPr lang="en-GB" sz="2600" dirty="0"/>
              <a:t> through</a:t>
            </a:r>
            <a:r>
              <a:rPr lang="hu-HU" sz="2600" dirty="0"/>
              <a:t> </a:t>
            </a:r>
            <a:r>
              <a:rPr lang="en-GB" sz="2600" dirty="0"/>
              <a:t>principles such </a:t>
            </a:r>
            <a:r>
              <a:rPr lang="en-GB" sz="2600" dirty="0">
                <a:solidFill>
                  <a:srgbClr val="C00000"/>
                </a:solidFill>
              </a:rPr>
              <a:t>as non-discrimination on the basis of nationality, free movement, and proportionality. </a:t>
            </a:r>
            <a:r>
              <a:rPr lang="hu-HU" sz="2600" dirty="0">
                <a:solidFill>
                  <a:srgbClr val="C00000"/>
                </a:solidFill>
              </a:rPr>
              <a:t>…</a:t>
            </a:r>
            <a:endParaRPr lang="en-GB" sz="2600" dirty="0">
              <a:solidFill>
                <a:srgbClr val="C00000"/>
              </a:solidFill>
            </a:endParaRPr>
          </a:p>
          <a:p>
            <a:pPr>
              <a:lnSpc>
                <a:spcPct val="170000"/>
              </a:lnSpc>
            </a:pPr>
            <a:r>
              <a:rPr lang="en-GB" sz="2600" i="1" dirty="0"/>
              <a:t>Commission v Malta </a:t>
            </a:r>
            <a:r>
              <a:rPr lang="en-GB" sz="2600" dirty="0"/>
              <a:t>seems to signify </a:t>
            </a:r>
            <a:r>
              <a:rPr lang="en-GB" sz="2600" dirty="0">
                <a:solidFill>
                  <a:srgbClr val="C00000"/>
                </a:solidFill>
              </a:rPr>
              <a:t>a turning point </a:t>
            </a:r>
            <a:r>
              <a:rPr lang="en-GB" sz="2600" dirty="0"/>
              <a:t>in this understanding of EU citizenship.</a:t>
            </a:r>
            <a:r>
              <a:rPr lang="hu-HU" sz="2600" dirty="0"/>
              <a:t>  … </a:t>
            </a:r>
            <a:r>
              <a:rPr lang="en-GB" sz="2600" dirty="0"/>
              <a:t>the Court of Justice draws </a:t>
            </a:r>
            <a:r>
              <a:rPr lang="en-GB" sz="2600" dirty="0">
                <a:solidFill>
                  <a:srgbClr val="C00000"/>
                </a:solidFill>
              </a:rPr>
              <a:t>a distinction between citizens "in law" </a:t>
            </a:r>
            <a:r>
              <a:rPr lang="en-GB" sz="2600" dirty="0" err="1">
                <a:solidFill>
                  <a:srgbClr val="C00000"/>
                </a:solidFill>
              </a:rPr>
              <a:t>onl</a:t>
            </a:r>
            <a:r>
              <a:rPr lang="hu-HU" sz="2600" dirty="0">
                <a:solidFill>
                  <a:srgbClr val="C00000"/>
                </a:solidFill>
              </a:rPr>
              <a:t>y </a:t>
            </a:r>
            <a:r>
              <a:rPr lang="hu-HU" sz="2600" dirty="0"/>
              <a:t>[</a:t>
            </a:r>
            <a:r>
              <a:rPr lang="en-GB" sz="2600" dirty="0"/>
              <a:t>who have naturalised under "transactional" schemes</a:t>
            </a:r>
            <a:r>
              <a:rPr lang="hu-HU" sz="2600" dirty="0"/>
              <a:t> -BN] a</a:t>
            </a:r>
            <a:r>
              <a:rPr lang="en-GB" sz="2600" dirty="0" err="1"/>
              <a:t>nd</a:t>
            </a:r>
            <a:r>
              <a:rPr lang="en-GB" sz="2600" dirty="0"/>
              <a:t> those</a:t>
            </a:r>
            <a:r>
              <a:rPr lang="hu-HU" sz="2600" dirty="0"/>
              <a:t> </a:t>
            </a:r>
            <a:r>
              <a:rPr lang="en-GB" sz="2600" dirty="0">
                <a:solidFill>
                  <a:srgbClr val="C00000"/>
                </a:solidFill>
              </a:rPr>
              <a:t>"true" citizens </a:t>
            </a:r>
            <a:r>
              <a:rPr lang="en-GB" sz="2600" dirty="0"/>
              <a:t>who satisfy the </a:t>
            </a:r>
            <a:r>
              <a:rPr lang="en-GB" sz="2600" dirty="0">
                <a:solidFill>
                  <a:srgbClr val="C00000"/>
                </a:solidFill>
              </a:rPr>
              <a:t>"bond of solidarity and good faith</a:t>
            </a:r>
            <a:r>
              <a:rPr lang="en-GB" sz="2600" dirty="0"/>
              <a:t>" which EU law now requires</a:t>
            </a:r>
            <a:r>
              <a:rPr lang="hu-HU" sz="2600" dirty="0"/>
              <a:t>”</a:t>
            </a:r>
          </a:p>
          <a:p>
            <a:pPr algn="r">
              <a:lnSpc>
                <a:spcPct val="170000"/>
              </a:lnSpc>
            </a:pPr>
            <a:r>
              <a:rPr lang="en-GB" dirty="0" err="1">
                <a:latin typeface="Calibri" panose="020F0502020204030204" pitchFamily="34" charset="0"/>
                <a:ea typeface="Calibri" panose="020F0502020204030204" pitchFamily="34" charset="0"/>
                <a:cs typeface="Calibri" panose="020F0502020204030204" pitchFamily="34" charset="0"/>
              </a:rPr>
              <a:t>Kochenov</a:t>
            </a:r>
            <a:r>
              <a:rPr lang="hu-HU" dirty="0">
                <a:latin typeface="Calibri" panose="020F0502020204030204" pitchFamily="34" charset="0"/>
                <a:ea typeface="Calibri" panose="020F0502020204030204" pitchFamily="34" charset="0"/>
                <a:cs typeface="Calibri" panose="020F0502020204030204" pitchFamily="34" charset="0"/>
              </a:rPr>
              <a:t> and </a:t>
            </a:r>
            <a:r>
              <a:rPr lang="en-GB" dirty="0">
                <a:latin typeface="Calibri" panose="020F0502020204030204" pitchFamily="34" charset="0"/>
                <a:ea typeface="Calibri" panose="020F0502020204030204" pitchFamily="34" charset="0"/>
                <a:cs typeface="Calibri" panose="020F0502020204030204" pitchFamily="34" charset="0"/>
              </a:rPr>
              <a:t>Íñiguez</a:t>
            </a:r>
            <a:r>
              <a:rPr lang="hu-HU" dirty="0">
                <a:latin typeface="Calibri" panose="020F0502020204030204" pitchFamily="34" charset="0"/>
                <a:ea typeface="Calibri" panose="020F0502020204030204" pitchFamily="34" charset="0"/>
                <a:cs typeface="Calibri" panose="020F0502020204030204" pitchFamily="34" charset="0"/>
              </a:rPr>
              <a:t> (2025) 468-469</a:t>
            </a:r>
            <a:endParaRPr lang="hu-HU" dirty="0"/>
          </a:p>
        </p:txBody>
      </p:sp>
    </p:spTree>
    <p:extLst>
      <p:ext uri="{BB962C8B-B14F-4D97-AF65-F5344CB8AC3E}">
        <p14:creationId xmlns:p14="http://schemas.microsoft.com/office/powerpoint/2010/main" val="1626163424"/>
      </p:ext>
    </p:extLst>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DE5C091-068C-31BE-7398-FC387B50C3D9}"/>
              </a:ext>
            </a:extLst>
          </p:cNvPr>
          <p:cNvSpPr>
            <a:spLocks noGrp="1"/>
          </p:cNvSpPr>
          <p:nvPr>
            <p:ph type="title"/>
          </p:nvPr>
        </p:nvSpPr>
        <p:spPr>
          <a:xfrm>
            <a:off x="685800" y="34636"/>
            <a:ext cx="7772400" cy="874084"/>
          </a:xfrm>
        </p:spPr>
        <p:txBody>
          <a:bodyPr/>
          <a:lstStyle/>
          <a:p>
            <a:r>
              <a:rPr lang="hu-HU" sz="2400" dirty="0"/>
              <a:t>CLOSE READING OF SACHAR AND HURST</a:t>
            </a:r>
            <a:br>
              <a:rPr lang="hu-HU" sz="2400" dirty="0"/>
            </a:br>
            <a:r>
              <a:rPr lang="hu-HU" sz="2400" dirty="0"/>
              <a:t>COUNTER-ARGUMENTS</a:t>
            </a:r>
          </a:p>
        </p:txBody>
      </p:sp>
      <p:sp>
        <p:nvSpPr>
          <p:cNvPr id="3" name="Tartalom helye 2">
            <a:extLst>
              <a:ext uri="{FF2B5EF4-FFF2-40B4-BE49-F238E27FC236}">
                <a16:creationId xmlns:a16="http://schemas.microsoft.com/office/drawing/2014/main" id="{D33AC2F8-496D-B951-C438-2D0E132BC695}"/>
              </a:ext>
            </a:extLst>
          </p:cNvPr>
          <p:cNvSpPr>
            <a:spLocks noGrp="1"/>
          </p:cNvSpPr>
          <p:nvPr>
            <p:ph sz="half" idx="1"/>
          </p:nvPr>
        </p:nvSpPr>
        <p:spPr>
          <a:xfrm>
            <a:off x="251520" y="908720"/>
            <a:ext cx="4134743" cy="5616624"/>
          </a:xfrm>
        </p:spPr>
        <p:txBody>
          <a:bodyPr>
            <a:normAutofit fontScale="85000" lnSpcReduction="10000"/>
          </a:bodyPr>
          <a:lstStyle/>
          <a:p>
            <a:r>
              <a:rPr lang="hu-HU" dirty="0"/>
              <a:t>„</a:t>
            </a:r>
            <a:r>
              <a:rPr lang="en-GB" dirty="0">
                <a:solidFill>
                  <a:srgbClr val="C00000"/>
                </a:solidFill>
              </a:rPr>
              <a:t>Citizenship</a:t>
            </a:r>
            <a:r>
              <a:rPr lang="en-GB" dirty="0"/>
              <a:t> as we know it (at least </a:t>
            </a:r>
            <a:r>
              <a:rPr lang="en-GB" dirty="0">
                <a:solidFill>
                  <a:srgbClr val="C00000"/>
                </a:solidFill>
              </a:rPr>
              <a:t>since Aristotle</a:t>
            </a:r>
            <a:r>
              <a:rPr lang="en-GB" dirty="0"/>
              <a:t>) is</a:t>
            </a:r>
            <a:r>
              <a:rPr lang="hu-HU" dirty="0"/>
              <a:t> </a:t>
            </a:r>
            <a:r>
              <a:rPr lang="en-GB" dirty="0"/>
              <a:t>comprised of </a:t>
            </a:r>
            <a:r>
              <a:rPr lang="en-GB" dirty="0">
                <a:solidFill>
                  <a:srgbClr val="C00000"/>
                </a:solidFill>
              </a:rPr>
              <a:t>political</a:t>
            </a:r>
            <a:r>
              <a:rPr lang="hu-HU" dirty="0">
                <a:solidFill>
                  <a:srgbClr val="C00000"/>
                </a:solidFill>
              </a:rPr>
              <a:t> </a:t>
            </a:r>
            <a:r>
              <a:rPr lang="en-GB" dirty="0">
                <a:solidFill>
                  <a:srgbClr val="C00000"/>
                </a:solidFill>
              </a:rPr>
              <a:t>relations</a:t>
            </a:r>
            <a:r>
              <a:rPr lang="en-GB" dirty="0"/>
              <a:t>; as such, it is expected to both reflect and generate a notion of</a:t>
            </a:r>
            <a:r>
              <a:rPr lang="hu-HU" dirty="0"/>
              <a:t> </a:t>
            </a:r>
            <a:r>
              <a:rPr lang="en-GB" dirty="0">
                <a:solidFill>
                  <a:srgbClr val="C00000"/>
                </a:solidFill>
              </a:rPr>
              <a:t>participation,</a:t>
            </a:r>
            <a:r>
              <a:rPr lang="en-GB" dirty="0"/>
              <a:t> </a:t>
            </a:r>
            <a:r>
              <a:rPr lang="en-GB" dirty="0">
                <a:solidFill>
                  <a:srgbClr val="C00000"/>
                </a:solidFill>
              </a:rPr>
              <a:t>co-governance, </a:t>
            </a:r>
            <a:r>
              <a:rPr lang="en-GB" dirty="0"/>
              <a:t>and a degree of </a:t>
            </a:r>
            <a:r>
              <a:rPr lang="en-GB" dirty="0">
                <a:solidFill>
                  <a:srgbClr val="C00000"/>
                </a:solidFill>
              </a:rPr>
              <a:t>solidarity among those included </a:t>
            </a:r>
            <a:r>
              <a:rPr lang="en-GB" dirty="0"/>
              <a:t>in</a:t>
            </a:r>
            <a:r>
              <a:rPr lang="hu-HU" dirty="0"/>
              <a:t> </a:t>
            </a:r>
            <a:r>
              <a:rPr lang="en-GB" dirty="0"/>
              <a:t>the body politic. </a:t>
            </a:r>
            <a:endParaRPr lang="hu-HU" dirty="0"/>
          </a:p>
          <a:p>
            <a:endParaRPr lang="hu-HU" dirty="0"/>
          </a:p>
          <a:p>
            <a:endParaRPr lang="hu-HU" dirty="0"/>
          </a:p>
          <a:p>
            <a:endParaRPr lang="hu-HU" dirty="0"/>
          </a:p>
          <a:p>
            <a:r>
              <a:rPr lang="en-GB" sz="2200" dirty="0"/>
              <a:t>It is </a:t>
            </a:r>
            <a:r>
              <a:rPr lang="en-GB" sz="2200" dirty="0">
                <a:solidFill>
                  <a:srgbClr val="C00000"/>
                </a:solidFill>
              </a:rPr>
              <a:t>difficult to</a:t>
            </a:r>
            <a:r>
              <a:rPr lang="hu-HU" sz="2200" dirty="0">
                <a:solidFill>
                  <a:srgbClr val="C00000"/>
                </a:solidFill>
              </a:rPr>
              <a:t> </a:t>
            </a:r>
            <a:r>
              <a:rPr lang="en-GB" sz="2200" dirty="0">
                <a:solidFill>
                  <a:srgbClr val="C00000"/>
                </a:solidFill>
              </a:rPr>
              <a:t>imagine how these values could be preserved</a:t>
            </a:r>
            <a:r>
              <a:rPr lang="hu-HU" sz="2200" dirty="0">
                <a:solidFill>
                  <a:srgbClr val="C00000"/>
                </a:solidFill>
              </a:rPr>
              <a:t> </a:t>
            </a:r>
            <a:r>
              <a:rPr lang="en-GB" sz="2200" dirty="0"/>
              <a:t>under circumstances in which </a:t>
            </a:r>
            <a:r>
              <a:rPr lang="en-GB" sz="2200" dirty="0">
                <a:solidFill>
                  <a:srgbClr val="C00000"/>
                </a:solidFill>
              </a:rPr>
              <a:t>insiders and outsiders are distinguished </a:t>
            </a:r>
            <a:r>
              <a:rPr lang="en-GB" sz="2200" dirty="0"/>
              <a:t>merely </a:t>
            </a:r>
            <a:r>
              <a:rPr lang="en-GB" sz="2200" dirty="0">
                <a:solidFill>
                  <a:srgbClr val="C00000"/>
                </a:solidFill>
              </a:rPr>
              <a:t>by</a:t>
            </a:r>
            <a:r>
              <a:rPr lang="hu-HU" sz="2200" dirty="0">
                <a:solidFill>
                  <a:srgbClr val="C00000"/>
                </a:solidFill>
              </a:rPr>
              <a:t> </a:t>
            </a:r>
            <a:r>
              <a:rPr lang="en-GB" sz="2200" dirty="0">
                <a:solidFill>
                  <a:srgbClr val="C00000"/>
                </a:solidFill>
              </a:rPr>
              <a:t>the ability to pay a certain price</a:t>
            </a:r>
            <a:r>
              <a:rPr lang="en-GB" sz="2200" dirty="0"/>
              <a:t>.</a:t>
            </a:r>
            <a:r>
              <a:rPr lang="hu-HU" sz="2200" dirty="0"/>
              <a:t>” </a:t>
            </a:r>
          </a:p>
          <a:p>
            <a:pPr algn="r"/>
            <a:r>
              <a:rPr lang="hu-HU" dirty="0" err="1"/>
              <a:t>Sachar-Hurst</a:t>
            </a:r>
            <a:r>
              <a:rPr lang="hu-HU" dirty="0"/>
              <a:t>, p. 247</a:t>
            </a:r>
          </a:p>
        </p:txBody>
      </p:sp>
      <p:sp>
        <p:nvSpPr>
          <p:cNvPr id="4" name="Tartalom helye 3">
            <a:extLst>
              <a:ext uri="{FF2B5EF4-FFF2-40B4-BE49-F238E27FC236}">
                <a16:creationId xmlns:a16="http://schemas.microsoft.com/office/drawing/2014/main" id="{C676FF9D-EEF6-81AC-E0D0-551380EC92C2}"/>
              </a:ext>
            </a:extLst>
          </p:cNvPr>
          <p:cNvSpPr>
            <a:spLocks noGrp="1"/>
          </p:cNvSpPr>
          <p:nvPr>
            <p:ph sz="half" idx="2"/>
          </p:nvPr>
        </p:nvSpPr>
        <p:spPr>
          <a:xfrm>
            <a:off x="4538662" y="908720"/>
            <a:ext cx="4353817" cy="5616624"/>
          </a:xfrm>
        </p:spPr>
        <p:txBody>
          <a:bodyPr>
            <a:normAutofit fontScale="85000" lnSpcReduction="10000"/>
          </a:bodyPr>
          <a:lstStyle/>
          <a:p>
            <a:r>
              <a:rPr lang="hu-HU" dirty="0" err="1"/>
              <a:t>Citizenship</a:t>
            </a:r>
            <a:r>
              <a:rPr lang="hu-HU" dirty="0">
                <a:solidFill>
                  <a:srgbClr val="C00000"/>
                </a:solidFill>
              </a:rPr>
              <a:t>, </a:t>
            </a:r>
            <a:r>
              <a:rPr lang="hu-HU" dirty="0" err="1">
                <a:solidFill>
                  <a:srgbClr val="C00000"/>
                </a:solidFill>
              </a:rPr>
              <a:t>since</a:t>
            </a:r>
            <a:r>
              <a:rPr lang="hu-HU" dirty="0">
                <a:solidFill>
                  <a:srgbClr val="C00000"/>
                </a:solidFill>
              </a:rPr>
              <a:t> the </a:t>
            </a:r>
            <a:r>
              <a:rPr lang="hu-HU" dirty="0" err="1">
                <a:solidFill>
                  <a:srgbClr val="C00000"/>
                </a:solidFill>
              </a:rPr>
              <a:t>Romans</a:t>
            </a:r>
            <a:r>
              <a:rPr lang="hu-HU" dirty="0">
                <a:solidFill>
                  <a:srgbClr val="C00000"/>
                </a:solidFill>
              </a:rPr>
              <a:t> </a:t>
            </a:r>
            <a:r>
              <a:rPr lang="hu-HU" dirty="0"/>
              <a:t>is (</a:t>
            </a:r>
            <a:r>
              <a:rPr lang="hu-HU" dirty="0" err="1"/>
              <a:t>may</a:t>
            </a:r>
            <a:r>
              <a:rPr lang="hu-HU" dirty="0"/>
              <a:t> be) a </a:t>
            </a:r>
            <a:r>
              <a:rPr lang="hu-HU" dirty="0" err="1"/>
              <a:t>legal</a:t>
            </a:r>
            <a:r>
              <a:rPr lang="hu-HU" dirty="0"/>
              <a:t> </a:t>
            </a:r>
            <a:r>
              <a:rPr lang="hu-HU" dirty="0" err="1"/>
              <a:t>relationship</a:t>
            </a:r>
            <a:endParaRPr lang="hu-HU" dirty="0"/>
          </a:p>
          <a:p>
            <a:endParaRPr lang="hu-HU" dirty="0">
              <a:solidFill>
                <a:srgbClr val="C00000"/>
              </a:solidFill>
            </a:endParaRPr>
          </a:p>
          <a:p>
            <a:r>
              <a:rPr lang="hu-HU" dirty="0" err="1"/>
              <a:t>Why</a:t>
            </a:r>
            <a:r>
              <a:rPr lang="hu-HU" dirty="0"/>
              <a:t> </a:t>
            </a:r>
            <a:r>
              <a:rPr lang="hu-HU" dirty="0" err="1"/>
              <a:t>should</a:t>
            </a:r>
            <a:r>
              <a:rPr lang="hu-HU" dirty="0"/>
              <a:t> </a:t>
            </a:r>
            <a:r>
              <a:rPr lang="hu-HU" dirty="0" err="1">
                <a:solidFill>
                  <a:srgbClr val="C00000"/>
                </a:solidFill>
              </a:rPr>
              <a:t>only</a:t>
            </a:r>
            <a:r>
              <a:rPr lang="hu-HU" dirty="0">
                <a:solidFill>
                  <a:srgbClr val="C00000"/>
                </a:solidFill>
              </a:rPr>
              <a:t> </a:t>
            </a:r>
            <a:r>
              <a:rPr lang="hu-HU" dirty="0" err="1">
                <a:solidFill>
                  <a:srgbClr val="C00000"/>
                </a:solidFill>
              </a:rPr>
              <a:t>citizens</a:t>
            </a:r>
            <a:r>
              <a:rPr lang="hu-HU" dirty="0">
                <a:solidFill>
                  <a:srgbClr val="C00000"/>
                </a:solidFill>
              </a:rPr>
              <a:t> </a:t>
            </a:r>
            <a:r>
              <a:rPr lang="hu-HU" dirty="0" err="1">
                <a:solidFill>
                  <a:srgbClr val="C00000"/>
                </a:solidFill>
              </a:rPr>
              <a:t>participate</a:t>
            </a:r>
            <a:r>
              <a:rPr lang="hu-HU" dirty="0"/>
              <a:t> in a </a:t>
            </a:r>
            <a:r>
              <a:rPr lang="hu-HU" dirty="0" err="1"/>
              <a:t>society’s</a:t>
            </a:r>
            <a:r>
              <a:rPr lang="hu-HU" dirty="0"/>
              <a:t> decision </a:t>
            </a:r>
            <a:r>
              <a:rPr lang="hu-HU" dirty="0" err="1"/>
              <a:t>making</a:t>
            </a:r>
            <a:r>
              <a:rPr lang="hu-HU" dirty="0">
                <a:solidFill>
                  <a:srgbClr val="C00000"/>
                </a:solidFill>
              </a:rPr>
              <a:t>, </a:t>
            </a:r>
            <a:r>
              <a:rPr lang="hu-HU" dirty="0" err="1"/>
              <a:t>when</a:t>
            </a:r>
            <a:r>
              <a:rPr lang="hu-HU" dirty="0"/>
              <a:t> </a:t>
            </a:r>
            <a:r>
              <a:rPr lang="hu-HU" dirty="0" err="1">
                <a:solidFill>
                  <a:srgbClr val="C00000"/>
                </a:solidFill>
              </a:rPr>
              <a:t>resident</a:t>
            </a:r>
            <a:r>
              <a:rPr lang="hu-HU" dirty="0">
                <a:solidFill>
                  <a:srgbClr val="C00000"/>
                </a:solidFill>
              </a:rPr>
              <a:t> </a:t>
            </a:r>
            <a:r>
              <a:rPr lang="hu-HU" dirty="0" err="1">
                <a:solidFill>
                  <a:srgbClr val="C00000"/>
                </a:solidFill>
              </a:rPr>
              <a:t>foreigners</a:t>
            </a:r>
            <a:r>
              <a:rPr lang="hu-HU" dirty="0">
                <a:solidFill>
                  <a:srgbClr val="C00000"/>
                </a:solidFill>
              </a:rPr>
              <a:t> </a:t>
            </a:r>
            <a:r>
              <a:rPr lang="hu-HU" dirty="0" err="1"/>
              <a:t>are</a:t>
            </a:r>
            <a:r>
              <a:rPr lang="hu-HU" dirty="0"/>
              <a:t> </a:t>
            </a:r>
            <a:r>
              <a:rPr lang="hu-HU" dirty="0" err="1"/>
              <a:t>equally</a:t>
            </a:r>
            <a:r>
              <a:rPr lang="hu-HU" dirty="0"/>
              <a:t> </a:t>
            </a:r>
            <a:r>
              <a:rPr lang="hu-HU" dirty="0" err="1"/>
              <a:t>affected</a:t>
            </a:r>
            <a:r>
              <a:rPr lang="hu-HU" dirty="0"/>
              <a:t>? </a:t>
            </a:r>
          </a:p>
          <a:p>
            <a:br>
              <a:rPr lang="hu-HU" dirty="0"/>
            </a:br>
            <a:r>
              <a:rPr lang="hu-HU" dirty="0" err="1"/>
              <a:t>Why</a:t>
            </a:r>
            <a:r>
              <a:rPr lang="hu-HU" dirty="0"/>
              <a:t> </a:t>
            </a:r>
            <a:r>
              <a:rPr lang="hu-HU" dirty="0" err="1"/>
              <a:t>should</a:t>
            </a:r>
            <a:r>
              <a:rPr lang="hu-HU" dirty="0"/>
              <a:t> </a:t>
            </a:r>
            <a:r>
              <a:rPr lang="hu-HU" dirty="0" err="1">
                <a:solidFill>
                  <a:srgbClr val="C00000"/>
                </a:solidFill>
              </a:rPr>
              <a:t>citizens</a:t>
            </a:r>
            <a:r>
              <a:rPr lang="hu-HU" dirty="0">
                <a:solidFill>
                  <a:srgbClr val="C00000"/>
                </a:solidFill>
              </a:rPr>
              <a:t> </a:t>
            </a:r>
            <a:r>
              <a:rPr lang="hu-HU" dirty="0" err="1">
                <a:solidFill>
                  <a:srgbClr val="C00000"/>
                </a:solidFill>
              </a:rPr>
              <a:t>living</a:t>
            </a:r>
            <a:r>
              <a:rPr lang="hu-HU" dirty="0">
                <a:solidFill>
                  <a:srgbClr val="C00000"/>
                </a:solidFill>
              </a:rPr>
              <a:t> </a:t>
            </a:r>
            <a:r>
              <a:rPr lang="hu-HU" dirty="0" err="1">
                <a:solidFill>
                  <a:srgbClr val="C00000"/>
                </a:solidFill>
              </a:rPr>
              <a:t>abroad</a:t>
            </a:r>
            <a:r>
              <a:rPr lang="hu-HU" dirty="0"/>
              <a:t> </a:t>
            </a:r>
            <a:r>
              <a:rPr lang="hu-HU" dirty="0" err="1"/>
              <a:t>participate</a:t>
            </a:r>
            <a:r>
              <a:rPr lang="hu-HU" dirty="0"/>
              <a:t>?</a:t>
            </a:r>
          </a:p>
          <a:p>
            <a:endParaRPr lang="hu-HU" dirty="0"/>
          </a:p>
          <a:p>
            <a:r>
              <a:rPr lang="hu-HU" dirty="0">
                <a:solidFill>
                  <a:srgbClr val="C00000"/>
                </a:solidFill>
              </a:rPr>
              <a:t>Co-</a:t>
            </a:r>
            <a:r>
              <a:rPr lang="hu-HU" dirty="0" err="1">
                <a:solidFill>
                  <a:srgbClr val="C00000"/>
                </a:solidFill>
              </a:rPr>
              <a:t>governance</a:t>
            </a:r>
            <a:r>
              <a:rPr lang="hu-HU" dirty="0"/>
              <a:t>: </a:t>
            </a:r>
            <a:r>
              <a:rPr lang="hu-HU" dirty="0" err="1"/>
              <a:t>same</a:t>
            </a:r>
            <a:r>
              <a:rPr lang="hu-HU" dirty="0"/>
              <a:t> </a:t>
            </a:r>
            <a:r>
              <a:rPr lang="hu-HU" dirty="0" err="1"/>
              <a:t>argument</a:t>
            </a:r>
            <a:r>
              <a:rPr lang="hu-HU" dirty="0"/>
              <a:t>: </a:t>
            </a:r>
            <a:r>
              <a:rPr lang="hu-HU" dirty="0" err="1"/>
              <a:t>include</a:t>
            </a:r>
            <a:r>
              <a:rPr lang="hu-HU" dirty="0"/>
              <a:t> the </a:t>
            </a:r>
            <a:r>
              <a:rPr lang="hu-HU" dirty="0" err="1"/>
              <a:t>denizen</a:t>
            </a:r>
            <a:r>
              <a:rPr lang="hu-HU" dirty="0"/>
              <a:t>, </a:t>
            </a:r>
            <a:r>
              <a:rPr lang="hu-HU" dirty="0" err="1"/>
              <a:t>exclude</a:t>
            </a:r>
            <a:r>
              <a:rPr lang="hu-HU" dirty="0"/>
              <a:t> the </a:t>
            </a:r>
            <a:r>
              <a:rPr lang="hu-HU" dirty="0" err="1"/>
              <a:t>expat</a:t>
            </a:r>
            <a:endParaRPr lang="hu-HU" dirty="0"/>
          </a:p>
          <a:p>
            <a:endParaRPr lang="hu-HU" dirty="0"/>
          </a:p>
          <a:p>
            <a:r>
              <a:rPr lang="hu-HU" dirty="0" err="1">
                <a:solidFill>
                  <a:srgbClr val="C00000"/>
                </a:solidFill>
              </a:rPr>
              <a:t>Solidarity</a:t>
            </a:r>
            <a:r>
              <a:rPr lang="hu-HU" dirty="0">
                <a:solidFill>
                  <a:srgbClr val="C00000"/>
                </a:solidFill>
              </a:rPr>
              <a:t>:</a:t>
            </a:r>
            <a:r>
              <a:rPr lang="hu-HU" dirty="0"/>
              <a:t> the </a:t>
            </a:r>
            <a:r>
              <a:rPr lang="hu-HU" dirty="0" err="1"/>
              <a:t>moral</a:t>
            </a:r>
            <a:r>
              <a:rPr lang="hu-HU" dirty="0"/>
              <a:t> </a:t>
            </a:r>
            <a:r>
              <a:rPr lang="hu-HU" dirty="0" err="1"/>
              <a:t>base</a:t>
            </a:r>
            <a:r>
              <a:rPr lang="hu-HU" dirty="0"/>
              <a:t> </a:t>
            </a:r>
            <a:r>
              <a:rPr lang="hu-HU" dirty="0" err="1"/>
              <a:t>should</a:t>
            </a:r>
            <a:r>
              <a:rPr lang="hu-HU" dirty="0"/>
              <a:t> be </a:t>
            </a:r>
          </a:p>
          <a:p>
            <a:r>
              <a:rPr lang="hu-HU" dirty="0"/>
              <a:t>- </a:t>
            </a:r>
            <a:r>
              <a:rPr lang="hu-HU" dirty="0" err="1"/>
              <a:t>Contribution</a:t>
            </a:r>
            <a:r>
              <a:rPr lang="hu-HU" dirty="0"/>
              <a:t> (</a:t>
            </a:r>
            <a:r>
              <a:rPr lang="hu-HU" dirty="0" err="1"/>
              <a:t>tax</a:t>
            </a:r>
            <a:r>
              <a:rPr lang="hu-HU" dirty="0"/>
              <a:t> and </a:t>
            </a:r>
            <a:r>
              <a:rPr lang="hu-HU" dirty="0" err="1"/>
              <a:t>otherwise</a:t>
            </a:r>
            <a:r>
              <a:rPr lang="hu-HU" dirty="0"/>
              <a:t>)</a:t>
            </a:r>
            <a:br>
              <a:rPr lang="hu-HU" dirty="0"/>
            </a:br>
            <a:r>
              <a:rPr lang="hu-HU" dirty="0"/>
              <a:t>- </a:t>
            </a:r>
            <a:r>
              <a:rPr lang="hu-HU" dirty="0" err="1"/>
              <a:t>Shared</a:t>
            </a:r>
            <a:r>
              <a:rPr lang="hu-HU" dirty="0"/>
              <a:t> </a:t>
            </a:r>
            <a:r>
              <a:rPr lang="hu-HU" dirty="0" err="1"/>
              <a:t>fate</a:t>
            </a:r>
            <a:r>
              <a:rPr lang="hu-HU" dirty="0"/>
              <a:t> (</a:t>
            </a:r>
            <a:r>
              <a:rPr lang="hu-HU" dirty="0" err="1"/>
              <a:t>e.g</a:t>
            </a:r>
            <a:r>
              <a:rPr lang="hu-HU" dirty="0"/>
              <a:t>. </a:t>
            </a:r>
            <a:r>
              <a:rPr lang="hu-HU" dirty="0" err="1"/>
              <a:t>calamities</a:t>
            </a:r>
            <a:r>
              <a:rPr lang="hu-HU" dirty="0"/>
              <a:t>)</a:t>
            </a:r>
          </a:p>
        </p:txBody>
      </p:sp>
    </p:spTree>
    <p:extLst>
      <p:ext uri="{BB962C8B-B14F-4D97-AF65-F5344CB8AC3E}">
        <p14:creationId xmlns:p14="http://schemas.microsoft.com/office/powerpoint/2010/main" val="247880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91EB09-EDF2-C495-6E18-76F968F616C2}"/>
              </a:ext>
            </a:extLst>
          </p:cNvPr>
          <p:cNvSpPr>
            <a:spLocks noGrp="1"/>
          </p:cNvSpPr>
          <p:nvPr>
            <p:ph type="title"/>
          </p:nvPr>
        </p:nvSpPr>
        <p:spPr/>
        <p:txBody>
          <a:bodyPr/>
          <a:lstStyle/>
          <a:p>
            <a:r>
              <a:rPr lang="hu-HU" dirty="0"/>
              <a:t>INTROSPECTION</a:t>
            </a:r>
          </a:p>
        </p:txBody>
      </p:sp>
      <p:sp>
        <p:nvSpPr>
          <p:cNvPr id="3" name="Tartalom helye 2">
            <a:extLst>
              <a:ext uri="{FF2B5EF4-FFF2-40B4-BE49-F238E27FC236}">
                <a16:creationId xmlns:a16="http://schemas.microsoft.com/office/drawing/2014/main" id="{CAD2BD77-72D9-8966-0DCB-EFA19CFD81ED}"/>
              </a:ext>
            </a:extLst>
          </p:cNvPr>
          <p:cNvSpPr>
            <a:spLocks noGrp="1"/>
          </p:cNvSpPr>
          <p:nvPr>
            <p:ph idx="1"/>
          </p:nvPr>
        </p:nvSpPr>
        <p:spPr>
          <a:xfrm>
            <a:off x="667264" y="836712"/>
            <a:ext cx="7865175" cy="5832648"/>
          </a:xfrm>
        </p:spPr>
        <p:txBody>
          <a:bodyPr/>
          <a:lstStyle/>
          <a:p>
            <a:pPr algn="ctr"/>
            <a:endParaRPr lang="hu-HU" sz="3200" dirty="0"/>
          </a:p>
          <a:p>
            <a:pPr algn="ctr"/>
            <a:r>
              <a:rPr lang="hu-HU" sz="3200" dirty="0" err="1"/>
              <a:t>What</a:t>
            </a:r>
            <a:r>
              <a:rPr lang="hu-HU" sz="3200" dirty="0"/>
              <a:t> </a:t>
            </a:r>
            <a:r>
              <a:rPr lang="hu-HU" sz="3200" dirty="0" err="1"/>
              <a:t>happened</a:t>
            </a:r>
            <a:r>
              <a:rPr lang="hu-HU" sz="3200" dirty="0"/>
              <a:t> </a:t>
            </a:r>
            <a:r>
              <a:rPr lang="hu-HU" sz="3200" dirty="0" err="1"/>
              <a:t>to</a:t>
            </a:r>
            <a:r>
              <a:rPr lang="hu-HU" sz="3200" dirty="0"/>
              <a:t> the </a:t>
            </a:r>
            <a:r>
              <a:rPr lang="hu-HU" sz="3200" dirty="0" err="1">
                <a:solidFill>
                  <a:srgbClr val="C00000"/>
                </a:solidFill>
              </a:rPr>
              <a:t>genuine</a:t>
            </a:r>
            <a:r>
              <a:rPr lang="hu-HU" sz="3200" dirty="0">
                <a:solidFill>
                  <a:srgbClr val="C00000"/>
                </a:solidFill>
              </a:rPr>
              <a:t> </a:t>
            </a:r>
            <a:r>
              <a:rPr lang="hu-HU" sz="3200" dirty="0" err="1">
                <a:solidFill>
                  <a:srgbClr val="C00000"/>
                </a:solidFill>
              </a:rPr>
              <a:t>bond</a:t>
            </a:r>
            <a:r>
              <a:rPr lang="hu-HU" sz="3200" dirty="0">
                <a:solidFill>
                  <a:srgbClr val="C00000"/>
                </a:solidFill>
              </a:rPr>
              <a:t> </a:t>
            </a:r>
            <a:r>
              <a:rPr lang="hu-HU" sz="3200" dirty="0" err="1"/>
              <a:t>that</a:t>
            </a:r>
            <a:r>
              <a:rPr lang="hu-HU" sz="3200" dirty="0"/>
              <a:t> linked the </a:t>
            </a:r>
            <a:r>
              <a:rPr lang="hu-HU" sz="3200" dirty="0" err="1"/>
              <a:t>nationals</a:t>
            </a:r>
            <a:r>
              <a:rPr lang="hu-HU" sz="3200" dirty="0"/>
              <a:t> of </a:t>
            </a:r>
            <a:r>
              <a:rPr lang="hu-HU" sz="3200" dirty="0" err="1"/>
              <a:t>Czechoslovakia</a:t>
            </a:r>
            <a:r>
              <a:rPr lang="hu-HU" sz="3200" dirty="0"/>
              <a:t> </a:t>
            </a:r>
            <a:r>
              <a:rPr lang="hu-HU" sz="3200" dirty="0" err="1"/>
              <a:t>to</a:t>
            </a:r>
            <a:r>
              <a:rPr lang="hu-HU" sz="3200" dirty="0"/>
              <a:t> the </a:t>
            </a:r>
            <a:r>
              <a:rPr lang="hu-HU" sz="3200" dirty="0" err="1"/>
              <a:t>whole</a:t>
            </a:r>
            <a:r>
              <a:rPr lang="hu-HU" sz="3200" dirty="0"/>
              <a:t> of the </a:t>
            </a:r>
            <a:r>
              <a:rPr lang="hu-HU" sz="3200" dirty="0" err="1"/>
              <a:t>state</a:t>
            </a:r>
            <a:r>
              <a:rPr lang="hu-HU" sz="3200" dirty="0"/>
              <a:t> </a:t>
            </a:r>
            <a:r>
              <a:rPr lang="hu-HU" sz="3200" dirty="0" err="1"/>
              <a:t>after</a:t>
            </a:r>
            <a:r>
              <a:rPr lang="hu-HU" sz="3200" dirty="0"/>
              <a:t> 1 </a:t>
            </a:r>
            <a:r>
              <a:rPr lang="hu-HU" sz="3200" dirty="0" err="1"/>
              <a:t>January</a:t>
            </a:r>
            <a:r>
              <a:rPr lang="hu-HU" sz="3200" dirty="0"/>
              <a:t> 1993: </a:t>
            </a:r>
            <a:r>
              <a:rPr lang="hu-HU" sz="3200" dirty="0" err="1">
                <a:solidFill>
                  <a:srgbClr val="C00000"/>
                </a:solidFill>
              </a:rPr>
              <a:t>did</a:t>
            </a:r>
            <a:r>
              <a:rPr lang="hu-HU" sz="3200" dirty="0">
                <a:solidFill>
                  <a:srgbClr val="C00000"/>
                </a:solidFill>
              </a:rPr>
              <a:t> </a:t>
            </a:r>
            <a:r>
              <a:rPr lang="hu-HU" sz="3200" dirty="0" err="1">
                <a:solidFill>
                  <a:srgbClr val="C00000"/>
                </a:solidFill>
              </a:rPr>
              <a:t>it</a:t>
            </a:r>
            <a:r>
              <a:rPr lang="hu-HU" sz="3200" dirty="0">
                <a:solidFill>
                  <a:srgbClr val="C00000"/>
                </a:solidFill>
              </a:rPr>
              <a:t> </a:t>
            </a:r>
            <a:r>
              <a:rPr lang="hu-HU" sz="3200" dirty="0" err="1">
                <a:solidFill>
                  <a:srgbClr val="C00000"/>
                </a:solidFill>
              </a:rPr>
              <a:t>survive</a:t>
            </a:r>
            <a:r>
              <a:rPr lang="hu-HU" sz="3200" dirty="0">
                <a:solidFill>
                  <a:srgbClr val="C00000"/>
                </a:solidFill>
              </a:rPr>
              <a:t> </a:t>
            </a:r>
            <a:r>
              <a:rPr lang="hu-HU" sz="3200" dirty="0"/>
              <a:t>in the </a:t>
            </a:r>
            <a:r>
              <a:rPr lang="hu-HU" sz="3200" dirty="0" err="1">
                <a:solidFill>
                  <a:srgbClr val="C00000"/>
                </a:solidFill>
              </a:rPr>
              <a:t>Czech</a:t>
            </a:r>
            <a:r>
              <a:rPr lang="hu-HU" sz="3200" dirty="0">
                <a:solidFill>
                  <a:srgbClr val="C00000"/>
                </a:solidFill>
              </a:rPr>
              <a:t> </a:t>
            </a:r>
            <a:r>
              <a:rPr lang="hu-HU" sz="3200" dirty="0" err="1">
                <a:solidFill>
                  <a:srgbClr val="C00000"/>
                </a:solidFill>
              </a:rPr>
              <a:t>nationals</a:t>
            </a:r>
            <a:r>
              <a:rPr lang="hu-HU" sz="3200" dirty="0">
                <a:solidFill>
                  <a:srgbClr val="C00000"/>
                </a:solidFill>
              </a:rPr>
              <a:t> </a:t>
            </a:r>
            <a:r>
              <a:rPr lang="hu-HU" sz="3200" dirty="0" err="1">
                <a:solidFill>
                  <a:srgbClr val="C00000"/>
                </a:solidFill>
              </a:rPr>
              <a:t>towards</a:t>
            </a:r>
            <a:r>
              <a:rPr lang="hu-HU" sz="3200" dirty="0">
                <a:solidFill>
                  <a:srgbClr val="C00000"/>
                </a:solidFill>
              </a:rPr>
              <a:t> </a:t>
            </a:r>
            <a:r>
              <a:rPr lang="hu-HU" sz="3200" dirty="0" err="1">
                <a:solidFill>
                  <a:srgbClr val="C00000"/>
                </a:solidFill>
              </a:rPr>
              <a:t>Slovakia</a:t>
            </a:r>
            <a:r>
              <a:rPr lang="hu-HU" sz="3200" dirty="0">
                <a:solidFill>
                  <a:srgbClr val="C00000"/>
                </a:solidFill>
              </a:rPr>
              <a:t> and in the </a:t>
            </a:r>
            <a:r>
              <a:rPr lang="hu-HU" sz="3200" dirty="0" err="1">
                <a:solidFill>
                  <a:srgbClr val="C00000"/>
                </a:solidFill>
              </a:rPr>
              <a:t>Slovak</a:t>
            </a:r>
            <a:r>
              <a:rPr lang="hu-HU" sz="3200" dirty="0">
                <a:solidFill>
                  <a:srgbClr val="C00000"/>
                </a:solidFill>
              </a:rPr>
              <a:t> </a:t>
            </a:r>
            <a:r>
              <a:rPr lang="hu-HU" sz="3200" dirty="0" err="1">
                <a:solidFill>
                  <a:srgbClr val="C00000"/>
                </a:solidFill>
              </a:rPr>
              <a:t>nationals</a:t>
            </a:r>
            <a:r>
              <a:rPr lang="hu-HU" sz="3200" dirty="0">
                <a:solidFill>
                  <a:srgbClr val="C00000"/>
                </a:solidFill>
              </a:rPr>
              <a:t> </a:t>
            </a:r>
            <a:r>
              <a:rPr lang="hu-HU" sz="3200" dirty="0" err="1">
                <a:solidFill>
                  <a:srgbClr val="C00000"/>
                </a:solidFill>
              </a:rPr>
              <a:t>towards</a:t>
            </a:r>
            <a:r>
              <a:rPr lang="hu-HU" sz="3200" dirty="0">
                <a:solidFill>
                  <a:srgbClr val="C00000"/>
                </a:solidFill>
              </a:rPr>
              <a:t> the </a:t>
            </a:r>
            <a:r>
              <a:rPr lang="hu-HU" sz="3200" dirty="0" err="1">
                <a:solidFill>
                  <a:srgbClr val="C00000"/>
                </a:solidFill>
              </a:rPr>
              <a:t>Czech</a:t>
            </a:r>
            <a:r>
              <a:rPr lang="hu-HU" sz="3200" dirty="0">
                <a:solidFill>
                  <a:srgbClr val="C00000"/>
                </a:solidFill>
              </a:rPr>
              <a:t> </a:t>
            </a:r>
            <a:r>
              <a:rPr lang="hu-HU" sz="3200" dirty="0" err="1">
                <a:solidFill>
                  <a:srgbClr val="C00000"/>
                </a:solidFill>
              </a:rPr>
              <a:t>Republic</a:t>
            </a:r>
            <a:r>
              <a:rPr lang="hu-HU" sz="3200" dirty="0">
                <a:solidFill>
                  <a:srgbClr val="C00000"/>
                </a:solidFill>
              </a:rPr>
              <a:t>? </a:t>
            </a:r>
          </a:p>
          <a:p>
            <a:pPr algn="ctr"/>
            <a:endParaRPr lang="hu-HU" sz="3200" dirty="0"/>
          </a:p>
          <a:p>
            <a:pPr algn="ctr"/>
            <a:r>
              <a:rPr lang="hu-HU" sz="3200" dirty="0" err="1"/>
              <a:t>Or</a:t>
            </a:r>
            <a:r>
              <a:rPr lang="hu-HU" sz="3200" dirty="0"/>
              <a:t> </a:t>
            </a:r>
            <a:r>
              <a:rPr lang="hu-HU" sz="3200" dirty="0" err="1"/>
              <a:t>was</a:t>
            </a:r>
            <a:r>
              <a:rPr lang="hu-HU" sz="3200" dirty="0"/>
              <a:t> </a:t>
            </a:r>
            <a:r>
              <a:rPr lang="hu-HU" sz="3200" dirty="0" err="1"/>
              <a:t>it</a:t>
            </a:r>
            <a:r>
              <a:rPr lang="hu-HU" sz="3200" dirty="0"/>
              <a:t> / is </a:t>
            </a:r>
            <a:r>
              <a:rPr lang="hu-HU" sz="3200" dirty="0" err="1"/>
              <a:t>it</a:t>
            </a:r>
            <a:r>
              <a:rPr lang="hu-HU" sz="3200" dirty="0"/>
              <a:t> a </a:t>
            </a:r>
            <a:r>
              <a:rPr lang="hu-HU" sz="3200" dirty="0" err="1"/>
              <a:t>purely</a:t>
            </a:r>
            <a:r>
              <a:rPr lang="hu-HU" sz="3200" dirty="0"/>
              <a:t> </a:t>
            </a:r>
            <a:r>
              <a:rPr lang="hu-HU" sz="3200" dirty="0" err="1"/>
              <a:t>legal</a:t>
            </a:r>
            <a:r>
              <a:rPr lang="hu-HU" sz="3200" dirty="0"/>
              <a:t> </a:t>
            </a:r>
            <a:r>
              <a:rPr lang="hu-HU" sz="3200" dirty="0" err="1"/>
              <a:t>fiction</a:t>
            </a:r>
            <a:r>
              <a:rPr lang="hu-HU" sz="3200" dirty="0"/>
              <a:t>?</a:t>
            </a:r>
          </a:p>
          <a:p>
            <a:pPr algn="ctr"/>
            <a:r>
              <a:rPr lang="hu-HU" sz="2000" dirty="0"/>
              <a:t>(And the </a:t>
            </a:r>
            <a:r>
              <a:rPr lang="hu-HU" sz="2000" dirty="0" err="1"/>
              <a:t>existence</a:t>
            </a:r>
            <a:r>
              <a:rPr lang="hu-HU" sz="2000" dirty="0"/>
              <a:t>/</a:t>
            </a:r>
            <a:r>
              <a:rPr lang="hu-HU" sz="2000" dirty="0" err="1"/>
              <a:t>lack</a:t>
            </a:r>
            <a:r>
              <a:rPr lang="hu-HU" sz="2000" dirty="0"/>
              <a:t> of </a:t>
            </a:r>
            <a:r>
              <a:rPr lang="hu-HU" sz="2000" dirty="0" err="1"/>
              <a:t>genuine</a:t>
            </a:r>
            <a:r>
              <a:rPr lang="hu-HU" sz="2000" dirty="0"/>
              <a:t> </a:t>
            </a:r>
            <a:r>
              <a:rPr lang="hu-HU" sz="2000" dirty="0" err="1"/>
              <a:t>bond</a:t>
            </a:r>
            <a:r>
              <a:rPr lang="hu-HU" sz="2000" dirty="0"/>
              <a:t>/</a:t>
            </a:r>
            <a:r>
              <a:rPr lang="hu-HU" sz="2000" dirty="0" err="1"/>
              <a:t>special</a:t>
            </a:r>
            <a:r>
              <a:rPr lang="hu-HU" sz="2000" dirty="0"/>
              <a:t> </a:t>
            </a:r>
            <a:r>
              <a:rPr lang="hu-HU" sz="2000" dirty="0" err="1"/>
              <a:t>relation</a:t>
            </a:r>
            <a:r>
              <a:rPr lang="hu-HU" sz="2000" dirty="0"/>
              <a:t> is the </a:t>
            </a:r>
            <a:r>
              <a:rPr lang="hu-HU" sz="2000" dirty="0" err="1"/>
              <a:t>choice</a:t>
            </a:r>
            <a:r>
              <a:rPr lang="hu-HU" sz="2000" dirty="0"/>
              <a:t> of the </a:t>
            </a:r>
            <a:r>
              <a:rPr lang="hu-HU" sz="2000" dirty="0" err="1"/>
              <a:t>individual</a:t>
            </a:r>
            <a:r>
              <a:rPr lang="hu-HU" sz="2000" dirty="0"/>
              <a:t>?!)</a:t>
            </a:r>
          </a:p>
        </p:txBody>
      </p:sp>
    </p:spTree>
    <p:extLst>
      <p:ext uri="{BB962C8B-B14F-4D97-AF65-F5344CB8AC3E}">
        <p14:creationId xmlns:p14="http://schemas.microsoft.com/office/powerpoint/2010/main" val="3739239796"/>
      </p:ext>
    </p:extLst>
  </p:cSld>
  <p:clrMapOvr>
    <a:masterClrMapping/>
  </p:clrMapOvr>
  <p:transition>
    <p:pull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0EC1646D-B05E-2159-8657-995EF1345585}"/>
              </a:ext>
            </a:extLst>
          </p:cNvPr>
          <p:cNvSpPr>
            <a:spLocks noGrp="1"/>
          </p:cNvSpPr>
          <p:nvPr>
            <p:ph type="title"/>
          </p:nvPr>
        </p:nvSpPr>
        <p:spPr/>
        <p:txBody>
          <a:bodyPr/>
          <a:lstStyle/>
          <a:p>
            <a:r>
              <a:rPr lang="hu-HU" dirty="0"/>
              <a:t>GENUINE PROBLEMS WITH CBI AND RBI SCHEMES</a:t>
            </a:r>
          </a:p>
        </p:txBody>
      </p:sp>
    </p:spTree>
    <p:extLst>
      <p:ext uri="{BB962C8B-B14F-4D97-AF65-F5344CB8AC3E}">
        <p14:creationId xmlns:p14="http://schemas.microsoft.com/office/powerpoint/2010/main" val="65968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6640BD5D-92E9-D836-8974-933049121180}"/>
              </a:ext>
            </a:extLst>
          </p:cNvPr>
          <p:cNvPicPr>
            <a:picLocks noChangeAspect="1"/>
          </p:cNvPicPr>
          <p:nvPr/>
        </p:nvPicPr>
        <p:blipFill>
          <a:blip r:embed="rId3"/>
          <a:stretch>
            <a:fillRect/>
          </a:stretch>
        </p:blipFill>
        <p:spPr>
          <a:xfrm>
            <a:off x="-6856" y="1194440"/>
            <a:ext cx="9144000" cy="4319388"/>
          </a:xfrm>
          <a:prstGeom prst="rect">
            <a:avLst/>
          </a:prstGeom>
        </p:spPr>
      </p:pic>
      <p:sp>
        <p:nvSpPr>
          <p:cNvPr id="5" name="Téglalap 4">
            <a:extLst>
              <a:ext uri="{FF2B5EF4-FFF2-40B4-BE49-F238E27FC236}">
                <a16:creationId xmlns:a16="http://schemas.microsoft.com/office/drawing/2014/main" id="{7F8F0536-173B-51A8-2FCC-5A21FA08BD17}"/>
              </a:ext>
            </a:extLst>
          </p:cNvPr>
          <p:cNvSpPr/>
          <p:nvPr/>
        </p:nvSpPr>
        <p:spPr>
          <a:xfrm>
            <a:off x="179512" y="1196752"/>
            <a:ext cx="6444208" cy="2448272"/>
          </a:xfrm>
          <a:prstGeom prst="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Cím 1">
            <a:extLst>
              <a:ext uri="{FF2B5EF4-FFF2-40B4-BE49-F238E27FC236}">
                <a16:creationId xmlns:a16="http://schemas.microsoft.com/office/drawing/2014/main" id="{2D880C52-5E2F-BDA9-8174-EAC8B7D0A96C}"/>
              </a:ext>
            </a:extLst>
          </p:cNvPr>
          <p:cNvSpPr txBox="1">
            <a:spLocks/>
          </p:cNvSpPr>
          <p:nvPr/>
        </p:nvSpPr>
        <p:spPr bwMode="auto">
          <a:xfrm>
            <a:off x="755576" y="1124744"/>
            <a:ext cx="5074046" cy="1565275"/>
          </a:xfrm>
          <a:prstGeom prst="rect">
            <a:avLst/>
          </a:prstGeom>
          <a:solidFill>
            <a:schemeClr val="tx1">
              <a:lumMod val="95000"/>
            </a:schemeClr>
          </a:solidFill>
          <a:ln w="9525">
            <a:solidFill>
              <a:schemeClr val="bg2">
                <a:lumMod val="85000"/>
                <a:lumOff val="15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a:solidFill>
                  <a:srgbClr val="540000"/>
                </a:solidFill>
                <a:effectLst/>
                <a:latin typeface="+mj-lt"/>
                <a:ea typeface="+mj-ea"/>
                <a:cs typeface="+mj-cs"/>
              </a:defRPr>
            </a:lvl1pPr>
            <a:lvl2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2800">
                <a:solidFill>
                  <a:schemeClr val="tx2"/>
                </a:solidFill>
                <a:latin typeface="Arial" charset="0"/>
                <a:cs typeface="Arial" charset="0"/>
              </a:defRPr>
            </a:lvl6pPr>
            <a:lvl7pPr marL="914400" algn="ctr" rtl="0" eaLnBrk="1" fontAlgn="base" hangingPunct="1">
              <a:spcBef>
                <a:spcPct val="0"/>
              </a:spcBef>
              <a:spcAft>
                <a:spcPct val="0"/>
              </a:spcAft>
              <a:defRPr sz="2800">
                <a:solidFill>
                  <a:schemeClr val="tx2"/>
                </a:solidFill>
                <a:latin typeface="Arial" charset="0"/>
                <a:cs typeface="Arial" charset="0"/>
              </a:defRPr>
            </a:lvl7pPr>
            <a:lvl8pPr marL="1371600" algn="ctr" rtl="0" eaLnBrk="1" fontAlgn="base" hangingPunct="1">
              <a:spcBef>
                <a:spcPct val="0"/>
              </a:spcBef>
              <a:spcAft>
                <a:spcPct val="0"/>
              </a:spcAft>
              <a:defRPr sz="2800">
                <a:solidFill>
                  <a:schemeClr val="tx2"/>
                </a:solidFill>
                <a:latin typeface="Arial" charset="0"/>
                <a:cs typeface="Arial" charset="0"/>
              </a:defRPr>
            </a:lvl8pPr>
            <a:lvl9pPr marL="1828800" algn="ctr" rtl="0" eaLnBrk="1" fontAlgn="base" hangingPunct="1">
              <a:spcBef>
                <a:spcPct val="0"/>
              </a:spcBef>
              <a:spcAft>
                <a:spcPct val="0"/>
              </a:spcAft>
              <a:defRPr sz="2800">
                <a:solidFill>
                  <a:schemeClr val="tx2"/>
                </a:solidFill>
                <a:latin typeface="Arial" charset="0"/>
                <a:cs typeface="Arial" charset="0"/>
              </a:defRPr>
            </a:lvl9pPr>
          </a:lstStyle>
          <a:p>
            <a:r>
              <a:rPr lang="hu-HU" sz="4000" b="0" kern="0" dirty="0"/>
              <a:t>CONCEPTS, PREVALENCE</a:t>
            </a:r>
          </a:p>
        </p:txBody>
      </p:sp>
    </p:spTree>
    <p:extLst>
      <p:ext uri="{BB962C8B-B14F-4D97-AF65-F5344CB8AC3E}">
        <p14:creationId xmlns:p14="http://schemas.microsoft.com/office/powerpoint/2010/main" val="39251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569D23-513A-AD44-BCE1-43A0C8A81003}"/>
              </a:ext>
            </a:extLst>
          </p:cNvPr>
          <p:cNvSpPr>
            <a:spLocks noGrp="1"/>
          </p:cNvSpPr>
          <p:nvPr>
            <p:ph type="title"/>
          </p:nvPr>
        </p:nvSpPr>
        <p:spPr>
          <a:xfrm>
            <a:off x="685800" y="0"/>
            <a:ext cx="7772400" cy="764704"/>
          </a:xfrm>
        </p:spPr>
        <p:txBody>
          <a:bodyPr/>
          <a:lstStyle/>
          <a:p>
            <a:r>
              <a:rPr lang="hu-HU" sz="2400" dirty="0"/>
              <a:t>THE END OF THE CYPRIOT GOLDEN PASSPORT  SCHEME</a:t>
            </a:r>
          </a:p>
        </p:txBody>
      </p:sp>
      <p:sp>
        <p:nvSpPr>
          <p:cNvPr id="3" name="Tartalom helye 2">
            <a:extLst>
              <a:ext uri="{FF2B5EF4-FFF2-40B4-BE49-F238E27FC236}">
                <a16:creationId xmlns:a16="http://schemas.microsoft.com/office/drawing/2014/main" id="{8EDD880F-B289-7188-EF25-A07C24169FD1}"/>
              </a:ext>
            </a:extLst>
          </p:cNvPr>
          <p:cNvSpPr>
            <a:spLocks noGrp="1"/>
          </p:cNvSpPr>
          <p:nvPr>
            <p:ph idx="1"/>
          </p:nvPr>
        </p:nvSpPr>
        <p:spPr>
          <a:xfrm>
            <a:off x="467544" y="836712"/>
            <a:ext cx="8352928" cy="5832648"/>
          </a:xfrm>
        </p:spPr>
        <p:txBody>
          <a:bodyPr>
            <a:normAutofit fontScale="77500" lnSpcReduction="20000"/>
          </a:bodyPr>
          <a:lstStyle/>
          <a:p>
            <a:pPr algn="ctr">
              <a:lnSpc>
                <a:spcPct val="150000"/>
              </a:lnSpc>
            </a:pPr>
            <a:r>
              <a:rPr lang="hu-HU" sz="2300" dirty="0" err="1"/>
              <a:t>According</a:t>
            </a:r>
            <a:r>
              <a:rPr lang="hu-HU" sz="2300" dirty="0"/>
              <a:t> </a:t>
            </a:r>
            <a:r>
              <a:rPr lang="hu-HU" sz="2300" dirty="0" err="1"/>
              <a:t>to</a:t>
            </a:r>
            <a:r>
              <a:rPr lang="hu-HU" sz="2300" dirty="0"/>
              <a:t> the Guardian:</a:t>
            </a:r>
          </a:p>
          <a:p>
            <a:pPr>
              <a:lnSpc>
                <a:spcPct val="150000"/>
              </a:lnSpc>
            </a:pPr>
            <a:r>
              <a:rPr lang="hu-HU" sz="2300" dirty="0"/>
              <a:t>„</a:t>
            </a:r>
            <a:r>
              <a:rPr lang="en-GB" sz="2300" dirty="0"/>
              <a:t>Undercover </a:t>
            </a:r>
            <a:r>
              <a:rPr lang="en-GB" sz="2300" dirty="0">
                <a:solidFill>
                  <a:srgbClr val="C00000"/>
                </a:solidFill>
              </a:rPr>
              <a:t>operatives from Al Jazeera </a:t>
            </a:r>
            <a:r>
              <a:rPr lang="en-GB" sz="2300" dirty="0"/>
              <a:t>posed as representatives of an </a:t>
            </a:r>
            <a:r>
              <a:rPr lang="en-GB" sz="2300" dirty="0">
                <a:solidFill>
                  <a:srgbClr val="C00000"/>
                </a:solidFill>
              </a:rPr>
              <a:t>invented Chinese businessman convicted of money-laundering</a:t>
            </a:r>
            <a:r>
              <a:rPr lang="en-GB" sz="2300" dirty="0"/>
              <a:t>. Under the rules of the scheme, such a conviction </a:t>
            </a:r>
            <a:r>
              <a:rPr lang="en-GB" sz="2300" dirty="0">
                <a:solidFill>
                  <a:srgbClr val="C00000"/>
                </a:solidFill>
              </a:rPr>
              <a:t>should have disqualified </a:t>
            </a:r>
            <a:r>
              <a:rPr lang="en-GB" sz="2300" dirty="0"/>
              <a:t>the fake businessman from applying.</a:t>
            </a:r>
          </a:p>
          <a:p>
            <a:pPr>
              <a:lnSpc>
                <a:spcPct val="150000"/>
              </a:lnSpc>
            </a:pPr>
            <a:r>
              <a:rPr lang="en-GB" sz="2300" dirty="0"/>
              <a:t>However the reporters were repeatedly told that </a:t>
            </a:r>
            <a:r>
              <a:rPr lang="en-GB" sz="2300" dirty="0">
                <a:solidFill>
                  <a:srgbClr val="C00000"/>
                </a:solidFill>
              </a:rPr>
              <a:t>the rule could simply be circumvented or ignored</a:t>
            </a:r>
            <a:r>
              <a:rPr lang="en-GB" sz="2300" dirty="0"/>
              <a:t> if sufficient cash were invested.</a:t>
            </a:r>
          </a:p>
          <a:p>
            <a:pPr>
              <a:lnSpc>
                <a:spcPct val="150000"/>
              </a:lnSpc>
            </a:pPr>
            <a:r>
              <a:rPr lang="en-GB" sz="2300" dirty="0"/>
              <a:t>One registered service provider </a:t>
            </a:r>
            <a:r>
              <a:rPr lang="en-GB" sz="2300" dirty="0">
                <a:solidFill>
                  <a:srgbClr val="C00000"/>
                </a:solidFill>
              </a:rPr>
              <a:t>claimed to have previously secured </a:t>
            </a:r>
            <a:r>
              <a:rPr lang="en-GB" sz="2300" dirty="0"/>
              <a:t>a Cypriot golden passport for an individual </a:t>
            </a:r>
            <a:r>
              <a:rPr lang="en-GB" sz="2300" dirty="0">
                <a:solidFill>
                  <a:srgbClr val="C00000"/>
                </a:solidFill>
              </a:rPr>
              <a:t>who had been jailed for two years for corruption</a:t>
            </a:r>
            <a:r>
              <a:rPr lang="en-GB" sz="2300" dirty="0"/>
              <a:t>, and suggested that the fake businessman alter his name to apply under a new identity.</a:t>
            </a:r>
          </a:p>
          <a:p>
            <a:pPr>
              <a:lnSpc>
                <a:spcPct val="150000"/>
              </a:lnSpc>
            </a:pPr>
            <a:r>
              <a:rPr lang="hu-HU" sz="2300" dirty="0"/>
              <a:t>‚</a:t>
            </a:r>
            <a:r>
              <a:rPr lang="en-GB" sz="2300" dirty="0"/>
              <a:t>Of course </a:t>
            </a:r>
            <a:r>
              <a:rPr lang="en-GB" sz="2300" dirty="0">
                <a:solidFill>
                  <a:srgbClr val="C00000"/>
                </a:solidFill>
              </a:rPr>
              <a:t>we can change his name</a:t>
            </a:r>
            <a:r>
              <a:rPr lang="en-GB" sz="2300" dirty="0"/>
              <a:t>,</a:t>
            </a:r>
            <a:r>
              <a:rPr lang="hu-HU" sz="2300" dirty="0"/>
              <a:t>’</a:t>
            </a:r>
            <a:r>
              <a:rPr lang="en-GB" sz="2300" dirty="0"/>
              <a:t> the service provider was reported to have said. </a:t>
            </a:r>
            <a:r>
              <a:rPr lang="hu-HU" sz="2300" dirty="0"/>
              <a:t>‚</a:t>
            </a:r>
            <a:r>
              <a:rPr lang="en-GB" sz="2300" dirty="0"/>
              <a:t>This is Cyprus.</a:t>
            </a:r>
            <a:r>
              <a:rPr lang="hu-HU" sz="2300" dirty="0"/>
              <a:t>’ ”</a:t>
            </a:r>
            <a:br>
              <a:rPr lang="hu-HU" sz="2200" dirty="0"/>
            </a:br>
            <a:endParaRPr lang="hu-HU" sz="1500" i="1" dirty="0"/>
          </a:p>
          <a:p>
            <a:pPr algn="r"/>
            <a:endParaRPr lang="hu-HU" sz="1500" i="1" dirty="0"/>
          </a:p>
          <a:p>
            <a:pPr algn="r"/>
            <a:r>
              <a:rPr lang="hu-HU" sz="1500" i="1" dirty="0"/>
              <a:t>David </a:t>
            </a:r>
            <a:r>
              <a:rPr lang="hu-HU" sz="1500" i="1" dirty="0" err="1"/>
              <a:t>Pegg</a:t>
            </a:r>
            <a:r>
              <a:rPr lang="hu-HU" sz="1500" i="1" dirty="0"/>
              <a:t>, </a:t>
            </a:r>
            <a:r>
              <a:rPr lang="en-GB" sz="1500" i="1" dirty="0"/>
              <a:t>Cyprus scraps 'golden passport' scheme after politicians caught in undercover sting</a:t>
            </a:r>
            <a:r>
              <a:rPr lang="hu-HU" sz="1500" i="1" dirty="0"/>
              <a:t>, The Guardian, 13 </a:t>
            </a:r>
            <a:r>
              <a:rPr lang="hu-HU" sz="1500" i="1" dirty="0" err="1"/>
              <a:t>October</a:t>
            </a:r>
            <a:r>
              <a:rPr lang="hu-HU" sz="1500" i="1" dirty="0"/>
              <a:t> 2020, </a:t>
            </a:r>
            <a:r>
              <a:rPr lang="hu-HU" sz="1500" i="1" dirty="0">
                <a:hlinkClick r:id="rId3"/>
              </a:rPr>
              <a:t>https://bit.ly/49Bv97A</a:t>
            </a:r>
            <a:r>
              <a:rPr lang="hu-HU" sz="1500" i="1" dirty="0"/>
              <a:t> (Accessed, 22 Nov 2025)</a:t>
            </a:r>
            <a:endParaRPr lang="hu-HU" dirty="0"/>
          </a:p>
        </p:txBody>
      </p:sp>
    </p:spTree>
    <p:extLst>
      <p:ext uri="{BB962C8B-B14F-4D97-AF65-F5344CB8AC3E}">
        <p14:creationId xmlns:p14="http://schemas.microsoft.com/office/powerpoint/2010/main" val="3912048969"/>
      </p:ext>
    </p:extLst>
  </p:cSld>
  <p:clrMapOvr>
    <a:masterClrMapping/>
  </p:clrMapOvr>
  <p:transition>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88B8F5-1C91-D576-7453-39AE5E4EF6DA}"/>
              </a:ext>
            </a:extLst>
          </p:cNvPr>
          <p:cNvSpPr>
            <a:spLocks noGrp="1"/>
          </p:cNvSpPr>
          <p:nvPr>
            <p:ph type="title"/>
          </p:nvPr>
        </p:nvSpPr>
        <p:spPr/>
        <p:txBody>
          <a:bodyPr/>
          <a:lstStyle/>
          <a:p>
            <a:r>
              <a:rPr lang="hu-HU" sz="2400" dirty="0"/>
              <a:t>SCANDAL IN TÜRKIYE</a:t>
            </a:r>
          </a:p>
        </p:txBody>
      </p:sp>
      <p:sp>
        <p:nvSpPr>
          <p:cNvPr id="3" name="Tartalom helye 2">
            <a:extLst>
              <a:ext uri="{FF2B5EF4-FFF2-40B4-BE49-F238E27FC236}">
                <a16:creationId xmlns:a16="http://schemas.microsoft.com/office/drawing/2014/main" id="{012F1834-D0F4-F1B4-9EBF-F0EF467835AD}"/>
              </a:ext>
            </a:extLst>
          </p:cNvPr>
          <p:cNvSpPr>
            <a:spLocks noGrp="1"/>
          </p:cNvSpPr>
          <p:nvPr>
            <p:ph idx="1"/>
          </p:nvPr>
        </p:nvSpPr>
        <p:spPr>
          <a:xfrm>
            <a:off x="667265" y="836712"/>
            <a:ext cx="7772400" cy="5904656"/>
          </a:xfrm>
        </p:spPr>
        <p:txBody>
          <a:bodyPr>
            <a:normAutofit fontScale="70000" lnSpcReduction="20000"/>
          </a:bodyPr>
          <a:lstStyle/>
          <a:p>
            <a:pPr lvl="0" algn="ctr"/>
            <a:r>
              <a:rPr lang="hu-HU" dirty="0" err="1"/>
              <a:t>IMIdaily</a:t>
            </a:r>
            <a:r>
              <a:rPr lang="hu-HU" dirty="0"/>
              <a:t>: </a:t>
            </a:r>
            <a:r>
              <a:rPr lang="en-GB" dirty="0"/>
              <a:t>September 28, 2025</a:t>
            </a:r>
            <a:endParaRPr lang="hu-HU" dirty="0"/>
          </a:p>
          <a:p>
            <a:pPr lvl="0" algn="ctr"/>
            <a:endParaRPr lang="en-GB" dirty="0"/>
          </a:p>
          <a:p>
            <a:pPr algn="ctr"/>
            <a:r>
              <a:rPr lang="en-GB" dirty="0"/>
              <a:t>Turkey to </a:t>
            </a:r>
            <a:r>
              <a:rPr lang="en-GB" dirty="0">
                <a:solidFill>
                  <a:srgbClr val="C00000"/>
                </a:solidFill>
              </a:rPr>
              <a:t>Revoke</a:t>
            </a:r>
            <a:r>
              <a:rPr lang="en-GB" dirty="0"/>
              <a:t> </a:t>
            </a:r>
            <a:r>
              <a:rPr lang="en-GB" dirty="0">
                <a:solidFill>
                  <a:srgbClr val="C00000"/>
                </a:solidFill>
              </a:rPr>
              <a:t>Citizenship for 451 Investors </a:t>
            </a:r>
            <a:r>
              <a:rPr lang="en-GB" dirty="0"/>
              <a:t>in CBI Real Estate</a:t>
            </a:r>
            <a:endParaRPr lang="hu-HU" dirty="0"/>
          </a:p>
          <a:p>
            <a:endParaRPr lang="hu-HU" dirty="0"/>
          </a:p>
          <a:p>
            <a:r>
              <a:rPr lang="hu-HU" dirty="0"/>
              <a:t>T</a:t>
            </a:r>
            <a:r>
              <a:rPr lang="en-GB" dirty="0"/>
              <a:t>he operation on Tuesday resulted in </a:t>
            </a:r>
            <a:r>
              <a:rPr lang="en-GB" dirty="0">
                <a:solidFill>
                  <a:srgbClr val="C00000"/>
                </a:solidFill>
              </a:rPr>
              <a:t>106 arrests across 19 provinces </a:t>
            </a:r>
            <a:r>
              <a:rPr lang="en-GB" dirty="0"/>
              <a:t>and the seizure of assets worth millions of dollars.</a:t>
            </a:r>
            <a:endParaRPr lang="hu-HU" dirty="0"/>
          </a:p>
          <a:p>
            <a:endParaRPr lang="en-GB" dirty="0"/>
          </a:p>
          <a:p>
            <a:r>
              <a:rPr lang="hu-HU" dirty="0"/>
              <a:t>A </a:t>
            </a:r>
            <a:r>
              <a:rPr lang="en-GB" dirty="0"/>
              <a:t>criminal organization</a:t>
            </a:r>
            <a:r>
              <a:rPr lang="hu-HU" dirty="0"/>
              <a:t> </a:t>
            </a:r>
            <a:r>
              <a:rPr lang="en-GB" dirty="0"/>
              <a:t>orchestrated </a:t>
            </a:r>
            <a:r>
              <a:rPr lang="en-GB" dirty="0">
                <a:solidFill>
                  <a:srgbClr val="C00000"/>
                </a:solidFill>
              </a:rPr>
              <a:t>fictitious property sales that allowed foreigners and their families to obtain Turkish citizenship </a:t>
            </a:r>
            <a:r>
              <a:rPr lang="en-GB" dirty="0"/>
              <a:t>while circumventing legitimate investment requirements.</a:t>
            </a:r>
            <a:endParaRPr lang="hu-HU" dirty="0"/>
          </a:p>
          <a:p>
            <a:endParaRPr lang="en-GB" dirty="0"/>
          </a:p>
          <a:p>
            <a:r>
              <a:rPr lang="en-GB" dirty="0"/>
              <a:t>Police who participated in the fraudulent transactions.</a:t>
            </a:r>
            <a:r>
              <a:rPr lang="en-GB" dirty="0">
                <a:solidFill>
                  <a:srgbClr val="C00000"/>
                </a:solidFill>
              </a:rPr>
              <a:t> have initiated procedures to revoke citizenship for all 451 individuals </a:t>
            </a:r>
            <a:endParaRPr lang="hu-HU" dirty="0">
              <a:solidFill>
                <a:srgbClr val="C00000"/>
              </a:solidFill>
            </a:endParaRPr>
          </a:p>
          <a:p>
            <a:endParaRPr lang="en-GB" dirty="0"/>
          </a:p>
          <a:p>
            <a:r>
              <a:rPr lang="en-GB" dirty="0">
                <a:solidFill>
                  <a:srgbClr val="C00000"/>
                </a:solidFill>
              </a:rPr>
              <a:t>Authorities seized 1,240 apartment units, 47 automobiles, 65 plots of land, and multiple corporate entities</a:t>
            </a:r>
            <a:r>
              <a:rPr lang="en-GB" dirty="0"/>
              <a:t>, including a holding company group and five joint-stock companies. </a:t>
            </a:r>
            <a:endParaRPr lang="hu-HU" dirty="0"/>
          </a:p>
          <a:p>
            <a:endParaRPr lang="hu-HU" dirty="0"/>
          </a:p>
          <a:p>
            <a:r>
              <a:rPr lang="en-GB" dirty="0"/>
              <a:t>The suspects face </a:t>
            </a:r>
            <a:r>
              <a:rPr lang="en-GB" dirty="0">
                <a:solidFill>
                  <a:srgbClr val="C00000"/>
                </a:solidFill>
              </a:rPr>
              <a:t>charges including establishing a criminal organization, migrant smuggling, money laundering, qualified fraud, and document forgery</a:t>
            </a:r>
            <a:r>
              <a:rPr lang="en-GB" dirty="0"/>
              <a:t>.</a:t>
            </a:r>
          </a:p>
          <a:p>
            <a:pPr algn="r"/>
            <a:endParaRPr lang="hu-HU" sz="1400" dirty="0">
              <a:latin typeface="Calinbri "/>
            </a:endParaRPr>
          </a:p>
          <a:p>
            <a:pPr algn="r"/>
            <a:endParaRPr lang="hu-HU" sz="1400" u="sng" dirty="0">
              <a:latin typeface="Calinbri "/>
              <a:hlinkClick r:id="rId3"/>
            </a:endParaRPr>
          </a:p>
          <a:p>
            <a:pPr algn="r"/>
            <a:endParaRPr lang="hu-HU" sz="1400" u="sng" dirty="0">
              <a:latin typeface="Calinbri "/>
              <a:hlinkClick r:id="rId3"/>
            </a:endParaRPr>
          </a:p>
          <a:p>
            <a:pPr algn="r"/>
            <a:endParaRPr lang="hu-HU" sz="1400" u="sng" dirty="0">
              <a:latin typeface="Calinbri "/>
              <a:hlinkClick r:id="rId3"/>
            </a:endParaRPr>
          </a:p>
          <a:p>
            <a:pPr algn="r"/>
            <a:r>
              <a:rPr lang="en-GB" sz="1400" u="sng" dirty="0">
                <a:latin typeface="Calinbri "/>
                <a:hlinkClick r:id="rId3"/>
              </a:rPr>
              <a:t>https://www.imidaily.com/europe/turkey-to-revoke-citizenship-for-451-investors-in-cbi-real-estate-fraud-case/</a:t>
            </a:r>
            <a:r>
              <a:rPr lang="en-GB" sz="1400" dirty="0">
                <a:latin typeface="Calinbri "/>
              </a:rPr>
              <a:t> (20251123)</a:t>
            </a:r>
            <a:endParaRPr lang="hu-HU" sz="1400" dirty="0">
              <a:latin typeface="Calinbri "/>
            </a:endParaRPr>
          </a:p>
        </p:txBody>
      </p:sp>
    </p:spTree>
    <p:extLst>
      <p:ext uri="{BB962C8B-B14F-4D97-AF65-F5344CB8AC3E}">
        <p14:creationId xmlns:p14="http://schemas.microsoft.com/office/powerpoint/2010/main" val="355505463"/>
      </p:ext>
    </p:extLst>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736274C-6D50-2B0D-7E84-65784CF951CC}"/>
              </a:ext>
            </a:extLst>
          </p:cNvPr>
          <p:cNvSpPr>
            <a:spLocks noGrp="1"/>
          </p:cNvSpPr>
          <p:nvPr>
            <p:ph type="title"/>
          </p:nvPr>
        </p:nvSpPr>
        <p:spPr>
          <a:xfrm>
            <a:off x="685800" y="228600"/>
            <a:ext cx="7772400" cy="1616224"/>
          </a:xfrm>
        </p:spPr>
        <p:txBody>
          <a:bodyPr/>
          <a:lstStyle/>
          <a:p>
            <a:r>
              <a:rPr lang="hu-HU" dirty="0"/>
              <a:t>ORGANIZED CRIME AND CORRPUTION REPORTING PROJECT REPORTS</a:t>
            </a:r>
          </a:p>
        </p:txBody>
      </p:sp>
      <p:sp>
        <p:nvSpPr>
          <p:cNvPr id="3" name="Tartalom helye 2">
            <a:extLst>
              <a:ext uri="{FF2B5EF4-FFF2-40B4-BE49-F238E27FC236}">
                <a16:creationId xmlns:a16="http://schemas.microsoft.com/office/drawing/2014/main" id="{A1B0C886-D174-A028-E5E4-1DA75A96E78B}"/>
              </a:ext>
            </a:extLst>
          </p:cNvPr>
          <p:cNvSpPr>
            <a:spLocks noGrp="1"/>
          </p:cNvSpPr>
          <p:nvPr>
            <p:ph idx="1"/>
          </p:nvPr>
        </p:nvSpPr>
        <p:spPr>
          <a:xfrm>
            <a:off x="667265" y="2132856"/>
            <a:ext cx="7772400" cy="4318992"/>
          </a:xfrm>
        </p:spPr>
        <p:txBody>
          <a:bodyPr/>
          <a:lstStyle/>
          <a:p>
            <a:r>
              <a:rPr lang="hu-HU" sz="2800" dirty="0">
                <a:latin typeface="Calibri" panose="020F0502020204030204" pitchFamily="34" charset="0"/>
                <a:ea typeface="Calibri" panose="020F0502020204030204" pitchFamily="34" charset="0"/>
                <a:cs typeface="Calibri" panose="020F0502020204030204" pitchFamily="34" charset="0"/>
              </a:rPr>
              <a:t>„</a:t>
            </a:r>
            <a:r>
              <a:rPr lang="en-GB" sz="2800" dirty="0">
                <a:latin typeface="Calibri" panose="020F0502020204030204" pitchFamily="34" charset="0"/>
                <a:ea typeface="Calibri" panose="020F0502020204030204" pitchFamily="34" charset="0"/>
                <a:cs typeface="Calibri" panose="020F0502020204030204" pitchFamily="34" charset="0"/>
              </a:rPr>
              <a:t>Russian national Semen </a:t>
            </a:r>
            <a:r>
              <a:rPr lang="en-GB" sz="2800" dirty="0" err="1">
                <a:latin typeface="Calibri" panose="020F0502020204030204" pitchFamily="34" charset="0"/>
                <a:ea typeface="Calibri" panose="020F0502020204030204" pitchFamily="34" charset="0"/>
                <a:cs typeface="Calibri" panose="020F0502020204030204" pitchFamily="34" charset="0"/>
              </a:rPr>
              <a:t>Kuksov</a:t>
            </a:r>
            <a:r>
              <a:rPr lang="en-GB" sz="2800" dirty="0">
                <a:latin typeface="Calibri" panose="020F0502020204030204" pitchFamily="34" charset="0"/>
                <a:ea typeface="Calibri" panose="020F0502020204030204" pitchFamily="34" charset="0"/>
                <a:cs typeface="Calibri" panose="020F0502020204030204" pitchFamily="34" charset="0"/>
              </a:rPr>
              <a:t> was sentenced last year in the U.K. for </a:t>
            </a:r>
            <a:r>
              <a:rPr lang="en-GB" sz="2800" dirty="0">
                <a:solidFill>
                  <a:srgbClr val="C00000"/>
                </a:solidFill>
                <a:latin typeface="Calibri" panose="020F0502020204030204" pitchFamily="34" charset="0"/>
                <a:ea typeface="Calibri" panose="020F0502020204030204" pitchFamily="34" charset="0"/>
                <a:cs typeface="Calibri" panose="020F0502020204030204" pitchFamily="34" charset="0"/>
              </a:rPr>
              <a:t>his role in an international ring that laundered funds for criminals</a:t>
            </a:r>
            <a:r>
              <a:rPr lang="en-GB" sz="2800" dirty="0">
                <a:latin typeface="Calibri" panose="020F0502020204030204" pitchFamily="34" charset="0"/>
                <a:ea typeface="Calibri" panose="020F0502020204030204" pitchFamily="34" charset="0"/>
                <a:cs typeface="Calibri" panose="020F0502020204030204" pitchFamily="34" charset="0"/>
              </a:rPr>
              <a:t>. OCCRP and partners revealed last year </a:t>
            </a:r>
            <a:r>
              <a:rPr lang="hu-HU" sz="2800" dirty="0">
                <a:latin typeface="Calibri" panose="020F0502020204030204" pitchFamily="34" charset="0"/>
                <a:ea typeface="Calibri" panose="020F0502020204030204" pitchFamily="34" charset="0"/>
                <a:cs typeface="Calibri" panose="020F0502020204030204" pitchFamily="34" charset="0"/>
              </a:rPr>
              <a:t>[in 2024] </a:t>
            </a:r>
            <a:r>
              <a:rPr lang="en-GB" sz="2800" dirty="0">
                <a:latin typeface="Calibri" panose="020F0502020204030204" pitchFamily="34" charset="0"/>
                <a:ea typeface="Calibri" panose="020F0502020204030204" pitchFamily="34" charset="0"/>
                <a:cs typeface="Calibri" panose="020F0502020204030204" pitchFamily="34" charset="0"/>
              </a:rPr>
              <a:t>that he had </a:t>
            </a:r>
            <a:r>
              <a:rPr lang="en-GB" sz="2800" dirty="0">
                <a:solidFill>
                  <a:srgbClr val="C00000"/>
                </a:solidFill>
                <a:latin typeface="Calibri" panose="020F0502020204030204" pitchFamily="34" charset="0"/>
                <a:ea typeface="Calibri" panose="020F0502020204030204" pitchFamily="34" charset="0"/>
                <a:cs typeface="Calibri" panose="020F0502020204030204" pitchFamily="34" charset="0"/>
              </a:rPr>
              <a:t>obtained Maltese citizenship</a:t>
            </a:r>
            <a:r>
              <a:rPr lang="hu-HU" sz="2800" dirty="0">
                <a:solidFill>
                  <a:srgbClr val="C00000"/>
                </a:solidFill>
                <a:latin typeface="Calibri" panose="020F0502020204030204" pitchFamily="34" charset="0"/>
                <a:ea typeface="Calibri" panose="020F0502020204030204" pitchFamily="34" charset="0"/>
                <a:cs typeface="Calibri" panose="020F0502020204030204" pitchFamily="34" charset="0"/>
              </a:rPr>
              <a:t> [in 2022]</a:t>
            </a:r>
            <a:r>
              <a:rPr lang="hu-HU" sz="2800" dirty="0">
                <a:latin typeface="Calibri" panose="020F0502020204030204" pitchFamily="34" charset="0"/>
                <a:ea typeface="Calibri" panose="020F0502020204030204" pitchFamily="34" charset="0"/>
                <a:cs typeface="Calibri" panose="020F0502020204030204" pitchFamily="34" charset="0"/>
              </a:rPr>
              <a:t>”</a:t>
            </a:r>
          </a:p>
          <a:p>
            <a:pPr algn="r"/>
            <a:endParaRPr lang="hu-HU" sz="1200" b="1" dirty="0"/>
          </a:p>
          <a:p>
            <a:pPr algn="r"/>
            <a:r>
              <a:rPr lang="hu-HU" sz="1200" dirty="0">
                <a:hlinkClick r:id="rId3"/>
              </a:rPr>
              <a:t>https://www.occrp.org/en/news/malta-strips-citizenship-from-russian-convicted-of-money-laundering</a:t>
            </a:r>
            <a:r>
              <a:rPr lang="hu-HU" sz="1200" dirty="0"/>
              <a:t> (20251206)</a:t>
            </a:r>
          </a:p>
        </p:txBody>
      </p:sp>
    </p:spTree>
    <p:extLst>
      <p:ext uri="{BB962C8B-B14F-4D97-AF65-F5344CB8AC3E}">
        <p14:creationId xmlns:p14="http://schemas.microsoft.com/office/powerpoint/2010/main" val="1657160439"/>
      </p:ext>
    </p:extLst>
  </p:cSld>
  <p:clrMapOvr>
    <a:masterClrMapping/>
  </p:clrMapOvr>
  <p:transition>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5C5283-F141-3815-58DC-86274F67098C}"/>
              </a:ext>
            </a:extLst>
          </p:cNvPr>
          <p:cNvSpPr>
            <a:spLocks noGrp="1"/>
          </p:cNvSpPr>
          <p:nvPr>
            <p:ph type="title"/>
          </p:nvPr>
        </p:nvSpPr>
        <p:spPr>
          <a:xfrm>
            <a:off x="685800" y="0"/>
            <a:ext cx="7846640" cy="764704"/>
          </a:xfrm>
        </p:spPr>
        <p:txBody>
          <a:bodyPr/>
          <a:lstStyle/>
          <a:p>
            <a:r>
              <a:rPr lang="hu-HU" sz="2400" dirty="0"/>
              <a:t>PROPOSALS (EU PARLIAMENT STUDY – KRISTIN SURAK, 2021 – OPTIONS FOR THE EU)</a:t>
            </a:r>
          </a:p>
        </p:txBody>
      </p:sp>
      <p:sp>
        <p:nvSpPr>
          <p:cNvPr id="3" name="Tartalom helye 2">
            <a:extLst>
              <a:ext uri="{FF2B5EF4-FFF2-40B4-BE49-F238E27FC236}">
                <a16:creationId xmlns:a16="http://schemas.microsoft.com/office/drawing/2014/main" id="{3AE859FC-BD1B-9996-9D19-71465FC446B1}"/>
              </a:ext>
            </a:extLst>
          </p:cNvPr>
          <p:cNvSpPr>
            <a:spLocks noGrp="1"/>
          </p:cNvSpPr>
          <p:nvPr>
            <p:ph idx="1"/>
          </p:nvPr>
        </p:nvSpPr>
        <p:spPr/>
        <p:txBody>
          <a:bodyPr/>
          <a:lstStyle/>
          <a:p>
            <a:r>
              <a:rPr lang="hu-HU" sz="1800" dirty="0">
                <a:solidFill>
                  <a:srgbClr val="C00000"/>
                </a:solidFill>
              </a:rPr>
              <a:t>1) </a:t>
            </a:r>
            <a:r>
              <a:rPr lang="en-GB" sz="1800" dirty="0">
                <a:solidFill>
                  <a:srgbClr val="C00000"/>
                </a:solidFill>
              </a:rPr>
              <a:t>A complete ban</a:t>
            </a:r>
            <a:endParaRPr lang="hu-HU" sz="1800" dirty="0">
              <a:solidFill>
                <a:srgbClr val="C00000"/>
              </a:solidFill>
            </a:endParaRPr>
          </a:p>
          <a:p>
            <a:r>
              <a:rPr lang="hu-HU" sz="1800" dirty="0">
                <a:solidFill>
                  <a:srgbClr val="C00000"/>
                </a:solidFill>
              </a:rPr>
              <a:t>	</a:t>
            </a:r>
            <a:r>
              <a:rPr lang="en-GB" sz="1800" dirty="0">
                <a:solidFill>
                  <a:srgbClr val="C00000"/>
                </a:solidFill>
              </a:rPr>
              <a:t> on RBI programmes </a:t>
            </a:r>
            <a:r>
              <a:rPr lang="en-GB" sz="1800" dirty="0"/>
              <a:t>is likely to have a negative economic impact on specific </a:t>
            </a:r>
            <a:r>
              <a:rPr lang="hu-HU" sz="1800" dirty="0"/>
              <a:t>sector is </a:t>
            </a:r>
            <a:r>
              <a:rPr lang="hu-HU" sz="1800" dirty="0" err="1"/>
              <a:t>some</a:t>
            </a:r>
            <a:r>
              <a:rPr lang="hu-HU" sz="1800" dirty="0"/>
              <a:t> MS</a:t>
            </a:r>
            <a:br>
              <a:rPr lang="hu-HU" sz="1800" dirty="0"/>
            </a:br>
            <a:r>
              <a:rPr lang="hu-HU" sz="1800" dirty="0"/>
              <a:t>	</a:t>
            </a:r>
            <a:r>
              <a:rPr lang="en-GB" sz="1800" dirty="0">
                <a:solidFill>
                  <a:srgbClr val="C00000"/>
                </a:solidFill>
              </a:rPr>
              <a:t>on CBI programmes </a:t>
            </a:r>
            <a:r>
              <a:rPr lang="en-GB" sz="1800" dirty="0"/>
              <a:t>is likely to have a significant negative macroeconomic impact on </a:t>
            </a:r>
            <a:r>
              <a:rPr lang="hu-HU" sz="1800" dirty="0"/>
              <a:t>(</a:t>
            </a:r>
            <a:r>
              <a:rPr lang="en-GB" sz="1800" dirty="0"/>
              <a:t>CY</a:t>
            </a:r>
            <a:r>
              <a:rPr lang="hu-HU" sz="1800" dirty="0"/>
              <a:t>)</a:t>
            </a:r>
            <a:r>
              <a:rPr lang="en-GB" sz="1800" dirty="0"/>
              <a:t> and MT.</a:t>
            </a:r>
            <a:endParaRPr lang="hu-HU" sz="1800" dirty="0"/>
          </a:p>
          <a:p>
            <a:r>
              <a:rPr lang="hu-HU" sz="1800" dirty="0"/>
              <a:t>	</a:t>
            </a:r>
            <a:r>
              <a:rPr lang="hu-HU" sz="1800" dirty="0" err="1"/>
              <a:t>They</a:t>
            </a:r>
            <a:r>
              <a:rPr lang="hu-HU" sz="1800" dirty="0"/>
              <a:t> </a:t>
            </a:r>
            <a:r>
              <a:rPr lang="hu-HU" sz="1800" dirty="0" err="1"/>
              <a:t>would</a:t>
            </a:r>
            <a:r>
              <a:rPr lang="hu-HU" sz="1800" dirty="0"/>
              <a:t> lead </a:t>
            </a:r>
            <a:r>
              <a:rPr lang="hu-HU" sz="1800" dirty="0" err="1"/>
              <a:t>to</a:t>
            </a:r>
            <a:r>
              <a:rPr lang="hu-HU" sz="1800" dirty="0"/>
              <a:t> re-</a:t>
            </a:r>
            <a:r>
              <a:rPr lang="hu-HU" sz="1800" dirty="0" err="1"/>
              <a:t>routing</a:t>
            </a:r>
            <a:r>
              <a:rPr lang="hu-HU" sz="1800" dirty="0"/>
              <a:t> – like </a:t>
            </a:r>
            <a:r>
              <a:rPr lang="hu-HU" sz="1800" dirty="0" err="1"/>
              <a:t>active</a:t>
            </a:r>
            <a:r>
              <a:rPr lang="hu-HU" sz="1800" dirty="0"/>
              <a:t> </a:t>
            </a:r>
            <a:r>
              <a:rPr lang="hu-HU" sz="1800" dirty="0" err="1"/>
              <a:t>investors</a:t>
            </a:r>
            <a:r>
              <a:rPr lang="hu-HU" sz="1800" dirty="0"/>
              <a:t>’ </a:t>
            </a:r>
            <a:r>
              <a:rPr lang="hu-HU" sz="1800" dirty="0" err="1"/>
              <a:t>visa</a:t>
            </a:r>
            <a:endParaRPr lang="hu-HU" sz="1800" dirty="0"/>
          </a:p>
          <a:p>
            <a:r>
              <a:rPr lang="hu-HU" sz="1800" dirty="0">
                <a:solidFill>
                  <a:srgbClr val="C00000"/>
                </a:solidFill>
              </a:rPr>
              <a:t>2) </a:t>
            </a:r>
            <a:r>
              <a:rPr lang="en-GB" sz="1800" dirty="0">
                <a:solidFill>
                  <a:srgbClr val="C00000"/>
                </a:solidFill>
              </a:rPr>
              <a:t>Imposing lengthy residence requirements </a:t>
            </a:r>
            <a:r>
              <a:rPr lang="hu-HU" sz="1800" dirty="0">
                <a:solidFill>
                  <a:srgbClr val="C00000"/>
                </a:solidFill>
              </a:rPr>
              <a:t>     </a:t>
            </a:r>
            <a:r>
              <a:rPr lang="hu-HU" sz="1800" dirty="0" err="1"/>
              <a:t>increased</a:t>
            </a:r>
            <a:r>
              <a:rPr lang="hu-HU" sz="1800" dirty="0">
                <a:solidFill>
                  <a:srgbClr val="C00000"/>
                </a:solidFill>
              </a:rPr>
              <a:t> </a:t>
            </a:r>
            <a:r>
              <a:rPr lang="en-GB" sz="1800" dirty="0"/>
              <a:t>secondary </a:t>
            </a:r>
            <a:r>
              <a:rPr lang="hu-HU" sz="1800" dirty="0"/>
              <a:t>	</a:t>
            </a:r>
            <a:r>
              <a:rPr lang="en-GB" sz="1800" dirty="0"/>
              <a:t>spending</a:t>
            </a:r>
            <a:r>
              <a:rPr lang="hu-HU" sz="1800" dirty="0"/>
              <a:t> </a:t>
            </a:r>
            <a:r>
              <a:rPr lang="hu-HU" sz="1800" dirty="0" err="1"/>
              <a:t>but</a:t>
            </a:r>
            <a:r>
              <a:rPr lang="hu-HU" sz="1800" dirty="0"/>
              <a:t> </a:t>
            </a:r>
            <a:r>
              <a:rPr lang="hu-HU" sz="1800" dirty="0" err="1"/>
              <a:t>lesser</a:t>
            </a:r>
            <a:r>
              <a:rPr lang="hu-HU" sz="1800" dirty="0"/>
              <a:t> </a:t>
            </a:r>
            <a:r>
              <a:rPr lang="hu-HU" sz="1800" dirty="0" err="1"/>
              <a:t>applicants</a:t>
            </a:r>
            <a:endParaRPr lang="hu-HU" sz="1800" dirty="0"/>
          </a:p>
          <a:p>
            <a:r>
              <a:rPr lang="hu-HU" sz="1800" dirty="0">
                <a:solidFill>
                  <a:srgbClr val="C00000"/>
                </a:solidFill>
              </a:rPr>
              <a:t>3) </a:t>
            </a:r>
            <a:r>
              <a:rPr lang="en-GB" sz="1800" dirty="0">
                <a:solidFill>
                  <a:srgbClr val="C00000"/>
                </a:solidFill>
              </a:rPr>
              <a:t>Taxing</a:t>
            </a:r>
            <a:r>
              <a:rPr lang="en-GB" sz="1800" dirty="0"/>
              <a:t> </a:t>
            </a:r>
            <a:r>
              <a:rPr lang="hu-HU" sz="1800" dirty="0"/>
              <a:t>        </a:t>
            </a:r>
            <a:r>
              <a:rPr lang="en-GB" sz="1800" dirty="0"/>
              <a:t>direct economic benefits to the EU.</a:t>
            </a:r>
            <a:r>
              <a:rPr lang="hu-HU" sz="1800" dirty="0"/>
              <a:t> (</a:t>
            </a:r>
            <a:r>
              <a:rPr lang="hu-HU" sz="1800" dirty="0" err="1"/>
              <a:t>Until</a:t>
            </a:r>
            <a:r>
              <a:rPr lang="hu-HU" sz="1800" dirty="0"/>
              <a:t> </a:t>
            </a:r>
            <a:r>
              <a:rPr lang="hu-HU" sz="1800" dirty="0" err="1"/>
              <a:t>it</a:t>
            </a:r>
            <a:r>
              <a:rPr lang="hu-HU" sz="1800" dirty="0"/>
              <a:t> </a:t>
            </a:r>
            <a:r>
              <a:rPr lang="hu-HU" sz="1800" dirty="0" err="1"/>
              <a:t>deters</a:t>
            </a:r>
            <a:r>
              <a:rPr lang="hu-HU" sz="1800" dirty="0"/>
              <a:t>) </a:t>
            </a:r>
          </a:p>
          <a:p>
            <a:r>
              <a:rPr lang="hu-HU" sz="1800" dirty="0">
                <a:solidFill>
                  <a:srgbClr val="C00000"/>
                </a:solidFill>
              </a:rPr>
              <a:t>4) EU </a:t>
            </a:r>
            <a:r>
              <a:rPr lang="hu-HU" sz="1800" dirty="0" err="1">
                <a:solidFill>
                  <a:srgbClr val="C00000"/>
                </a:solidFill>
              </a:rPr>
              <a:t>regulating</a:t>
            </a:r>
            <a:r>
              <a:rPr lang="hu-HU" sz="1800" dirty="0">
                <a:solidFill>
                  <a:srgbClr val="C00000"/>
                </a:solidFill>
              </a:rPr>
              <a:t> </a:t>
            </a:r>
            <a:r>
              <a:rPr lang="en-GB" sz="1800" dirty="0">
                <a:solidFill>
                  <a:srgbClr val="C00000"/>
                </a:solidFill>
              </a:rPr>
              <a:t>CBI and RBI schemes</a:t>
            </a:r>
            <a:r>
              <a:rPr lang="hu-HU" sz="1800" dirty="0">
                <a:solidFill>
                  <a:srgbClr val="C00000"/>
                </a:solidFill>
              </a:rPr>
              <a:t>:</a:t>
            </a:r>
            <a:r>
              <a:rPr lang="en-GB" sz="1800" dirty="0"/>
              <a:t> </a:t>
            </a:r>
            <a:r>
              <a:rPr lang="hu-HU" sz="1800" dirty="0"/>
              <a:t> </a:t>
            </a:r>
            <a:r>
              <a:rPr lang="hu-HU" sz="1800" dirty="0" err="1"/>
              <a:t>Strengthens</a:t>
            </a:r>
            <a:r>
              <a:rPr lang="hu-HU" sz="1800" dirty="0"/>
              <a:t> </a:t>
            </a:r>
            <a:r>
              <a:rPr lang="hu-HU" sz="1800" dirty="0" err="1"/>
              <a:t>approval</a:t>
            </a:r>
            <a:r>
              <a:rPr lang="hu-HU" sz="1800" dirty="0"/>
              <a:t> </a:t>
            </a:r>
            <a:r>
              <a:rPr lang="hu-HU" sz="1800" dirty="0" err="1"/>
              <a:t>process</a:t>
            </a:r>
            <a:r>
              <a:rPr lang="hu-HU" sz="1800" dirty="0"/>
              <a:t>   	</a:t>
            </a:r>
            <a:r>
              <a:rPr lang="en-GB" sz="1800" dirty="0"/>
              <a:t>by adding caps</a:t>
            </a:r>
            <a:r>
              <a:rPr lang="hu-HU" sz="1800" dirty="0"/>
              <a:t>, + </a:t>
            </a:r>
            <a:r>
              <a:rPr lang="hu-HU" sz="1800" dirty="0" err="1"/>
              <a:t>adequate</a:t>
            </a:r>
            <a:r>
              <a:rPr lang="hu-HU" sz="1800" dirty="0"/>
              <a:t> </a:t>
            </a:r>
            <a:r>
              <a:rPr lang="hu-HU" sz="1800" dirty="0" err="1"/>
              <a:t>assessment</a:t>
            </a:r>
            <a:r>
              <a:rPr lang="hu-HU" sz="1800" dirty="0"/>
              <a:t> </a:t>
            </a:r>
            <a:r>
              <a:rPr lang="hu-HU" sz="1800" dirty="0" err="1"/>
              <a:t>by</a:t>
            </a:r>
            <a:r>
              <a:rPr lang="hu-HU" sz="1800" dirty="0"/>
              <a:t> </a:t>
            </a:r>
            <a:r>
              <a:rPr lang="hu-HU" sz="1800" dirty="0" err="1"/>
              <a:t>gov</a:t>
            </a:r>
            <a:r>
              <a:rPr lang="hu-HU" sz="1800" dirty="0"/>
              <a:t> </a:t>
            </a:r>
            <a:r>
              <a:rPr lang="hu-HU" sz="1800" dirty="0" err="1"/>
              <a:t>branches</a:t>
            </a:r>
            <a:r>
              <a:rPr lang="hu-HU" sz="1800" dirty="0"/>
              <a:t> +  	</a:t>
            </a:r>
            <a:r>
              <a:rPr lang="hu-HU" sz="1800" dirty="0" err="1"/>
              <a:t>professional</a:t>
            </a:r>
            <a:r>
              <a:rPr lang="hu-HU" sz="1800" dirty="0"/>
              <a:t> </a:t>
            </a:r>
            <a:r>
              <a:rPr lang="hu-HU" sz="1800" dirty="0" err="1"/>
              <a:t>due</a:t>
            </a:r>
            <a:r>
              <a:rPr lang="hu-HU" sz="1800" dirty="0"/>
              <a:t> </a:t>
            </a:r>
            <a:r>
              <a:rPr lang="hu-HU" sz="1800" dirty="0" err="1"/>
              <a:t>diligence</a:t>
            </a:r>
            <a:r>
              <a:rPr lang="hu-HU" sz="1800" dirty="0"/>
              <a:t> </a:t>
            </a:r>
            <a:r>
              <a:rPr lang="hu-HU" sz="1800" dirty="0" err="1"/>
              <a:t>including</a:t>
            </a:r>
            <a:r>
              <a:rPr lang="hu-HU" sz="1800" dirty="0"/>
              <a:t> </a:t>
            </a:r>
            <a:r>
              <a:rPr lang="hu-HU" sz="1800" dirty="0" err="1"/>
              <a:t>family</a:t>
            </a:r>
            <a:r>
              <a:rPr lang="hu-HU" sz="1800" dirty="0"/>
              <a:t> and </a:t>
            </a:r>
            <a:r>
              <a:rPr lang="hu-HU" sz="1800" dirty="0" err="1"/>
              <a:t>wealth</a:t>
            </a:r>
            <a:r>
              <a:rPr lang="hu-HU" sz="1800" dirty="0"/>
              <a:t> + 	</a:t>
            </a:r>
            <a:r>
              <a:rPr lang="hu-HU" sz="1800" dirty="0" err="1"/>
              <a:t>application</a:t>
            </a:r>
            <a:r>
              <a:rPr lang="hu-HU" sz="1800" dirty="0"/>
              <a:t> </a:t>
            </a:r>
            <a:r>
              <a:rPr lang="hu-HU" sz="1800" dirty="0" err="1"/>
              <a:t>only</a:t>
            </a:r>
            <a:r>
              <a:rPr lang="hu-HU" sz="1800" dirty="0"/>
              <a:t> </a:t>
            </a:r>
            <a:r>
              <a:rPr lang="hu-HU" sz="1800" dirty="0" err="1"/>
              <a:t>through</a:t>
            </a:r>
            <a:r>
              <a:rPr lang="hu-HU" sz="1800" dirty="0"/>
              <a:t> licenced </a:t>
            </a:r>
            <a:r>
              <a:rPr lang="hu-HU" sz="1800" dirty="0" err="1"/>
              <a:t>agents</a:t>
            </a:r>
            <a:r>
              <a:rPr lang="hu-HU" sz="1800" dirty="0"/>
              <a:t> </a:t>
            </a:r>
          </a:p>
          <a:p>
            <a:r>
              <a:rPr lang="hu-HU" sz="1800" dirty="0"/>
              <a:t>5) </a:t>
            </a:r>
            <a:r>
              <a:rPr lang="hu-HU" sz="1800" dirty="0">
                <a:solidFill>
                  <a:srgbClr val="C00000"/>
                </a:solidFill>
              </a:rPr>
              <a:t>EU </a:t>
            </a:r>
            <a:r>
              <a:rPr lang="hu-HU" sz="1800" dirty="0" err="1">
                <a:solidFill>
                  <a:srgbClr val="C00000"/>
                </a:solidFill>
              </a:rPr>
              <a:t>regulating</a:t>
            </a:r>
            <a:r>
              <a:rPr lang="hu-HU" sz="1800" dirty="0">
                <a:solidFill>
                  <a:srgbClr val="C00000"/>
                </a:solidFill>
              </a:rPr>
              <a:t> and  </a:t>
            </a:r>
            <a:r>
              <a:rPr lang="hu-HU" sz="1800" dirty="0" err="1">
                <a:solidFill>
                  <a:srgbClr val="C00000"/>
                </a:solidFill>
              </a:rPr>
              <a:t>reducing</a:t>
            </a:r>
            <a:endParaRPr lang="hu-HU" sz="1800" dirty="0">
              <a:solidFill>
                <a:srgbClr val="C00000"/>
              </a:solidFill>
            </a:endParaRPr>
          </a:p>
          <a:p>
            <a:r>
              <a:rPr lang="hu-HU" sz="1800" dirty="0"/>
              <a:t>	- </a:t>
            </a:r>
            <a:r>
              <a:rPr lang="hu-HU" sz="1800" dirty="0" err="1"/>
              <a:t>benefits</a:t>
            </a:r>
            <a:r>
              <a:rPr lang="hu-HU" sz="1800" dirty="0"/>
              <a:t> in the EU </a:t>
            </a:r>
            <a:r>
              <a:rPr lang="hu-HU" sz="1800" dirty="0">
                <a:solidFill>
                  <a:srgbClr val="C00000"/>
                </a:solidFill>
              </a:rPr>
              <a:t>of </a:t>
            </a:r>
            <a:r>
              <a:rPr lang="hu-HU" sz="1800" dirty="0" err="1">
                <a:solidFill>
                  <a:srgbClr val="C00000"/>
                </a:solidFill>
              </a:rPr>
              <a:t>participants</a:t>
            </a:r>
            <a:r>
              <a:rPr lang="hu-HU" sz="1800" dirty="0">
                <a:solidFill>
                  <a:srgbClr val="C00000"/>
                </a:solidFill>
              </a:rPr>
              <a:t> in </a:t>
            </a:r>
            <a:r>
              <a:rPr lang="hu-HU" sz="1800" dirty="0" err="1">
                <a:solidFill>
                  <a:srgbClr val="C00000"/>
                </a:solidFill>
              </a:rPr>
              <a:t>third</a:t>
            </a:r>
            <a:r>
              <a:rPr lang="hu-HU" sz="1800" dirty="0">
                <a:solidFill>
                  <a:srgbClr val="C00000"/>
                </a:solidFill>
              </a:rPr>
              <a:t> country </a:t>
            </a:r>
            <a:r>
              <a:rPr lang="hu-HU" sz="1800" dirty="0"/>
              <a:t>CBI </a:t>
            </a:r>
            <a:r>
              <a:rPr lang="hu-HU" sz="1800" dirty="0" err="1"/>
              <a:t>programs</a:t>
            </a:r>
            <a:r>
              <a:rPr lang="hu-HU" sz="1800" dirty="0"/>
              <a:t> </a:t>
            </a:r>
          </a:p>
          <a:p>
            <a:r>
              <a:rPr lang="hu-HU" sz="1800" dirty="0"/>
              <a:t>	- </a:t>
            </a:r>
            <a:r>
              <a:rPr lang="hu-HU" sz="1800" dirty="0" err="1"/>
              <a:t>factoring</a:t>
            </a:r>
            <a:r>
              <a:rPr lang="hu-HU" sz="1800" dirty="0"/>
              <a:t> in </a:t>
            </a:r>
            <a:r>
              <a:rPr lang="hu-HU" sz="1800" dirty="0" err="1"/>
              <a:t>into</a:t>
            </a:r>
            <a:r>
              <a:rPr lang="hu-HU" sz="1800" dirty="0"/>
              <a:t> </a:t>
            </a:r>
            <a:r>
              <a:rPr lang="hu-HU" sz="1800" dirty="0" err="1"/>
              <a:t>accession</a:t>
            </a:r>
            <a:r>
              <a:rPr lang="hu-HU" sz="1800" dirty="0"/>
              <a:t> </a:t>
            </a:r>
            <a:r>
              <a:rPr lang="hu-HU" sz="1800" dirty="0" err="1"/>
              <a:t>process</a:t>
            </a:r>
            <a:r>
              <a:rPr lang="hu-HU" sz="1800" dirty="0"/>
              <a:t> (of </a:t>
            </a:r>
            <a:r>
              <a:rPr lang="hu-HU" sz="1800" dirty="0" err="1"/>
              <a:t>candidate</a:t>
            </a:r>
            <a:r>
              <a:rPr lang="hu-HU" sz="1800" dirty="0"/>
              <a:t> </a:t>
            </a:r>
            <a:r>
              <a:rPr lang="hu-HU" sz="1800" dirty="0" err="1"/>
              <a:t>running</a:t>
            </a:r>
            <a:r>
              <a:rPr lang="hu-HU" sz="1800" dirty="0"/>
              <a:t> CBI </a:t>
            </a:r>
            <a:r>
              <a:rPr lang="hu-HU" sz="1800" dirty="0" err="1"/>
              <a:t>or</a:t>
            </a:r>
            <a:br>
              <a:rPr lang="hu-HU" sz="1800" dirty="0"/>
            </a:br>
            <a:r>
              <a:rPr lang="hu-HU" sz="1800" dirty="0"/>
              <a:t>	 RBI)</a:t>
            </a:r>
          </a:p>
        </p:txBody>
      </p:sp>
      <p:sp>
        <p:nvSpPr>
          <p:cNvPr id="4" name="Nyíl: jobbra mutató 3">
            <a:extLst>
              <a:ext uri="{FF2B5EF4-FFF2-40B4-BE49-F238E27FC236}">
                <a16:creationId xmlns:a16="http://schemas.microsoft.com/office/drawing/2014/main" id="{1A3CAF45-7DF1-5A2F-168B-F12F380E378D}"/>
              </a:ext>
            </a:extLst>
          </p:cNvPr>
          <p:cNvSpPr/>
          <p:nvPr/>
        </p:nvSpPr>
        <p:spPr>
          <a:xfrm>
            <a:off x="5220072" y="2708920"/>
            <a:ext cx="288032" cy="216024"/>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Nyíl: jobbra mutató 4">
            <a:extLst>
              <a:ext uri="{FF2B5EF4-FFF2-40B4-BE49-F238E27FC236}">
                <a16:creationId xmlns:a16="http://schemas.microsoft.com/office/drawing/2014/main" id="{92DA9E5D-B7D8-422B-DD6C-BA16389B1F36}"/>
              </a:ext>
            </a:extLst>
          </p:cNvPr>
          <p:cNvSpPr/>
          <p:nvPr/>
        </p:nvSpPr>
        <p:spPr>
          <a:xfrm>
            <a:off x="1835696" y="3320988"/>
            <a:ext cx="360040" cy="21602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05872332"/>
      </p:ext>
    </p:extLst>
  </p:cSld>
  <p:clrMapOvr>
    <a:masterClrMapping/>
  </p:clrMapOvr>
  <p:transition>
    <p:pull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0CC18130-6934-AFB9-5156-77E6B0ADE890}"/>
              </a:ext>
            </a:extLst>
          </p:cNvPr>
          <p:cNvSpPr>
            <a:spLocks noGrp="1"/>
          </p:cNvSpPr>
          <p:nvPr>
            <p:ph type="title"/>
          </p:nvPr>
        </p:nvSpPr>
        <p:spPr>
          <a:xfrm>
            <a:off x="642938" y="1357313"/>
            <a:ext cx="7770812" cy="3511847"/>
          </a:xfrm>
        </p:spPr>
        <p:txBody>
          <a:bodyPr/>
          <a:lstStyle/>
          <a:p>
            <a:r>
              <a:rPr lang="hu-HU" dirty="0"/>
              <a:t>HUNGARY</a:t>
            </a:r>
            <a:br>
              <a:rPr lang="hu-HU" dirty="0"/>
            </a:br>
            <a:br>
              <a:rPr lang="hu-HU" dirty="0"/>
            </a:br>
            <a:r>
              <a:rPr lang="hu-HU" dirty="0"/>
              <a:t>BIRTH, COMA, REVIVAL OF THE RBI PROGRAM</a:t>
            </a:r>
            <a:br>
              <a:rPr lang="hu-HU" dirty="0"/>
            </a:br>
            <a:r>
              <a:rPr lang="hu-HU" dirty="0"/>
              <a:t>2013-2017, 2023-</a:t>
            </a:r>
            <a:br>
              <a:rPr lang="hu-HU" dirty="0"/>
            </a:br>
            <a:br>
              <a:rPr lang="hu-HU" dirty="0"/>
            </a:br>
            <a:r>
              <a:rPr lang="hu-HU" dirty="0"/>
              <a:t>NEW DRESS, SAME SOUL</a:t>
            </a:r>
          </a:p>
        </p:txBody>
      </p:sp>
    </p:spTree>
    <p:extLst>
      <p:ext uri="{BB962C8B-B14F-4D97-AF65-F5344CB8AC3E}">
        <p14:creationId xmlns:p14="http://schemas.microsoft.com/office/powerpoint/2010/main" val="1396905865"/>
      </p:ext>
    </p:extLst>
  </p:cSld>
  <p:clrMapOvr>
    <a:masterClrMapping/>
  </p:clrMapOvr>
  <p:transition>
    <p:pull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BIRTH OF THE PROGRAM</a:t>
            </a:r>
          </a:p>
        </p:txBody>
      </p:sp>
      <p:sp>
        <p:nvSpPr>
          <p:cNvPr id="3" name="Content Placeholder 2"/>
          <p:cNvSpPr>
            <a:spLocks noGrp="1"/>
          </p:cNvSpPr>
          <p:nvPr>
            <p:ph idx="1"/>
          </p:nvPr>
        </p:nvSpPr>
        <p:spPr>
          <a:xfrm>
            <a:off x="395536" y="838200"/>
            <a:ext cx="8352928" cy="5759152"/>
          </a:xfrm>
        </p:spPr>
        <p:txBody>
          <a:bodyPr>
            <a:normAutofit fontScale="85000" lnSpcReduction="20000"/>
          </a:bodyPr>
          <a:lstStyle/>
          <a:p>
            <a:pPr marL="342900" indent="-342900">
              <a:lnSpc>
                <a:spcPct val="150000"/>
              </a:lnSpc>
              <a:buFontTx/>
              <a:buChar char="-"/>
            </a:pPr>
            <a:r>
              <a:rPr lang="en-GB" dirty="0"/>
              <a:t>Initiated by </a:t>
            </a:r>
            <a:r>
              <a:rPr lang="en-GB" dirty="0">
                <a:solidFill>
                  <a:srgbClr val="C00000"/>
                </a:solidFill>
              </a:rPr>
              <a:t>three members of parliament </a:t>
            </a:r>
            <a:r>
              <a:rPr lang="en-GB" dirty="0"/>
              <a:t>in 2012  -  </a:t>
            </a:r>
            <a:r>
              <a:rPr lang="en-GB" dirty="0">
                <a:solidFill>
                  <a:srgbClr val="C00000"/>
                </a:solidFill>
              </a:rPr>
              <a:t>no inter-ministerial harmonisation, no impact assessment</a:t>
            </a:r>
            <a:r>
              <a:rPr lang="en-GB" dirty="0"/>
              <a:t> as in case of a bill proposed by the government.</a:t>
            </a:r>
          </a:p>
          <a:p>
            <a:pPr marL="342900" indent="-342900">
              <a:lnSpc>
                <a:spcPct val="150000"/>
              </a:lnSpc>
              <a:buFontTx/>
              <a:buChar char="-"/>
            </a:pPr>
            <a:r>
              <a:rPr lang="en-GB" dirty="0"/>
              <a:t>Radical </a:t>
            </a:r>
            <a:r>
              <a:rPr lang="en-GB" dirty="0">
                <a:solidFill>
                  <a:srgbClr val="C00000"/>
                </a:solidFill>
              </a:rPr>
              <a:t>change of the proposal within a week </a:t>
            </a:r>
            <a:r>
              <a:rPr lang="en-GB" dirty="0"/>
              <a:t>from submission (originally: exclusive right of the minister to grant settlement permit)</a:t>
            </a:r>
          </a:p>
          <a:p>
            <a:pPr marL="342900" indent="-342900">
              <a:lnSpc>
                <a:spcPct val="150000"/>
              </a:lnSpc>
              <a:buFontTx/>
              <a:buChar char="-"/>
            </a:pPr>
            <a:r>
              <a:rPr lang="en-GB" dirty="0">
                <a:solidFill>
                  <a:srgbClr val="C00000"/>
                </a:solidFill>
              </a:rPr>
              <a:t>Justification of the bill spoke of naturalisation</a:t>
            </a:r>
            <a:r>
              <a:rPr lang="en-GB" dirty="0"/>
              <a:t>, even </a:t>
            </a:r>
            <a:r>
              <a:rPr lang="en-GB" dirty="0" err="1"/>
              <a:t>i</a:t>
            </a:r>
            <a:r>
              <a:rPr lang="hu-HU"/>
              <a:t>f</a:t>
            </a:r>
            <a:r>
              <a:rPr lang="en-GB"/>
              <a:t> </a:t>
            </a:r>
            <a:r>
              <a:rPr lang="en-GB" dirty="0"/>
              <a:t>the normative text only envisaged residence permit</a:t>
            </a:r>
          </a:p>
          <a:p>
            <a:pPr marL="342900" indent="-342900">
              <a:lnSpc>
                <a:spcPct val="150000"/>
              </a:lnSpc>
              <a:buFontTx/>
              <a:buChar char="-"/>
            </a:pPr>
            <a:r>
              <a:rPr lang="en-GB" dirty="0">
                <a:solidFill>
                  <a:srgbClr val="C00000"/>
                </a:solidFill>
              </a:rPr>
              <a:t>No substantive debate</a:t>
            </a:r>
            <a:r>
              <a:rPr lang="en-GB" dirty="0"/>
              <a:t> in parliament </a:t>
            </a:r>
          </a:p>
          <a:p>
            <a:pPr marL="342900" indent="-342900">
              <a:lnSpc>
                <a:spcPct val="150000"/>
              </a:lnSpc>
              <a:buFontTx/>
              <a:buChar char="-"/>
            </a:pPr>
            <a:r>
              <a:rPr lang="en-GB" dirty="0"/>
              <a:t>The key element, the </a:t>
            </a:r>
            <a:r>
              <a:rPr lang="en-GB" dirty="0">
                <a:solidFill>
                  <a:srgbClr val="C00000"/>
                </a:solidFill>
              </a:rPr>
              <a:t>designation of the companies </a:t>
            </a:r>
            <a:r>
              <a:rPr lang="en-GB" dirty="0"/>
              <a:t>entitled to recruit investors </a:t>
            </a:r>
            <a:r>
              <a:rPr lang="en-GB" dirty="0">
                <a:solidFill>
                  <a:srgbClr val="C00000"/>
                </a:solidFill>
              </a:rPr>
              <a:t>with geographic monopoly </a:t>
            </a:r>
            <a:r>
              <a:rPr lang="en-GB" dirty="0"/>
              <a:t>again determined on the basis of the </a:t>
            </a:r>
            <a:r>
              <a:rPr lang="en-GB" dirty="0">
                <a:solidFill>
                  <a:srgbClr val="C00000"/>
                </a:solidFill>
              </a:rPr>
              <a:t>initiative of a single MP. </a:t>
            </a:r>
            <a:r>
              <a:rPr lang="en-GB" dirty="0"/>
              <a:t>The right to designate companies given to a </a:t>
            </a:r>
            <a:r>
              <a:rPr lang="en-GB" dirty="0">
                <a:solidFill>
                  <a:srgbClr val="C00000"/>
                </a:solidFill>
              </a:rPr>
              <a:t>parliamentary committee headed by the same  MP (Mr Antal Rogán)</a:t>
            </a:r>
          </a:p>
          <a:p>
            <a:pPr marL="342900" indent="-342900">
              <a:buFontTx/>
              <a:buChar char="-"/>
            </a:pPr>
            <a:endParaRPr lang="en-GB" dirty="0"/>
          </a:p>
        </p:txBody>
      </p:sp>
    </p:spTree>
    <p:extLst>
      <p:ext uri="{BB962C8B-B14F-4D97-AF65-F5344CB8AC3E}">
        <p14:creationId xmlns:p14="http://schemas.microsoft.com/office/powerpoint/2010/main" val="1718803119"/>
      </p:ext>
    </p:extLst>
  </p:cSld>
  <p:clrMapOvr>
    <a:masterClrMapping/>
  </p:clrMapOvr>
  <p:transition>
    <p:pull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968152"/>
          </a:xfrm>
        </p:spPr>
        <p:txBody>
          <a:bodyPr/>
          <a:lstStyle/>
          <a:p>
            <a:r>
              <a:rPr lang="en-GB" dirty="0"/>
              <a:t>THE LEGAL ESSENCE OF THE PROGRAM</a:t>
            </a:r>
            <a:br>
              <a:rPr lang="en-GB" dirty="0"/>
            </a:br>
            <a:r>
              <a:rPr lang="en-GB" dirty="0"/>
              <a:t>Description of the  investment</a:t>
            </a:r>
          </a:p>
        </p:txBody>
      </p:sp>
      <p:sp>
        <p:nvSpPr>
          <p:cNvPr id="3" name="Content Placeholder 2"/>
          <p:cNvSpPr>
            <a:spLocks noGrp="1"/>
          </p:cNvSpPr>
          <p:nvPr>
            <p:ph idx="1"/>
          </p:nvPr>
        </p:nvSpPr>
        <p:spPr>
          <a:xfrm>
            <a:off x="323528" y="1268760"/>
            <a:ext cx="8640960" cy="5472608"/>
          </a:xfrm>
        </p:spPr>
        <p:txBody>
          <a:bodyPr>
            <a:normAutofit fontScale="70000" lnSpcReduction="20000"/>
          </a:bodyPr>
          <a:lstStyle/>
          <a:p>
            <a:pPr indent="457200">
              <a:lnSpc>
                <a:spcPct val="160000"/>
              </a:lnSpc>
            </a:pPr>
            <a:r>
              <a:rPr lang="en-GB" dirty="0"/>
              <a:t>The ‘Residency Government Bonds’ </a:t>
            </a:r>
            <a:r>
              <a:rPr lang="hu-HU" dirty="0" err="1"/>
              <a:t>were</a:t>
            </a:r>
            <a:r>
              <a:rPr lang="en-GB" dirty="0"/>
              <a:t> </a:t>
            </a:r>
            <a:r>
              <a:rPr lang="en-GB" dirty="0">
                <a:solidFill>
                  <a:srgbClr val="C00000"/>
                </a:solidFill>
              </a:rPr>
              <a:t>zero-coupon government securities </a:t>
            </a:r>
            <a:r>
              <a:rPr lang="en-GB" dirty="0"/>
              <a:t>issued at a </a:t>
            </a:r>
            <a:r>
              <a:rPr lang="en-GB" dirty="0">
                <a:solidFill>
                  <a:srgbClr val="C00000"/>
                </a:solidFill>
              </a:rPr>
              <a:t>discount price</a:t>
            </a:r>
            <a:r>
              <a:rPr lang="en-GB" dirty="0"/>
              <a:t>. They </a:t>
            </a:r>
            <a:r>
              <a:rPr lang="hu-HU" dirty="0" err="1"/>
              <a:t>were</a:t>
            </a:r>
            <a:r>
              <a:rPr lang="en-GB" dirty="0"/>
              <a:t> redeemed at par value after </a:t>
            </a:r>
            <a:r>
              <a:rPr lang="en-GB" dirty="0">
                <a:solidFill>
                  <a:srgbClr val="C00000"/>
                </a:solidFill>
              </a:rPr>
              <a:t>5 years.</a:t>
            </a:r>
            <a:br>
              <a:rPr lang="hu-HU" dirty="0">
                <a:solidFill>
                  <a:srgbClr val="C00000"/>
                </a:solidFill>
              </a:rPr>
            </a:br>
            <a:endParaRPr lang="en-GB" dirty="0">
              <a:solidFill>
                <a:srgbClr val="C00000"/>
              </a:solidFill>
            </a:endParaRPr>
          </a:p>
          <a:p>
            <a:pPr indent="457200">
              <a:lnSpc>
                <a:spcPct val="160000"/>
              </a:lnSpc>
            </a:pPr>
            <a:r>
              <a:rPr lang="en-GB" dirty="0"/>
              <a:t>They </a:t>
            </a:r>
            <a:r>
              <a:rPr lang="hu-HU" dirty="0" err="1"/>
              <a:t>could</a:t>
            </a:r>
            <a:r>
              <a:rPr lang="en-GB" dirty="0"/>
              <a:t> be </a:t>
            </a:r>
            <a:r>
              <a:rPr lang="en-GB" dirty="0">
                <a:solidFill>
                  <a:srgbClr val="C00000"/>
                </a:solidFill>
              </a:rPr>
              <a:t>subscribed only </a:t>
            </a:r>
            <a:r>
              <a:rPr lang="en-GB" dirty="0"/>
              <a:t>by such </a:t>
            </a:r>
            <a:r>
              <a:rPr lang="en-GB" dirty="0">
                <a:solidFill>
                  <a:srgbClr val="C00000"/>
                </a:solidFill>
              </a:rPr>
              <a:t>companies </a:t>
            </a:r>
            <a:r>
              <a:rPr lang="en-GB" dirty="0"/>
              <a:t>that invest exclusively into Residency Government Bonds. They must have </a:t>
            </a:r>
            <a:r>
              <a:rPr lang="en-GB" dirty="0">
                <a:solidFill>
                  <a:srgbClr val="C00000"/>
                </a:solidFill>
              </a:rPr>
              <a:t>been licenced (designated) by the Economic Committee of the Hungarian Parliament</a:t>
            </a:r>
            <a:r>
              <a:rPr lang="en-GB" dirty="0"/>
              <a:t> and have signed an agreement with the Government Debt Management Agency. („Designated company”) </a:t>
            </a:r>
            <a:br>
              <a:rPr lang="hu-HU" dirty="0"/>
            </a:br>
            <a:endParaRPr lang="en-GB" dirty="0"/>
          </a:p>
          <a:p>
            <a:pPr indent="457200">
              <a:lnSpc>
                <a:spcPct val="160000"/>
              </a:lnSpc>
            </a:pPr>
            <a:r>
              <a:rPr lang="en-GB" dirty="0"/>
              <a:t>They ha</a:t>
            </a:r>
            <a:r>
              <a:rPr lang="hu-HU" dirty="0"/>
              <a:t>d</a:t>
            </a:r>
            <a:r>
              <a:rPr lang="en-GB" dirty="0"/>
              <a:t> to subscribe </a:t>
            </a:r>
            <a:r>
              <a:rPr lang="en-GB" dirty="0">
                <a:solidFill>
                  <a:srgbClr val="C00000"/>
                </a:solidFill>
              </a:rPr>
              <a:t>to 300,000 euro</a:t>
            </a:r>
            <a:r>
              <a:rPr lang="en-GB" dirty="0"/>
              <a:t> of Hungarian Residency </a:t>
            </a:r>
            <a:r>
              <a:rPr lang="hu-HU" dirty="0"/>
              <a:t>Bond</a:t>
            </a:r>
            <a:r>
              <a:rPr lang="en-GB" dirty="0"/>
              <a:t> per applicant (but not for the family members).</a:t>
            </a:r>
            <a:br>
              <a:rPr lang="hu-HU" dirty="0"/>
            </a:br>
            <a:endParaRPr lang="en-GB" dirty="0"/>
          </a:p>
          <a:p>
            <a:pPr indent="457200">
              <a:lnSpc>
                <a:spcPct val="160000"/>
              </a:lnSpc>
            </a:pPr>
            <a:r>
              <a:rPr lang="en-GB" dirty="0"/>
              <a:t>The </a:t>
            </a:r>
            <a:r>
              <a:rPr lang="en-GB" dirty="0">
                <a:solidFill>
                  <a:srgbClr val="C00000"/>
                </a:solidFill>
              </a:rPr>
              <a:t>investor immigrant d</a:t>
            </a:r>
            <a:r>
              <a:rPr lang="hu-HU" dirty="0" err="1">
                <a:solidFill>
                  <a:srgbClr val="C00000"/>
                </a:solidFill>
              </a:rPr>
              <a:t>id</a:t>
            </a:r>
            <a:r>
              <a:rPr lang="en-GB" dirty="0">
                <a:solidFill>
                  <a:srgbClr val="C00000"/>
                </a:solidFill>
              </a:rPr>
              <a:t> not buy government bonds</a:t>
            </a:r>
            <a:r>
              <a:rPr lang="en-GB" dirty="0"/>
              <a:t>. She/he purchase</a:t>
            </a:r>
            <a:r>
              <a:rPr lang="hu-HU" dirty="0"/>
              <a:t>d</a:t>
            </a:r>
            <a:r>
              <a:rPr lang="en-GB" dirty="0"/>
              <a:t> </a:t>
            </a:r>
            <a:r>
              <a:rPr lang="en-GB" dirty="0">
                <a:solidFill>
                  <a:srgbClr val="C00000"/>
                </a:solidFill>
              </a:rPr>
              <a:t>securities </a:t>
            </a:r>
            <a:r>
              <a:rPr lang="en-GB" dirty="0"/>
              <a:t>with at least five years of tenor </a:t>
            </a:r>
            <a:r>
              <a:rPr lang="en-GB" dirty="0">
                <a:solidFill>
                  <a:srgbClr val="C00000"/>
                </a:solidFill>
              </a:rPr>
              <a:t>of the designated company </a:t>
            </a:r>
            <a:r>
              <a:rPr lang="en-GB" dirty="0"/>
              <a:t>which she/he ha</a:t>
            </a:r>
            <a:r>
              <a:rPr lang="hu-HU" dirty="0"/>
              <a:t>d</a:t>
            </a:r>
            <a:r>
              <a:rPr lang="en-GB" dirty="0"/>
              <a:t> to hold for a  minimum 5 years. </a:t>
            </a:r>
          </a:p>
        </p:txBody>
      </p:sp>
    </p:spTree>
    <p:extLst>
      <p:ext uri="{BB962C8B-B14F-4D97-AF65-F5344CB8AC3E}">
        <p14:creationId xmlns:p14="http://schemas.microsoft.com/office/powerpoint/2010/main" val="3572264797"/>
      </p:ext>
    </p:extLst>
  </p:cSld>
  <p:clrMapOvr>
    <a:masterClrMapping/>
  </p:clrMapOvr>
  <p:transition>
    <p:pull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96144"/>
          </a:xfrm>
        </p:spPr>
        <p:txBody>
          <a:bodyPr/>
          <a:lstStyle/>
          <a:p>
            <a:r>
              <a:rPr lang="en-GB" dirty="0"/>
              <a:t>THE LEGAL ESSENCE OF THE PROGRAM</a:t>
            </a:r>
            <a:br>
              <a:rPr lang="en-GB" dirty="0"/>
            </a:br>
            <a:r>
              <a:rPr lang="en-GB" dirty="0"/>
              <a:t>The intermediary companies - questions</a:t>
            </a:r>
          </a:p>
        </p:txBody>
      </p:sp>
      <p:sp>
        <p:nvSpPr>
          <p:cNvPr id="3" name="Content Placeholder 2"/>
          <p:cNvSpPr>
            <a:spLocks noGrp="1"/>
          </p:cNvSpPr>
          <p:nvPr>
            <p:ph idx="1"/>
          </p:nvPr>
        </p:nvSpPr>
        <p:spPr>
          <a:xfrm>
            <a:off x="323528" y="1412776"/>
            <a:ext cx="8568952" cy="4968552"/>
          </a:xfrm>
        </p:spPr>
        <p:txBody>
          <a:bodyPr>
            <a:normAutofit fontScale="70000" lnSpcReduction="20000"/>
          </a:bodyPr>
          <a:lstStyle/>
          <a:p>
            <a:pPr marL="342900" indent="-342900">
              <a:lnSpc>
                <a:spcPct val="150000"/>
              </a:lnSpc>
              <a:buFontTx/>
              <a:buChar char="-"/>
            </a:pPr>
            <a:r>
              <a:rPr lang="en-GB" dirty="0">
                <a:solidFill>
                  <a:srgbClr val="C00000"/>
                </a:solidFill>
              </a:rPr>
              <a:t>What </a:t>
            </a:r>
            <a:r>
              <a:rPr lang="hu-HU" dirty="0" err="1">
                <a:solidFill>
                  <a:srgbClr val="C00000"/>
                </a:solidFill>
              </a:rPr>
              <a:t>was</a:t>
            </a:r>
            <a:r>
              <a:rPr lang="en-GB" dirty="0">
                <a:solidFill>
                  <a:srgbClr val="C00000"/>
                </a:solidFill>
              </a:rPr>
              <a:t> their added value compared to </a:t>
            </a:r>
            <a:r>
              <a:rPr lang="en-GB" dirty="0"/>
              <a:t>the alternative: </a:t>
            </a:r>
          </a:p>
          <a:p>
            <a:pPr lvl="1">
              <a:lnSpc>
                <a:spcPct val="150000"/>
              </a:lnSpc>
            </a:pPr>
            <a:r>
              <a:rPr lang="en-GB" dirty="0"/>
              <a:t>Contacting the potential investors with the help of </a:t>
            </a:r>
            <a:r>
              <a:rPr lang="en-GB" dirty="0">
                <a:solidFill>
                  <a:srgbClr val="C00000"/>
                </a:solidFill>
              </a:rPr>
              <a:t>the state consular and commercial representation </a:t>
            </a:r>
            <a:r>
              <a:rPr lang="en-GB" dirty="0"/>
              <a:t>system and letting the investors </a:t>
            </a:r>
            <a:r>
              <a:rPr lang="en-GB" dirty="0">
                <a:solidFill>
                  <a:srgbClr val="C00000"/>
                </a:solidFill>
              </a:rPr>
              <a:t>direct access to the bond-issuing state agency</a:t>
            </a:r>
            <a:r>
              <a:rPr lang="en-GB" dirty="0"/>
              <a:t>?</a:t>
            </a:r>
          </a:p>
          <a:p>
            <a:pPr marL="342900" indent="-342900">
              <a:lnSpc>
                <a:spcPct val="150000"/>
              </a:lnSpc>
              <a:buFontTx/>
              <a:buChar char="-"/>
            </a:pPr>
            <a:r>
              <a:rPr lang="en-GB" dirty="0">
                <a:solidFill>
                  <a:srgbClr val="C00000"/>
                </a:solidFill>
              </a:rPr>
              <a:t>Why</a:t>
            </a:r>
            <a:r>
              <a:rPr lang="en-GB" dirty="0"/>
              <a:t> d</a:t>
            </a:r>
            <a:r>
              <a:rPr lang="hu-HU" dirty="0" err="1"/>
              <a:t>id</a:t>
            </a:r>
            <a:r>
              <a:rPr lang="en-GB" dirty="0"/>
              <a:t> they have </a:t>
            </a:r>
            <a:r>
              <a:rPr lang="en-GB" dirty="0">
                <a:solidFill>
                  <a:srgbClr val="C00000"/>
                </a:solidFill>
              </a:rPr>
              <a:t>monopoly over the countries </a:t>
            </a:r>
            <a:r>
              <a:rPr lang="en-GB" dirty="0"/>
              <a:t>assigned to them, why </a:t>
            </a:r>
            <a:r>
              <a:rPr lang="hu-HU" dirty="0" err="1"/>
              <a:t>wa</a:t>
            </a:r>
            <a:r>
              <a:rPr lang="en-GB" dirty="0"/>
              <a:t>s there no competition among</a:t>
            </a:r>
            <a:r>
              <a:rPr lang="hu-HU" dirty="0"/>
              <a:t> </a:t>
            </a:r>
            <a:r>
              <a:rPr lang="hu-HU" dirty="0" err="1"/>
              <a:t>them</a:t>
            </a:r>
            <a:r>
              <a:rPr lang="en-GB" dirty="0"/>
              <a:t> within a country presumably enhancing potential investors’ access to the program?</a:t>
            </a:r>
          </a:p>
          <a:p>
            <a:pPr marL="342900" indent="-342900">
              <a:lnSpc>
                <a:spcPct val="150000"/>
              </a:lnSpc>
              <a:buFontTx/>
              <a:buChar char="-"/>
            </a:pPr>
            <a:r>
              <a:rPr lang="en-GB" dirty="0"/>
              <a:t>How could it happen that </a:t>
            </a:r>
            <a:r>
              <a:rPr lang="en-GB" dirty="0">
                <a:solidFill>
                  <a:srgbClr val="C00000"/>
                </a:solidFill>
              </a:rPr>
              <a:t>an application</a:t>
            </a:r>
            <a:r>
              <a:rPr lang="en-GB" dirty="0"/>
              <a:t> to be a designated company was  </a:t>
            </a:r>
            <a:r>
              <a:rPr lang="en-GB" dirty="0">
                <a:solidFill>
                  <a:srgbClr val="C00000"/>
                </a:solidFill>
              </a:rPr>
              <a:t>approved</a:t>
            </a:r>
            <a:r>
              <a:rPr lang="en-GB" dirty="0"/>
              <a:t> by the Economic Committee </a:t>
            </a:r>
            <a:r>
              <a:rPr lang="en-GB" dirty="0">
                <a:solidFill>
                  <a:srgbClr val="C00000"/>
                </a:solidFill>
              </a:rPr>
              <a:t>on the day of submission </a:t>
            </a:r>
            <a:r>
              <a:rPr lang="en-GB" dirty="0"/>
              <a:t>of the application?</a:t>
            </a:r>
          </a:p>
          <a:p>
            <a:pPr marL="342900" indent="-342900">
              <a:lnSpc>
                <a:spcPct val="150000"/>
              </a:lnSpc>
              <a:buFontTx/>
              <a:buChar char="-"/>
            </a:pPr>
            <a:r>
              <a:rPr lang="en-GB" dirty="0"/>
              <a:t>Licences have been </a:t>
            </a:r>
            <a:r>
              <a:rPr lang="en-GB" dirty="0">
                <a:solidFill>
                  <a:srgbClr val="C00000"/>
                </a:solidFill>
              </a:rPr>
              <a:t>withdrawn based on criteria adopted on the day of withdrawal </a:t>
            </a:r>
            <a:r>
              <a:rPr lang="en-GB" dirty="0"/>
              <a:t>– </a:t>
            </a:r>
            <a:r>
              <a:rPr lang="en-GB" dirty="0">
                <a:solidFill>
                  <a:srgbClr val="C00000"/>
                </a:solidFill>
              </a:rPr>
              <a:t>what justifies such a retroactive move</a:t>
            </a:r>
            <a:r>
              <a:rPr lang="en-GB" dirty="0"/>
              <a:t>, against which there is no formal remedy</a:t>
            </a:r>
            <a:r>
              <a:rPr lang="hu-HU" dirty="0"/>
              <a:t>?</a:t>
            </a:r>
            <a:endParaRPr lang="en-GB" dirty="0"/>
          </a:p>
          <a:p>
            <a:pPr marL="342900" indent="-342900">
              <a:lnSpc>
                <a:spcPct val="150000"/>
              </a:lnSpc>
              <a:buFontTx/>
              <a:buChar char="-"/>
            </a:pPr>
            <a:r>
              <a:rPr lang="en-GB" dirty="0">
                <a:solidFill>
                  <a:srgbClr val="C00000"/>
                </a:solidFill>
              </a:rPr>
              <a:t>Why </a:t>
            </a:r>
            <a:r>
              <a:rPr lang="en-GB" dirty="0"/>
              <a:t>is it </a:t>
            </a:r>
            <a:r>
              <a:rPr lang="en-GB" dirty="0">
                <a:solidFill>
                  <a:srgbClr val="C00000"/>
                </a:solidFill>
              </a:rPr>
              <a:t>not</a:t>
            </a:r>
            <a:r>
              <a:rPr lang="en-GB" dirty="0"/>
              <a:t> a </a:t>
            </a:r>
            <a:r>
              <a:rPr lang="en-GB" dirty="0">
                <a:solidFill>
                  <a:srgbClr val="C00000"/>
                </a:solidFill>
              </a:rPr>
              <a:t>requirement </a:t>
            </a:r>
            <a:r>
              <a:rPr lang="en-GB" dirty="0"/>
              <a:t>that the intermediary companies be </a:t>
            </a:r>
            <a:r>
              <a:rPr lang="en-GB" dirty="0">
                <a:solidFill>
                  <a:srgbClr val="C00000"/>
                </a:solidFill>
              </a:rPr>
              <a:t>registered (and taxed) in Hungary?</a:t>
            </a:r>
            <a:r>
              <a:rPr lang="en-GB" dirty="0"/>
              <a:t> </a:t>
            </a:r>
            <a:r>
              <a:rPr lang="en-GB" dirty="0">
                <a:solidFill>
                  <a:srgbClr val="C00000"/>
                </a:solidFill>
              </a:rPr>
              <a:t>(Only one </a:t>
            </a:r>
            <a:r>
              <a:rPr lang="en-GB" dirty="0"/>
              <a:t>ha</a:t>
            </a:r>
            <a:r>
              <a:rPr lang="hu-HU" dirty="0"/>
              <a:t>d</a:t>
            </a:r>
            <a:r>
              <a:rPr lang="en-GB" dirty="0"/>
              <a:t> its seat in Hungary the other four</a:t>
            </a:r>
            <a:r>
              <a:rPr lang="hu-HU" dirty="0"/>
              <a:t> </a:t>
            </a:r>
            <a:r>
              <a:rPr lang="hu-HU" dirty="0" err="1"/>
              <a:t>were</a:t>
            </a:r>
            <a:r>
              <a:rPr lang="hu-HU" dirty="0"/>
              <a:t> </a:t>
            </a:r>
            <a:r>
              <a:rPr lang="en-GB" dirty="0"/>
              <a:t>registered in Cayman Islands, Cyprus and  Lichtenstein.)</a:t>
            </a:r>
          </a:p>
        </p:txBody>
      </p:sp>
    </p:spTree>
    <p:extLst>
      <p:ext uri="{BB962C8B-B14F-4D97-AF65-F5344CB8AC3E}">
        <p14:creationId xmlns:p14="http://schemas.microsoft.com/office/powerpoint/2010/main" val="2904155813"/>
      </p:ext>
    </p:extLst>
  </p:cSld>
  <p:clrMapOvr>
    <a:masterClrMapping/>
  </p:clrMapOvr>
  <p:transition>
    <p:pull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LEGAL ESSENCE OF THE PROGRAM</a:t>
            </a:r>
          </a:p>
        </p:txBody>
      </p:sp>
      <p:sp>
        <p:nvSpPr>
          <p:cNvPr id="3" name="Content Placeholder 2"/>
          <p:cNvSpPr>
            <a:spLocks noGrp="1"/>
          </p:cNvSpPr>
          <p:nvPr>
            <p:ph idx="1"/>
          </p:nvPr>
        </p:nvSpPr>
        <p:spPr/>
        <p:txBody>
          <a:bodyPr/>
          <a:lstStyle/>
          <a:p>
            <a:r>
              <a:rPr lang="en-GB" dirty="0"/>
              <a:t>Before July 2016 – first  a residence permit to be acquired. After a minimum of 6 months – settlement (long term) permit.</a:t>
            </a:r>
            <a:r>
              <a:rPr lang="hu-HU" dirty="0"/>
              <a:t> </a:t>
            </a:r>
            <a:r>
              <a:rPr lang="hu-HU" dirty="0" err="1"/>
              <a:t>After</a:t>
            </a:r>
            <a:r>
              <a:rPr lang="hu-HU" dirty="0"/>
              <a:t> </a:t>
            </a:r>
            <a:r>
              <a:rPr lang="hu-HU" dirty="0" err="1"/>
              <a:t>it</a:t>
            </a:r>
            <a:r>
              <a:rPr lang="hu-HU" dirty="0"/>
              <a:t>: </a:t>
            </a:r>
            <a:r>
              <a:rPr lang="hu-HU" dirty="0" err="1"/>
              <a:t>direct</a:t>
            </a:r>
            <a:r>
              <a:rPr lang="hu-HU" dirty="0"/>
              <a:t> </a:t>
            </a:r>
            <a:r>
              <a:rPr lang="hu-HU" dirty="0" err="1"/>
              <a:t>access</a:t>
            </a:r>
            <a:r>
              <a:rPr lang="hu-HU" dirty="0"/>
              <a:t> </a:t>
            </a:r>
            <a:r>
              <a:rPr lang="hu-HU" dirty="0" err="1"/>
              <a:t>to</a:t>
            </a:r>
            <a:r>
              <a:rPr lang="hu-HU" dirty="0"/>
              <a:t> </a:t>
            </a:r>
            <a:r>
              <a:rPr lang="hu-HU" dirty="0" err="1"/>
              <a:t>r.p</a:t>
            </a:r>
            <a:r>
              <a:rPr lang="hu-HU" dirty="0"/>
              <a:t>.</a:t>
            </a:r>
            <a:endParaRPr lang="en-GB" dirty="0"/>
          </a:p>
          <a:p>
            <a:endParaRPr lang="en-GB" dirty="0"/>
          </a:p>
          <a:p>
            <a:r>
              <a:rPr lang="en-GB" dirty="0"/>
              <a:t>Obligation </a:t>
            </a:r>
            <a:r>
              <a:rPr lang="en-GB" dirty="0">
                <a:solidFill>
                  <a:srgbClr val="C00000"/>
                </a:solidFill>
              </a:rPr>
              <a:t>to be present in Hungary gradually abolished</a:t>
            </a:r>
            <a:r>
              <a:rPr lang="en-GB" dirty="0"/>
              <a:t> ( 2013: investor, 2014 family)</a:t>
            </a:r>
          </a:p>
          <a:p>
            <a:endParaRPr lang="en-GB" dirty="0"/>
          </a:p>
          <a:p>
            <a:r>
              <a:rPr lang="en-GB" dirty="0">
                <a:solidFill>
                  <a:srgbClr val="C00000"/>
                </a:solidFill>
              </a:rPr>
              <a:t>Does not lead to EU long term residency </a:t>
            </a:r>
            <a:r>
              <a:rPr lang="en-GB" dirty="0"/>
              <a:t>if no physical presence in Hungary</a:t>
            </a:r>
          </a:p>
          <a:p>
            <a:endParaRPr lang="en-GB" dirty="0"/>
          </a:p>
          <a:p>
            <a:r>
              <a:rPr lang="en-GB" dirty="0"/>
              <a:t>But: </a:t>
            </a:r>
            <a:r>
              <a:rPr lang="en-GB" dirty="0">
                <a:solidFill>
                  <a:srgbClr val="C00000"/>
                </a:solidFill>
              </a:rPr>
              <a:t>Schengen freedom: 90 days within 180 days. </a:t>
            </a:r>
            <a:r>
              <a:rPr lang="en-GB" dirty="0"/>
              <a:t>(Technically uncontrollable – may enable continuous stay in the Schengen countries)</a:t>
            </a:r>
          </a:p>
        </p:txBody>
      </p:sp>
    </p:spTree>
    <p:extLst>
      <p:ext uri="{BB962C8B-B14F-4D97-AF65-F5344CB8AC3E}">
        <p14:creationId xmlns:p14="http://schemas.microsoft.com/office/powerpoint/2010/main" val="3183384023"/>
      </p:ext>
    </p:extLst>
  </p:cSld>
  <p:clrMapOvr>
    <a:masterClrMapping/>
  </p:clrMapOvr>
  <p:transition>
    <p:pull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56184"/>
          </a:xfrm>
        </p:spPr>
        <p:txBody>
          <a:bodyPr/>
          <a:lstStyle/>
          <a:p>
            <a:r>
              <a:rPr lang="en-GB" dirty="0"/>
              <a:t>PECULIAR ELEMENTS UNDERMINING THE RATIONALITY OF THE PROGRAM</a:t>
            </a:r>
          </a:p>
        </p:txBody>
      </p:sp>
      <p:sp>
        <p:nvSpPr>
          <p:cNvPr id="3" name="Content Placeholder 2"/>
          <p:cNvSpPr>
            <a:spLocks noGrp="1"/>
          </p:cNvSpPr>
          <p:nvPr>
            <p:ph idx="1"/>
          </p:nvPr>
        </p:nvSpPr>
        <p:spPr>
          <a:xfrm>
            <a:off x="685800" y="1700808"/>
            <a:ext cx="7772400" cy="4752528"/>
          </a:xfrm>
        </p:spPr>
        <p:txBody>
          <a:bodyPr/>
          <a:lstStyle/>
          <a:p>
            <a:pPr marL="342900" indent="-342900">
              <a:buFont typeface="Arial" panose="020B0604020202020204" pitchFamily="34" charset="0"/>
              <a:buChar char="•"/>
            </a:pPr>
            <a:r>
              <a:rPr lang="en-GB" sz="2000" dirty="0">
                <a:solidFill>
                  <a:srgbClr val="C00000"/>
                </a:solidFill>
              </a:rPr>
              <a:t>Economic insignificance</a:t>
            </a:r>
          </a:p>
          <a:p>
            <a:pPr marL="800100" lvl="1" indent="-342900">
              <a:buFontTx/>
              <a:buChar char="-"/>
            </a:pPr>
            <a:r>
              <a:rPr lang="en-GB" sz="1800" dirty="0"/>
              <a:t>Only minuscule contribution to the financing need of the state debt. (In 2013 – 2014 on average less than 1% of the yearly need)</a:t>
            </a:r>
          </a:p>
          <a:p>
            <a:pPr marL="800100" lvl="1" indent="-342900">
              <a:buFontTx/>
              <a:buChar char="-"/>
            </a:pPr>
            <a:r>
              <a:rPr lang="en-GB" sz="1800" dirty="0"/>
              <a:t>Higher yield going to the intermediary companies then payable after open market bonds (2 % versus 1-1,8%)</a:t>
            </a:r>
            <a:endParaRPr lang="hu-HU" sz="1800" dirty="0"/>
          </a:p>
          <a:p>
            <a:pPr marL="800100" lvl="1" indent="-342900">
              <a:buFontTx/>
              <a:buChar char="-"/>
            </a:pPr>
            <a:endParaRPr lang="en-GB" sz="1800" dirty="0"/>
          </a:p>
          <a:p>
            <a:pPr marL="342900" indent="-342900">
              <a:buFont typeface="Arial" panose="020B0604020202020204" pitchFamily="34" charset="0"/>
              <a:buChar char="•"/>
            </a:pPr>
            <a:r>
              <a:rPr lang="en-GB" sz="2000" dirty="0"/>
              <a:t>Operation through </a:t>
            </a:r>
            <a:r>
              <a:rPr lang="en-GB" sz="2000" dirty="0">
                <a:solidFill>
                  <a:srgbClr val="C00000"/>
                </a:solidFill>
              </a:rPr>
              <a:t>intermediaries registered abroad </a:t>
            </a:r>
            <a:r>
              <a:rPr lang="en-GB" sz="2000" dirty="0"/>
              <a:t>(except for one) </a:t>
            </a:r>
            <a:r>
              <a:rPr lang="en-GB" sz="2000" dirty="0">
                <a:solidFill>
                  <a:srgbClr val="C00000"/>
                </a:solidFill>
              </a:rPr>
              <a:t>deprive</a:t>
            </a:r>
            <a:r>
              <a:rPr lang="hu-HU" sz="2000" dirty="0">
                <a:solidFill>
                  <a:srgbClr val="C00000"/>
                </a:solidFill>
              </a:rPr>
              <a:t>d</a:t>
            </a:r>
            <a:r>
              <a:rPr lang="en-GB" sz="2000" dirty="0">
                <a:solidFill>
                  <a:srgbClr val="C00000"/>
                </a:solidFill>
              </a:rPr>
              <a:t> the budget from tax </a:t>
            </a:r>
            <a:r>
              <a:rPr lang="en-GB" sz="2000" dirty="0"/>
              <a:t>income payable after the company profit. </a:t>
            </a:r>
            <a:endParaRPr lang="hu-HU"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Hungarian State has </a:t>
            </a:r>
            <a:r>
              <a:rPr lang="en-GB" sz="2000" dirty="0">
                <a:solidFill>
                  <a:srgbClr val="C00000"/>
                </a:solidFill>
              </a:rPr>
              <a:t>no tools to assure the re-payment of the company securities </a:t>
            </a:r>
            <a:r>
              <a:rPr lang="en-GB" sz="2000" dirty="0"/>
              <a:t>of those intermediaries registered abroad, </a:t>
            </a:r>
            <a:r>
              <a:rPr lang="en-GB" sz="2000" dirty="0">
                <a:solidFill>
                  <a:srgbClr val="C00000"/>
                </a:solidFill>
              </a:rPr>
              <a:t>neither can it oversee due diligence procedures</a:t>
            </a:r>
            <a:r>
              <a:rPr lang="en-GB" sz="2000" dirty="0"/>
              <a:t>.</a:t>
            </a:r>
          </a:p>
        </p:txBody>
      </p:sp>
    </p:spTree>
    <p:extLst>
      <p:ext uri="{BB962C8B-B14F-4D97-AF65-F5344CB8AC3E}">
        <p14:creationId xmlns:p14="http://schemas.microsoft.com/office/powerpoint/2010/main" val="1893842004"/>
      </p:ext>
    </p:extLst>
  </p:cSld>
  <p:clrMapOvr>
    <a:masterClrMapping/>
  </p:clrMapOvr>
  <p:transition>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15BAA2-2461-8457-B39F-AF63CFFDCB8B}"/>
              </a:ext>
            </a:extLst>
          </p:cNvPr>
          <p:cNvSpPr>
            <a:spLocks noGrp="1"/>
          </p:cNvSpPr>
          <p:nvPr>
            <p:ph type="title"/>
          </p:nvPr>
        </p:nvSpPr>
        <p:spPr/>
        <p:txBody>
          <a:bodyPr/>
          <a:lstStyle/>
          <a:p>
            <a:r>
              <a:rPr lang="hu-HU" dirty="0"/>
              <a:t>The </a:t>
            </a:r>
            <a:r>
              <a:rPr lang="hu-HU" dirty="0" err="1"/>
              <a:t>concepts</a:t>
            </a:r>
            <a:endParaRPr lang="hu-HU" dirty="0"/>
          </a:p>
        </p:txBody>
      </p:sp>
      <p:sp>
        <p:nvSpPr>
          <p:cNvPr id="3" name="Tartalom helye 2">
            <a:extLst>
              <a:ext uri="{FF2B5EF4-FFF2-40B4-BE49-F238E27FC236}">
                <a16:creationId xmlns:a16="http://schemas.microsoft.com/office/drawing/2014/main" id="{66F7D2F1-7628-22C7-6BAE-BA1F22299BBB}"/>
              </a:ext>
            </a:extLst>
          </p:cNvPr>
          <p:cNvSpPr>
            <a:spLocks noGrp="1"/>
          </p:cNvSpPr>
          <p:nvPr>
            <p:ph idx="1"/>
          </p:nvPr>
        </p:nvSpPr>
        <p:spPr/>
        <p:txBody>
          <a:bodyPr>
            <a:normAutofit fontScale="92500" lnSpcReduction="10000"/>
          </a:bodyPr>
          <a:lstStyle/>
          <a:p>
            <a:r>
              <a:rPr lang="hu-HU" dirty="0" err="1">
                <a:solidFill>
                  <a:srgbClr val="C00000"/>
                </a:solidFill>
              </a:rPr>
              <a:t>Citizenship</a:t>
            </a:r>
            <a:r>
              <a:rPr lang="hu-HU" dirty="0">
                <a:solidFill>
                  <a:srgbClr val="C00000"/>
                </a:solidFill>
              </a:rPr>
              <a:t> </a:t>
            </a:r>
            <a:r>
              <a:rPr lang="hu-HU" dirty="0" err="1">
                <a:solidFill>
                  <a:srgbClr val="C00000"/>
                </a:solidFill>
              </a:rPr>
              <a:t>by</a:t>
            </a:r>
            <a:r>
              <a:rPr lang="hu-HU" dirty="0">
                <a:solidFill>
                  <a:srgbClr val="C00000"/>
                </a:solidFill>
              </a:rPr>
              <a:t> </a:t>
            </a:r>
            <a:r>
              <a:rPr lang="hu-HU" dirty="0" err="1">
                <a:solidFill>
                  <a:srgbClr val="C00000"/>
                </a:solidFill>
              </a:rPr>
              <a:t>investment</a:t>
            </a:r>
            <a:r>
              <a:rPr lang="hu-HU" dirty="0">
                <a:solidFill>
                  <a:srgbClr val="C00000"/>
                </a:solidFill>
              </a:rPr>
              <a:t> (CBI)</a:t>
            </a:r>
            <a:r>
              <a:rPr lang="hu-HU" dirty="0"/>
              <a:t> = </a:t>
            </a:r>
            <a:r>
              <a:rPr lang="hu-HU" dirty="0" err="1"/>
              <a:t>performing</a:t>
            </a:r>
            <a:r>
              <a:rPr lang="hu-HU" dirty="0"/>
              <a:t> </a:t>
            </a:r>
            <a:r>
              <a:rPr lang="hu-HU" dirty="0" err="1"/>
              <a:t>predetermined</a:t>
            </a:r>
            <a:r>
              <a:rPr lang="hu-HU" dirty="0"/>
              <a:t> </a:t>
            </a:r>
            <a:r>
              <a:rPr lang="hu-HU" dirty="0" err="1"/>
              <a:t>payment</a:t>
            </a:r>
            <a:r>
              <a:rPr lang="hu-HU" dirty="0"/>
              <a:t> </a:t>
            </a:r>
            <a:r>
              <a:rPr lang="hu-HU" dirty="0" err="1"/>
              <a:t>or</a:t>
            </a:r>
            <a:r>
              <a:rPr lang="hu-HU" dirty="0"/>
              <a:t> </a:t>
            </a:r>
            <a:r>
              <a:rPr lang="hu-HU" dirty="0" err="1"/>
              <a:t>investment</a:t>
            </a:r>
            <a:r>
              <a:rPr lang="hu-HU" dirty="0"/>
              <a:t> in a </a:t>
            </a:r>
            <a:r>
              <a:rPr lang="hu-HU" dirty="0" err="1"/>
              <a:t>state</a:t>
            </a:r>
            <a:r>
              <a:rPr lang="hu-HU" dirty="0"/>
              <a:t> </a:t>
            </a:r>
            <a:r>
              <a:rPr lang="hu-HU" dirty="0" err="1"/>
              <a:t>leads</a:t>
            </a:r>
            <a:r>
              <a:rPr lang="hu-HU" dirty="0"/>
              <a:t> </a:t>
            </a:r>
            <a:r>
              <a:rPr lang="hu-HU" dirty="0" err="1"/>
              <a:t>to</a:t>
            </a:r>
            <a:r>
              <a:rPr lang="hu-HU" dirty="0"/>
              <a:t> the </a:t>
            </a:r>
            <a:r>
              <a:rPr lang="hu-HU" dirty="0" err="1"/>
              <a:t>grant</a:t>
            </a:r>
            <a:r>
              <a:rPr lang="hu-HU" dirty="0"/>
              <a:t> of </a:t>
            </a:r>
            <a:r>
              <a:rPr lang="hu-HU" dirty="0" err="1"/>
              <a:t>citizenship</a:t>
            </a:r>
            <a:r>
              <a:rPr lang="hu-HU" dirty="0"/>
              <a:t> of </a:t>
            </a:r>
            <a:r>
              <a:rPr lang="hu-HU" dirty="0" err="1"/>
              <a:t>that</a:t>
            </a:r>
            <a:r>
              <a:rPr lang="hu-HU" dirty="0"/>
              <a:t> </a:t>
            </a:r>
            <a:r>
              <a:rPr lang="hu-HU" dirty="0" err="1"/>
              <a:t>state</a:t>
            </a:r>
            <a:r>
              <a:rPr lang="hu-HU" dirty="0"/>
              <a:t>, </a:t>
            </a:r>
            <a:r>
              <a:rPr lang="hu-HU" dirty="0" err="1"/>
              <a:t>usually</a:t>
            </a:r>
            <a:r>
              <a:rPr lang="hu-HU" dirty="0"/>
              <a:t> in a </a:t>
            </a:r>
            <a:r>
              <a:rPr lang="hu-HU" dirty="0" err="1"/>
              <a:t>fast</a:t>
            </a:r>
            <a:r>
              <a:rPr lang="hu-HU" dirty="0"/>
              <a:t> </a:t>
            </a:r>
            <a:r>
              <a:rPr lang="hu-HU" dirty="0" err="1"/>
              <a:t>procedure</a:t>
            </a:r>
            <a:r>
              <a:rPr lang="hu-HU" dirty="0"/>
              <a:t> = </a:t>
            </a:r>
            <a:r>
              <a:rPr lang="hu-HU" dirty="0">
                <a:solidFill>
                  <a:srgbClr val="C00000"/>
                </a:solidFill>
              </a:rPr>
              <a:t>„Golden </a:t>
            </a:r>
            <a:r>
              <a:rPr lang="hu-HU" dirty="0" err="1">
                <a:solidFill>
                  <a:srgbClr val="C00000"/>
                </a:solidFill>
              </a:rPr>
              <a:t>passport</a:t>
            </a:r>
            <a:r>
              <a:rPr lang="hu-HU" dirty="0">
                <a:solidFill>
                  <a:srgbClr val="C00000"/>
                </a:solidFill>
              </a:rPr>
              <a:t>”</a:t>
            </a:r>
          </a:p>
          <a:p>
            <a:endParaRPr lang="hu-HU" dirty="0"/>
          </a:p>
          <a:p>
            <a:r>
              <a:rPr lang="hu-HU" dirty="0" err="1">
                <a:solidFill>
                  <a:srgbClr val="C00000"/>
                </a:solidFill>
              </a:rPr>
              <a:t>Residence</a:t>
            </a:r>
            <a:r>
              <a:rPr lang="hu-HU" dirty="0">
                <a:solidFill>
                  <a:srgbClr val="C00000"/>
                </a:solidFill>
              </a:rPr>
              <a:t> </a:t>
            </a:r>
            <a:r>
              <a:rPr lang="hu-HU" dirty="0" err="1">
                <a:solidFill>
                  <a:srgbClr val="C00000"/>
                </a:solidFill>
              </a:rPr>
              <a:t>by</a:t>
            </a:r>
            <a:r>
              <a:rPr lang="hu-HU" dirty="0">
                <a:solidFill>
                  <a:srgbClr val="C00000"/>
                </a:solidFill>
              </a:rPr>
              <a:t> </a:t>
            </a:r>
            <a:r>
              <a:rPr lang="hu-HU" dirty="0" err="1">
                <a:solidFill>
                  <a:srgbClr val="C00000"/>
                </a:solidFill>
              </a:rPr>
              <a:t>investmenent</a:t>
            </a:r>
            <a:r>
              <a:rPr lang="hu-HU" dirty="0">
                <a:solidFill>
                  <a:srgbClr val="C00000"/>
                </a:solidFill>
              </a:rPr>
              <a:t> (RBI) </a:t>
            </a:r>
            <a:r>
              <a:rPr lang="hu-HU" dirty="0"/>
              <a:t>)  = </a:t>
            </a:r>
            <a:r>
              <a:rPr lang="hu-HU" dirty="0" err="1"/>
              <a:t>performing</a:t>
            </a:r>
            <a:r>
              <a:rPr lang="hu-HU" dirty="0"/>
              <a:t> </a:t>
            </a:r>
            <a:r>
              <a:rPr lang="hu-HU" dirty="0" err="1"/>
              <a:t>predetermined</a:t>
            </a:r>
            <a:r>
              <a:rPr lang="hu-HU" dirty="0"/>
              <a:t> </a:t>
            </a:r>
            <a:r>
              <a:rPr lang="hu-HU" dirty="0" err="1"/>
              <a:t>payment</a:t>
            </a:r>
            <a:r>
              <a:rPr lang="hu-HU" dirty="0"/>
              <a:t> </a:t>
            </a:r>
            <a:r>
              <a:rPr lang="hu-HU" dirty="0" err="1"/>
              <a:t>or</a:t>
            </a:r>
            <a:r>
              <a:rPr lang="hu-HU" dirty="0"/>
              <a:t> </a:t>
            </a:r>
            <a:r>
              <a:rPr lang="hu-HU" dirty="0" err="1"/>
              <a:t>investment</a:t>
            </a:r>
            <a:r>
              <a:rPr lang="hu-HU" dirty="0"/>
              <a:t> in a </a:t>
            </a:r>
            <a:r>
              <a:rPr lang="hu-HU" dirty="0" err="1"/>
              <a:t>state</a:t>
            </a:r>
            <a:r>
              <a:rPr lang="hu-HU" dirty="0"/>
              <a:t>  </a:t>
            </a:r>
            <a:r>
              <a:rPr lang="hu-HU" dirty="0" err="1"/>
              <a:t>leads</a:t>
            </a:r>
            <a:r>
              <a:rPr lang="hu-HU" dirty="0"/>
              <a:t> </a:t>
            </a:r>
            <a:r>
              <a:rPr lang="hu-HU" dirty="0" err="1"/>
              <a:t>to</a:t>
            </a:r>
            <a:r>
              <a:rPr lang="hu-HU" dirty="0"/>
              <a:t> a </a:t>
            </a:r>
            <a:r>
              <a:rPr lang="hu-HU" dirty="0" err="1"/>
              <a:t>temporary</a:t>
            </a:r>
            <a:r>
              <a:rPr lang="hu-HU" dirty="0"/>
              <a:t> (</a:t>
            </a:r>
            <a:r>
              <a:rPr lang="hu-HU" dirty="0" err="1"/>
              <a:t>but</a:t>
            </a:r>
            <a:r>
              <a:rPr lang="hu-HU" dirty="0"/>
              <a:t> </a:t>
            </a:r>
            <a:r>
              <a:rPr lang="hu-HU" dirty="0" err="1"/>
              <a:t>reneweable</a:t>
            </a:r>
            <a:r>
              <a:rPr lang="hu-HU" dirty="0"/>
              <a:t>) </a:t>
            </a:r>
            <a:r>
              <a:rPr lang="hu-HU" dirty="0" err="1"/>
              <a:t>residence</a:t>
            </a:r>
            <a:r>
              <a:rPr lang="hu-HU" dirty="0"/>
              <a:t> status (</a:t>
            </a:r>
            <a:r>
              <a:rPr lang="hu-HU" dirty="0" err="1"/>
              <a:t>without</a:t>
            </a:r>
            <a:r>
              <a:rPr lang="hu-HU" dirty="0"/>
              <a:t> </a:t>
            </a:r>
            <a:r>
              <a:rPr lang="hu-HU" dirty="0" err="1"/>
              <a:t>naturalisation</a:t>
            </a:r>
            <a:r>
              <a:rPr lang="hu-HU" dirty="0"/>
              <a:t>) </a:t>
            </a:r>
            <a:r>
              <a:rPr lang="hu-HU" dirty="0" err="1"/>
              <a:t>which</a:t>
            </a:r>
            <a:r>
              <a:rPr lang="hu-HU" dirty="0"/>
              <a:t> </a:t>
            </a:r>
            <a:r>
              <a:rPr lang="hu-HU" dirty="0" err="1"/>
              <a:t>may</a:t>
            </a:r>
            <a:r>
              <a:rPr lang="hu-HU" dirty="0"/>
              <a:t>  lead </a:t>
            </a:r>
            <a:r>
              <a:rPr lang="hu-HU" dirty="0" err="1"/>
              <a:t>to</a:t>
            </a:r>
            <a:r>
              <a:rPr lang="hu-HU" dirty="0"/>
              <a:t>  the </a:t>
            </a:r>
            <a:r>
              <a:rPr lang="hu-HU" dirty="0" err="1"/>
              <a:t>right</a:t>
            </a:r>
            <a:r>
              <a:rPr lang="hu-HU" dirty="0"/>
              <a:t> of </a:t>
            </a:r>
            <a:r>
              <a:rPr lang="hu-HU" dirty="0" err="1"/>
              <a:t>permanent</a:t>
            </a:r>
            <a:r>
              <a:rPr lang="hu-HU" dirty="0"/>
              <a:t> </a:t>
            </a:r>
            <a:r>
              <a:rPr lang="hu-HU" dirty="0" err="1"/>
              <a:t>residence</a:t>
            </a:r>
            <a:r>
              <a:rPr lang="hu-HU" dirty="0"/>
              <a:t>, </a:t>
            </a:r>
            <a:r>
              <a:rPr lang="hu-HU" dirty="0" err="1"/>
              <a:t>usually</a:t>
            </a:r>
            <a:r>
              <a:rPr lang="hu-HU" dirty="0"/>
              <a:t> in a </a:t>
            </a:r>
            <a:r>
              <a:rPr lang="hu-HU" dirty="0" err="1"/>
              <a:t>fast</a:t>
            </a:r>
            <a:r>
              <a:rPr lang="hu-HU" dirty="0"/>
              <a:t> </a:t>
            </a:r>
            <a:r>
              <a:rPr lang="hu-HU" dirty="0" err="1"/>
              <a:t>procedure</a:t>
            </a:r>
            <a:r>
              <a:rPr lang="hu-HU" dirty="0"/>
              <a:t> = </a:t>
            </a:r>
            <a:r>
              <a:rPr lang="hu-HU" dirty="0">
                <a:solidFill>
                  <a:srgbClr val="C00000"/>
                </a:solidFill>
              </a:rPr>
              <a:t>„Golden </a:t>
            </a:r>
            <a:r>
              <a:rPr lang="hu-HU" dirty="0" err="1">
                <a:solidFill>
                  <a:srgbClr val="C00000"/>
                </a:solidFill>
              </a:rPr>
              <a:t>visa</a:t>
            </a:r>
            <a:r>
              <a:rPr lang="hu-HU" dirty="0">
                <a:solidFill>
                  <a:srgbClr val="C00000"/>
                </a:solidFill>
              </a:rPr>
              <a:t>”</a:t>
            </a:r>
          </a:p>
          <a:p>
            <a:endParaRPr lang="hu-HU" dirty="0"/>
          </a:p>
          <a:p>
            <a:r>
              <a:rPr lang="hu-HU" dirty="0"/>
              <a:t>Both </a:t>
            </a:r>
            <a:r>
              <a:rPr lang="hu-HU" dirty="0" err="1"/>
              <a:t>are</a:t>
            </a:r>
            <a:r>
              <a:rPr lang="hu-HU" dirty="0"/>
              <a:t> </a:t>
            </a:r>
            <a:r>
              <a:rPr lang="hu-HU" dirty="0">
                <a:solidFill>
                  <a:srgbClr val="C00000"/>
                </a:solidFill>
              </a:rPr>
              <a:t>„</a:t>
            </a:r>
            <a:r>
              <a:rPr lang="hu-HU" dirty="0" err="1">
                <a:solidFill>
                  <a:srgbClr val="C00000"/>
                </a:solidFill>
              </a:rPr>
              <a:t>transactional</a:t>
            </a:r>
            <a:r>
              <a:rPr lang="hu-HU" dirty="0">
                <a:solidFill>
                  <a:srgbClr val="C00000"/>
                </a:solidFill>
              </a:rPr>
              <a:t>” </a:t>
            </a:r>
            <a:r>
              <a:rPr lang="hu-HU" dirty="0" err="1"/>
              <a:t>making</a:t>
            </a:r>
            <a:r>
              <a:rPr lang="hu-HU" dirty="0"/>
              <a:t> </a:t>
            </a:r>
            <a:r>
              <a:rPr lang="hu-HU" dirty="0" err="1"/>
              <a:t>citizenship</a:t>
            </a:r>
            <a:r>
              <a:rPr lang="hu-HU" dirty="0"/>
              <a:t> / </a:t>
            </a:r>
            <a:r>
              <a:rPr lang="hu-HU" dirty="0" err="1"/>
              <a:t>right</a:t>
            </a:r>
            <a:r>
              <a:rPr lang="hu-HU" dirty="0"/>
              <a:t> </a:t>
            </a:r>
            <a:r>
              <a:rPr lang="hu-HU" dirty="0" err="1"/>
              <a:t>to</a:t>
            </a:r>
            <a:r>
              <a:rPr lang="hu-HU" dirty="0"/>
              <a:t> </a:t>
            </a:r>
            <a:r>
              <a:rPr lang="hu-HU" dirty="0" err="1"/>
              <a:t>live</a:t>
            </a:r>
            <a:r>
              <a:rPr lang="hu-HU" dirty="0"/>
              <a:t> </a:t>
            </a:r>
            <a:r>
              <a:rPr lang="hu-HU" dirty="0" err="1"/>
              <a:t>within</a:t>
            </a:r>
            <a:r>
              <a:rPr lang="hu-HU" dirty="0"/>
              <a:t> a </a:t>
            </a:r>
            <a:r>
              <a:rPr lang="hu-HU" dirty="0" err="1"/>
              <a:t>community</a:t>
            </a:r>
            <a:r>
              <a:rPr lang="hu-HU" dirty="0"/>
              <a:t> </a:t>
            </a:r>
            <a:r>
              <a:rPr lang="hu-HU" dirty="0">
                <a:solidFill>
                  <a:srgbClr val="C00000"/>
                </a:solidFill>
              </a:rPr>
              <a:t>a </a:t>
            </a:r>
            <a:r>
              <a:rPr lang="hu-HU" dirty="0" err="1">
                <a:solidFill>
                  <a:srgbClr val="C00000"/>
                </a:solidFill>
              </a:rPr>
              <a:t>commodity</a:t>
            </a:r>
            <a:r>
              <a:rPr lang="hu-HU" dirty="0">
                <a:solidFill>
                  <a:srgbClr val="C00000"/>
                </a:solidFill>
              </a:rPr>
              <a:t>  </a:t>
            </a:r>
          </a:p>
          <a:p>
            <a:endParaRPr lang="hu-HU" dirty="0"/>
          </a:p>
          <a:p>
            <a:r>
              <a:rPr lang="hu-HU" dirty="0" err="1"/>
              <a:t>Mostly</a:t>
            </a:r>
            <a:r>
              <a:rPr lang="hu-HU" dirty="0"/>
              <a:t> </a:t>
            </a:r>
            <a:r>
              <a:rPr lang="hu-HU" dirty="0" err="1"/>
              <a:t>these</a:t>
            </a:r>
            <a:r>
              <a:rPr lang="hu-HU" dirty="0"/>
              <a:t> </a:t>
            </a:r>
            <a:r>
              <a:rPr lang="hu-HU" dirty="0" err="1"/>
              <a:t>are</a:t>
            </a:r>
            <a:r>
              <a:rPr lang="hu-HU" dirty="0"/>
              <a:t> </a:t>
            </a:r>
            <a:r>
              <a:rPr lang="hu-HU" dirty="0" err="1">
                <a:solidFill>
                  <a:srgbClr val="C00000"/>
                </a:solidFill>
              </a:rPr>
              <a:t>passive</a:t>
            </a:r>
            <a:r>
              <a:rPr lang="hu-HU" dirty="0">
                <a:solidFill>
                  <a:srgbClr val="C00000"/>
                </a:solidFill>
              </a:rPr>
              <a:t> </a:t>
            </a:r>
            <a:r>
              <a:rPr lang="hu-HU" dirty="0" err="1">
                <a:solidFill>
                  <a:srgbClr val="C00000"/>
                </a:solidFill>
              </a:rPr>
              <a:t>investments</a:t>
            </a:r>
            <a:r>
              <a:rPr lang="hu-HU" dirty="0">
                <a:solidFill>
                  <a:srgbClr val="C00000"/>
                </a:solidFill>
              </a:rPr>
              <a:t> and/</a:t>
            </a:r>
            <a:r>
              <a:rPr lang="hu-HU" dirty="0" err="1">
                <a:solidFill>
                  <a:srgbClr val="C00000"/>
                </a:solidFill>
              </a:rPr>
              <a:t>or</a:t>
            </a:r>
            <a:r>
              <a:rPr lang="hu-HU" dirty="0">
                <a:solidFill>
                  <a:srgbClr val="C00000"/>
                </a:solidFill>
              </a:rPr>
              <a:t>  </a:t>
            </a:r>
            <a:r>
              <a:rPr lang="hu-HU" dirty="0" err="1"/>
              <a:t>mere</a:t>
            </a:r>
            <a:r>
              <a:rPr lang="hu-HU" dirty="0"/>
              <a:t> </a:t>
            </a:r>
            <a:r>
              <a:rPr lang="hu-HU" dirty="0" err="1"/>
              <a:t>payments</a:t>
            </a:r>
            <a:r>
              <a:rPr lang="hu-HU" dirty="0"/>
              <a:t> </a:t>
            </a:r>
            <a:r>
              <a:rPr lang="hu-HU" dirty="0" err="1"/>
              <a:t>to</a:t>
            </a:r>
            <a:r>
              <a:rPr lang="hu-HU" dirty="0"/>
              <a:t> the </a:t>
            </a:r>
            <a:r>
              <a:rPr lang="hu-HU" dirty="0" err="1"/>
              <a:t>budget</a:t>
            </a:r>
            <a:endParaRPr lang="hu-HU" dirty="0"/>
          </a:p>
          <a:p>
            <a:endParaRPr lang="hu-HU" dirty="0"/>
          </a:p>
          <a:p>
            <a:endParaRPr lang="hu-HU" dirty="0"/>
          </a:p>
        </p:txBody>
      </p:sp>
    </p:spTree>
    <p:extLst>
      <p:ext uri="{BB962C8B-B14F-4D97-AF65-F5344CB8AC3E}">
        <p14:creationId xmlns:p14="http://schemas.microsoft.com/office/powerpoint/2010/main" val="1650442745"/>
      </p:ext>
    </p:extLst>
  </p:cSld>
  <p:clrMapOvr>
    <a:masterClrMapping/>
  </p:clrMapOvr>
  <p:transition>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24136"/>
          </a:xfrm>
        </p:spPr>
        <p:txBody>
          <a:bodyPr/>
          <a:lstStyle/>
          <a:p>
            <a:r>
              <a:rPr lang="en-GB" dirty="0"/>
              <a:t>THE EARLY </a:t>
            </a:r>
            <a:r>
              <a:rPr lang="hu-HU" dirty="0"/>
              <a:t>COMA </a:t>
            </a:r>
            <a:r>
              <a:rPr lang="en-GB" dirty="0"/>
              <a:t>OF THE PROGRAM</a:t>
            </a:r>
          </a:p>
        </p:txBody>
      </p:sp>
      <p:sp>
        <p:nvSpPr>
          <p:cNvPr id="3" name="Content Placeholder 2"/>
          <p:cNvSpPr>
            <a:spLocks noGrp="1"/>
          </p:cNvSpPr>
          <p:nvPr>
            <p:ph idx="1"/>
          </p:nvPr>
        </p:nvSpPr>
        <p:spPr>
          <a:xfrm>
            <a:off x="685800" y="1196752"/>
            <a:ext cx="7772400" cy="5472608"/>
          </a:xfrm>
        </p:spPr>
        <p:txBody>
          <a:bodyPr/>
          <a:lstStyle/>
          <a:p>
            <a:pPr marL="360000" indent="-342900">
              <a:lnSpc>
                <a:spcPts val="2800"/>
              </a:lnSpc>
              <a:spcBef>
                <a:spcPts val="0"/>
              </a:spcBef>
              <a:buFontTx/>
              <a:buChar char="-"/>
            </a:pPr>
            <a:r>
              <a:rPr lang="en-GB" sz="2000" dirty="0"/>
              <a:t>Continuous </a:t>
            </a:r>
            <a:r>
              <a:rPr lang="en-GB" sz="2000" dirty="0">
                <a:solidFill>
                  <a:srgbClr val="C00000"/>
                </a:solidFill>
              </a:rPr>
              <a:t>attacks against the program in parliament </a:t>
            </a:r>
            <a:r>
              <a:rPr lang="en-GB" sz="2000" dirty="0"/>
              <a:t>coming from the far rights as well as from other opposition parties. (Jobbik Party blocks amendment of the Fundamental Law in October  2016 because government denies ending of the program).</a:t>
            </a:r>
          </a:p>
          <a:p>
            <a:pPr marL="360000" indent="-342900">
              <a:lnSpc>
                <a:spcPts val="2800"/>
              </a:lnSpc>
              <a:spcBef>
                <a:spcPts val="0"/>
              </a:spcBef>
              <a:buFontTx/>
              <a:buChar char="-"/>
            </a:pPr>
            <a:r>
              <a:rPr lang="en-GB" sz="2000" dirty="0">
                <a:solidFill>
                  <a:srgbClr val="C00000"/>
                </a:solidFill>
              </a:rPr>
              <a:t>12 January 2017 „Communication” of the Hungarian State </a:t>
            </a:r>
            <a:r>
              <a:rPr lang="hu-HU" sz="2000" dirty="0" err="1">
                <a:solidFill>
                  <a:srgbClr val="C00000"/>
                </a:solidFill>
              </a:rPr>
              <a:t>Debt</a:t>
            </a:r>
            <a:r>
              <a:rPr lang="en-GB" sz="2000" dirty="0">
                <a:solidFill>
                  <a:srgbClr val="C00000"/>
                </a:solidFill>
              </a:rPr>
              <a:t>  Management Agency </a:t>
            </a:r>
            <a:r>
              <a:rPr lang="en-GB" sz="2000" dirty="0"/>
              <a:t>(not available on the English language website) announcing that </a:t>
            </a:r>
            <a:r>
              <a:rPr lang="en-GB" sz="2000" dirty="0">
                <a:solidFill>
                  <a:srgbClr val="C00000"/>
                </a:solidFill>
              </a:rPr>
              <a:t>only applications submitted by 31 March will be considered</a:t>
            </a:r>
            <a:r>
              <a:rPr lang="en-GB" sz="2000" dirty="0"/>
              <a:t> under the program. (On 12 December still speaking of plans to issue residency bonds in 2017)</a:t>
            </a:r>
            <a:endParaRPr lang="hu-HU" sz="2000" dirty="0"/>
          </a:p>
          <a:p>
            <a:pPr marL="360000" indent="-342900">
              <a:lnSpc>
                <a:spcPts val="2800"/>
              </a:lnSpc>
              <a:spcBef>
                <a:spcPts val="0"/>
              </a:spcBef>
              <a:buFontTx/>
              <a:buChar char="-"/>
            </a:pPr>
            <a:r>
              <a:rPr lang="hu-HU" sz="2000" dirty="0" err="1"/>
              <a:t>Government</a:t>
            </a:r>
            <a:r>
              <a:rPr lang="hu-HU" sz="2000" dirty="0"/>
              <a:t> </a:t>
            </a:r>
            <a:r>
              <a:rPr lang="hu-HU" sz="2000" dirty="0" err="1"/>
              <a:t>decree</a:t>
            </a:r>
            <a:r>
              <a:rPr lang="hu-HU" sz="2000" dirty="0"/>
              <a:t> </a:t>
            </a:r>
            <a:r>
              <a:rPr lang="hu-HU" sz="2000" dirty="0" err="1"/>
              <a:t>published</a:t>
            </a:r>
            <a:r>
              <a:rPr lang="hu-HU" sz="2000" dirty="0"/>
              <a:t> </a:t>
            </a:r>
            <a:r>
              <a:rPr lang="hu-HU" sz="2000" dirty="0" err="1"/>
              <a:t>on</a:t>
            </a:r>
            <a:r>
              <a:rPr lang="hu-HU" sz="2000" dirty="0"/>
              <a:t> 17 </a:t>
            </a:r>
            <a:r>
              <a:rPr lang="hu-HU" sz="2000" dirty="0" err="1"/>
              <a:t>March</a:t>
            </a:r>
            <a:r>
              <a:rPr lang="hu-HU" sz="2000" dirty="0"/>
              <a:t> 2017  </a:t>
            </a:r>
            <a:r>
              <a:rPr lang="hu-HU" sz="2000" dirty="0" err="1"/>
              <a:t>confirms</a:t>
            </a:r>
            <a:r>
              <a:rPr lang="hu-HU" sz="2000" dirty="0"/>
              <a:t> </a:t>
            </a:r>
            <a:r>
              <a:rPr lang="hu-HU" sz="2000" dirty="0" err="1"/>
              <a:t>the</a:t>
            </a:r>
            <a:r>
              <a:rPr lang="hu-HU" sz="2000" dirty="0"/>
              <a:t> </a:t>
            </a:r>
            <a:r>
              <a:rPr lang="hu-HU" sz="2000" dirty="0" err="1"/>
              <a:t>deadline</a:t>
            </a:r>
            <a:r>
              <a:rPr lang="hu-HU" sz="2000" dirty="0"/>
              <a:t> (</a:t>
            </a:r>
            <a:r>
              <a:rPr lang="hu-HU" sz="2000" dirty="0" err="1"/>
              <a:t>for</a:t>
            </a:r>
            <a:r>
              <a:rPr lang="hu-HU" sz="2000" dirty="0"/>
              <a:t> </a:t>
            </a:r>
            <a:r>
              <a:rPr lang="hu-HU" sz="2000" dirty="0" err="1"/>
              <a:t>family</a:t>
            </a:r>
            <a:r>
              <a:rPr lang="hu-HU" sz="2000" dirty="0"/>
              <a:t> </a:t>
            </a:r>
            <a:r>
              <a:rPr lang="hu-HU" sz="2000" dirty="0" err="1"/>
              <a:t>members</a:t>
            </a:r>
            <a:r>
              <a:rPr lang="hu-HU" sz="2000" dirty="0"/>
              <a:t>: 30 </a:t>
            </a:r>
            <a:r>
              <a:rPr lang="hu-HU" sz="2000" dirty="0" err="1"/>
              <a:t>June</a:t>
            </a:r>
            <a:r>
              <a:rPr lang="hu-HU" sz="2000" dirty="0"/>
              <a:t> 2017.)</a:t>
            </a:r>
            <a:endParaRPr lang="en-GB" sz="2000" dirty="0"/>
          </a:p>
          <a:p>
            <a:pPr marL="360000" indent="-342900">
              <a:lnSpc>
                <a:spcPts val="2800"/>
              </a:lnSpc>
              <a:spcBef>
                <a:spcPts val="0"/>
              </a:spcBef>
              <a:buFontTx/>
              <a:buChar char="-"/>
            </a:pPr>
            <a:r>
              <a:rPr lang="en-GB" sz="2000" dirty="0">
                <a:solidFill>
                  <a:srgbClr val="C00000"/>
                </a:solidFill>
              </a:rPr>
              <a:t>The law </a:t>
            </a:r>
            <a:r>
              <a:rPr lang="en-GB" sz="2000" dirty="0"/>
              <a:t>setting the parameters of the program remains </a:t>
            </a:r>
            <a:r>
              <a:rPr lang="en-GB" sz="2000" dirty="0">
                <a:solidFill>
                  <a:srgbClr val="C00000"/>
                </a:solidFill>
              </a:rPr>
              <a:t>unchanged</a:t>
            </a:r>
            <a:endParaRPr lang="en-GB" dirty="0"/>
          </a:p>
          <a:p>
            <a:endParaRPr lang="en-GB" dirty="0"/>
          </a:p>
        </p:txBody>
      </p:sp>
    </p:spTree>
    <p:extLst>
      <p:ext uri="{BB962C8B-B14F-4D97-AF65-F5344CB8AC3E}">
        <p14:creationId xmlns:p14="http://schemas.microsoft.com/office/powerpoint/2010/main" val="1522576652"/>
      </p:ext>
    </p:extLst>
  </p:cSld>
  <p:clrMapOvr>
    <a:masterClrMapping/>
  </p:clrMapOvr>
  <p:transition>
    <p:pull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INTERIM </a:t>
            </a:r>
            <a:r>
              <a:rPr lang="en-GB" dirty="0"/>
              <a:t>CONCLUSION</a:t>
            </a:r>
          </a:p>
        </p:txBody>
      </p:sp>
      <p:sp>
        <p:nvSpPr>
          <p:cNvPr id="3" name="Content Placeholder 2"/>
          <p:cNvSpPr>
            <a:spLocks noGrp="1"/>
          </p:cNvSpPr>
          <p:nvPr>
            <p:ph idx="1"/>
          </p:nvPr>
        </p:nvSpPr>
        <p:spPr/>
        <p:txBody>
          <a:bodyPr>
            <a:normAutofit fontScale="92500"/>
          </a:bodyPr>
          <a:lstStyle/>
          <a:p>
            <a:pPr marL="342900" indent="-342900">
              <a:lnSpc>
                <a:spcPct val="150000"/>
              </a:lnSpc>
              <a:buFont typeface="Wingdings" panose="05000000000000000000" pitchFamily="2" charset="2"/>
              <a:buChar char="§"/>
            </a:pPr>
            <a:r>
              <a:rPr lang="en-GB" dirty="0"/>
              <a:t>The Hungarian residency bond </a:t>
            </a:r>
            <a:r>
              <a:rPr lang="en-GB" dirty="0">
                <a:solidFill>
                  <a:srgbClr val="C00000"/>
                </a:solidFill>
              </a:rPr>
              <a:t>program did not contribute to the Hungarian economy</a:t>
            </a:r>
            <a:r>
              <a:rPr lang="en-GB" dirty="0"/>
              <a:t>, its impact on decreasing the foreign debt was negligible. It </a:t>
            </a:r>
            <a:r>
              <a:rPr lang="en-GB" dirty="0">
                <a:solidFill>
                  <a:srgbClr val="C00000"/>
                </a:solidFill>
              </a:rPr>
              <a:t>created no jobs</a:t>
            </a:r>
            <a:r>
              <a:rPr lang="en-GB" dirty="0"/>
              <a:t>, neither did it generate </a:t>
            </a:r>
            <a:r>
              <a:rPr lang="en-GB" dirty="0">
                <a:solidFill>
                  <a:srgbClr val="C00000"/>
                </a:solidFill>
              </a:rPr>
              <a:t>FDI or additional demand on services</a:t>
            </a:r>
            <a:r>
              <a:rPr lang="en-GB" dirty="0"/>
              <a:t>. It did not even increase the wealth of the nation.</a:t>
            </a:r>
          </a:p>
          <a:p>
            <a:pPr>
              <a:lnSpc>
                <a:spcPct val="150000"/>
              </a:lnSpc>
            </a:pPr>
            <a:endParaRPr lang="en-GB" dirty="0"/>
          </a:p>
          <a:p>
            <a:pPr marL="342900" indent="-342900">
              <a:lnSpc>
                <a:spcPct val="150000"/>
              </a:lnSpc>
              <a:buFont typeface="Wingdings" panose="05000000000000000000" pitchFamily="2" charset="2"/>
              <a:buChar char="§"/>
            </a:pPr>
            <a:r>
              <a:rPr lang="en-GB" dirty="0">
                <a:solidFill>
                  <a:srgbClr val="C00000"/>
                </a:solidFill>
              </a:rPr>
              <a:t>The process </a:t>
            </a:r>
            <a:r>
              <a:rPr lang="en-GB" dirty="0"/>
              <a:t>of creating and changing the rules and the designation of the intermediary </a:t>
            </a:r>
            <a:r>
              <a:rPr lang="en-GB" dirty="0">
                <a:solidFill>
                  <a:srgbClr val="C00000"/>
                </a:solidFill>
              </a:rPr>
              <a:t>companies was not transparent. </a:t>
            </a:r>
            <a:r>
              <a:rPr lang="en-GB" dirty="0"/>
              <a:t>Conditions have repeatedly, substantively changed, occasionally retroactively.</a:t>
            </a:r>
          </a:p>
          <a:p>
            <a:endParaRPr lang="en-GB" dirty="0"/>
          </a:p>
        </p:txBody>
      </p:sp>
    </p:spTree>
    <p:extLst>
      <p:ext uri="{BB962C8B-B14F-4D97-AF65-F5344CB8AC3E}">
        <p14:creationId xmlns:p14="http://schemas.microsoft.com/office/powerpoint/2010/main" val="3797841330"/>
      </p:ext>
    </p:extLst>
  </p:cSld>
  <p:clrMapOvr>
    <a:masterClrMapping/>
  </p:clrMapOvr>
  <p:transition>
    <p:pull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INTERIM </a:t>
            </a:r>
            <a:r>
              <a:rPr lang="en-GB" dirty="0"/>
              <a:t>CONCLUSION</a:t>
            </a:r>
          </a:p>
        </p:txBody>
      </p:sp>
      <p:sp>
        <p:nvSpPr>
          <p:cNvPr id="3" name="Content Placeholder 2"/>
          <p:cNvSpPr>
            <a:spLocks noGrp="1"/>
          </p:cNvSpPr>
          <p:nvPr>
            <p:ph idx="1"/>
          </p:nvPr>
        </p:nvSpPr>
        <p:spPr>
          <a:xfrm>
            <a:off x="667265" y="836712"/>
            <a:ext cx="7772400" cy="3600400"/>
          </a:xfrm>
        </p:spPr>
        <p:txBody>
          <a:bodyPr/>
          <a:lstStyle/>
          <a:p>
            <a:pPr marL="342900" indent="-342900">
              <a:lnSpc>
                <a:spcPct val="150000"/>
              </a:lnSpc>
              <a:buFont typeface="Arial" panose="020B0604020202020204" pitchFamily="34" charset="0"/>
              <a:buChar char="•"/>
            </a:pPr>
            <a:r>
              <a:rPr lang="en-GB" dirty="0"/>
              <a:t>By interjecting the intermediary companies </a:t>
            </a:r>
            <a:r>
              <a:rPr lang="en-GB" dirty="0">
                <a:solidFill>
                  <a:srgbClr val="C00000"/>
                </a:solidFill>
              </a:rPr>
              <a:t>Hungary lost control of the source of the invested money</a:t>
            </a:r>
            <a:r>
              <a:rPr lang="en-GB" dirty="0"/>
              <a:t>.</a:t>
            </a:r>
            <a:endParaRPr lang="hu-HU" dirty="0"/>
          </a:p>
          <a:p>
            <a:pPr marL="342900" indent="-342900">
              <a:lnSpc>
                <a:spcPct val="150000"/>
              </a:lnSpc>
              <a:buFont typeface="Arial" panose="020B0604020202020204" pitchFamily="34" charset="0"/>
              <a:buChar char="•"/>
            </a:pPr>
            <a:r>
              <a:rPr lang="en-GB" dirty="0"/>
              <a:t> </a:t>
            </a:r>
            <a:r>
              <a:rPr lang="en-GB" dirty="0">
                <a:solidFill>
                  <a:srgbClr val="C00000"/>
                </a:solidFill>
              </a:rPr>
              <a:t>Investors </a:t>
            </a:r>
            <a:r>
              <a:rPr lang="hu-HU" dirty="0" err="1">
                <a:solidFill>
                  <a:srgbClr val="C00000"/>
                </a:solidFill>
              </a:rPr>
              <a:t>were</a:t>
            </a:r>
            <a:r>
              <a:rPr lang="en-GB" dirty="0">
                <a:solidFill>
                  <a:srgbClr val="C00000"/>
                </a:solidFill>
              </a:rPr>
              <a:t> not protected under Hungarian law </a:t>
            </a:r>
            <a:r>
              <a:rPr lang="en-GB" dirty="0"/>
              <a:t>against non-performance of </a:t>
            </a:r>
            <a:r>
              <a:rPr lang="en-GB" dirty="0">
                <a:solidFill>
                  <a:srgbClr val="C00000"/>
                </a:solidFill>
              </a:rPr>
              <a:t>those</a:t>
            </a:r>
            <a:r>
              <a:rPr lang="en-GB" dirty="0"/>
              <a:t> intermediary companies which </a:t>
            </a:r>
            <a:r>
              <a:rPr lang="hu-HU" dirty="0" err="1"/>
              <a:t>were</a:t>
            </a:r>
            <a:r>
              <a:rPr lang="en-GB" dirty="0"/>
              <a:t> </a:t>
            </a:r>
            <a:r>
              <a:rPr lang="en-GB" dirty="0">
                <a:solidFill>
                  <a:srgbClr val="C00000"/>
                </a:solidFill>
              </a:rPr>
              <a:t>registered in other jurisdictions</a:t>
            </a:r>
            <a:r>
              <a:rPr lang="en-GB" dirty="0"/>
              <a:t>.</a:t>
            </a:r>
          </a:p>
        </p:txBody>
      </p:sp>
    </p:spTree>
    <p:extLst>
      <p:ext uri="{BB962C8B-B14F-4D97-AF65-F5344CB8AC3E}">
        <p14:creationId xmlns:p14="http://schemas.microsoft.com/office/powerpoint/2010/main" val="2409412371"/>
      </p:ext>
    </p:extLst>
  </p:cSld>
  <p:clrMapOvr>
    <a:masterClrMapping/>
  </p:clrMapOvr>
  <p:transition>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1F66E42-C61B-1A28-2863-E1F4104D2944}"/>
              </a:ext>
            </a:extLst>
          </p:cNvPr>
          <p:cNvSpPr>
            <a:spLocks noGrp="1"/>
          </p:cNvSpPr>
          <p:nvPr>
            <p:ph type="title"/>
          </p:nvPr>
        </p:nvSpPr>
        <p:spPr>
          <a:xfrm>
            <a:off x="685800" y="228600"/>
            <a:ext cx="7772400" cy="968152"/>
          </a:xfrm>
        </p:spPr>
        <p:txBody>
          <a:bodyPr/>
          <a:lstStyle/>
          <a:p>
            <a:r>
              <a:rPr lang="hu-HU" dirty="0"/>
              <a:t>The </a:t>
            </a:r>
            <a:r>
              <a:rPr lang="hu-HU" dirty="0" err="1"/>
              <a:t>Sleeping</a:t>
            </a:r>
            <a:r>
              <a:rPr lang="hu-HU" dirty="0"/>
              <a:t> </a:t>
            </a:r>
            <a:r>
              <a:rPr lang="hu-HU" dirty="0" err="1"/>
              <a:t>Beauty</a:t>
            </a:r>
            <a:r>
              <a:rPr lang="hu-HU" dirty="0"/>
              <a:t> </a:t>
            </a:r>
            <a:r>
              <a:rPr lang="hu-HU" dirty="0" err="1"/>
              <a:t>awakens</a:t>
            </a:r>
            <a:r>
              <a:rPr lang="hu-HU" dirty="0"/>
              <a:t> in 2024 – </a:t>
            </a:r>
            <a:r>
              <a:rPr lang="hu-HU" dirty="0" err="1"/>
              <a:t>new</a:t>
            </a:r>
            <a:r>
              <a:rPr lang="hu-HU" dirty="0"/>
              <a:t> </a:t>
            </a:r>
            <a:r>
              <a:rPr lang="hu-HU" dirty="0" err="1"/>
              <a:t>dress</a:t>
            </a:r>
            <a:r>
              <a:rPr lang="hu-HU" dirty="0"/>
              <a:t>, </a:t>
            </a:r>
            <a:r>
              <a:rPr lang="hu-HU" dirty="0" err="1"/>
              <a:t>same</a:t>
            </a:r>
            <a:r>
              <a:rPr lang="hu-HU" dirty="0"/>
              <a:t> </a:t>
            </a:r>
            <a:r>
              <a:rPr lang="hu-HU" dirty="0" err="1"/>
              <a:t>soul</a:t>
            </a:r>
            <a:endParaRPr lang="hu-HU" dirty="0"/>
          </a:p>
        </p:txBody>
      </p:sp>
      <p:sp>
        <p:nvSpPr>
          <p:cNvPr id="3" name="Tartalom helye 2">
            <a:extLst>
              <a:ext uri="{FF2B5EF4-FFF2-40B4-BE49-F238E27FC236}">
                <a16:creationId xmlns:a16="http://schemas.microsoft.com/office/drawing/2014/main" id="{81BB488D-E465-4975-235E-A6FD1ACA54DE}"/>
              </a:ext>
            </a:extLst>
          </p:cNvPr>
          <p:cNvSpPr>
            <a:spLocks noGrp="1"/>
          </p:cNvSpPr>
          <p:nvPr>
            <p:ph idx="1"/>
          </p:nvPr>
        </p:nvSpPr>
        <p:spPr>
          <a:xfrm>
            <a:off x="667265" y="1340768"/>
            <a:ext cx="7772400" cy="5111080"/>
          </a:xfrm>
        </p:spPr>
        <p:txBody>
          <a:bodyPr/>
          <a:lstStyle/>
          <a:p>
            <a:r>
              <a:rPr lang="hu-HU" dirty="0">
                <a:solidFill>
                  <a:srgbClr val="C00000"/>
                </a:solidFill>
              </a:rPr>
              <a:t>2023 november</a:t>
            </a:r>
            <a:r>
              <a:rPr lang="hu-HU" dirty="0"/>
              <a:t>: </a:t>
            </a:r>
            <a:r>
              <a:rPr lang="hu-HU" dirty="0" err="1"/>
              <a:t>Government</a:t>
            </a:r>
            <a:r>
              <a:rPr lang="hu-HU" dirty="0"/>
              <a:t> </a:t>
            </a:r>
            <a:br>
              <a:rPr lang="hu-HU" dirty="0"/>
            </a:br>
            <a:r>
              <a:rPr lang="hu-HU" dirty="0" err="1"/>
              <a:t>proposes</a:t>
            </a:r>
            <a:r>
              <a:rPr lang="hu-HU" dirty="0"/>
              <a:t> </a:t>
            </a:r>
            <a:r>
              <a:rPr lang="hu-HU" dirty="0" err="1"/>
              <a:t>new</a:t>
            </a:r>
            <a:r>
              <a:rPr lang="hu-HU" dirty="0"/>
              <a:t> </a:t>
            </a:r>
            <a:r>
              <a:rPr lang="hu-HU" dirty="0" err="1"/>
              <a:t>law</a:t>
            </a:r>
            <a:r>
              <a:rPr lang="hu-HU" dirty="0"/>
              <a:t> </a:t>
            </a:r>
            <a:r>
              <a:rPr lang="hu-HU" dirty="0" err="1"/>
              <a:t>covering</a:t>
            </a:r>
            <a:r>
              <a:rPr lang="hu-HU" dirty="0"/>
              <a:t> </a:t>
            </a:r>
            <a:br>
              <a:rPr lang="hu-HU" dirty="0"/>
            </a:br>
            <a:r>
              <a:rPr lang="hu-HU" dirty="0" err="1"/>
              <a:t>entry</a:t>
            </a:r>
            <a:r>
              <a:rPr lang="hu-HU" dirty="0"/>
              <a:t> and </a:t>
            </a:r>
            <a:r>
              <a:rPr lang="hu-HU" dirty="0" err="1"/>
              <a:t>stay</a:t>
            </a:r>
            <a:r>
              <a:rPr lang="hu-HU" dirty="0"/>
              <a:t> of </a:t>
            </a:r>
            <a:r>
              <a:rPr lang="hu-HU" dirty="0" err="1"/>
              <a:t>third</a:t>
            </a:r>
            <a:r>
              <a:rPr lang="hu-HU" dirty="0"/>
              <a:t> country </a:t>
            </a:r>
            <a:r>
              <a:rPr lang="hu-HU" dirty="0" err="1"/>
              <a:t>nationals</a:t>
            </a:r>
            <a:endParaRPr lang="hu-HU" dirty="0"/>
          </a:p>
          <a:p>
            <a:endParaRPr lang="hu-HU" dirty="0"/>
          </a:p>
          <a:p>
            <a:r>
              <a:rPr lang="hu-HU" dirty="0"/>
              <a:t>New </a:t>
            </a:r>
            <a:r>
              <a:rPr lang="hu-HU" dirty="0" err="1"/>
              <a:t>name</a:t>
            </a:r>
            <a:r>
              <a:rPr lang="hu-HU" dirty="0"/>
              <a:t>: </a:t>
            </a:r>
            <a:r>
              <a:rPr lang="hu-HU" dirty="0">
                <a:solidFill>
                  <a:srgbClr val="C00000"/>
                </a:solidFill>
              </a:rPr>
              <a:t>„</a:t>
            </a:r>
            <a:r>
              <a:rPr lang="hu-HU" dirty="0" err="1">
                <a:solidFill>
                  <a:srgbClr val="C00000"/>
                </a:solidFill>
              </a:rPr>
              <a:t>Guest</a:t>
            </a:r>
            <a:r>
              <a:rPr lang="hu-HU" dirty="0">
                <a:solidFill>
                  <a:srgbClr val="C00000"/>
                </a:solidFill>
              </a:rPr>
              <a:t> </a:t>
            </a:r>
            <a:r>
              <a:rPr lang="hu-HU" dirty="0" err="1">
                <a:solidFill>
                  <a:srgbClr val="C00000"/>
                </a:solidFill>
              </a:rPr>
              <a:t>investor</a:t>
            </a:r>
            <a:r>
              <a:rPr lang="hu-HU" dirty="0">
                <a:solidFill>
                  <a:srgbClr val="C00000"/>
                </a:solidFill>
              </a:rPr>
              <a:t>” </a:t>
            </a:r>
          </a:p>
          <a:p>
            <a:r>
              <a:rPr lang="hu-HU" dirty="0"/>
              <a:t>(</a:t>
            </a:r>
            <a:r>
              <a:rPr lang="hu-HU" dirty="0" err="1"/>
              <a:t>previous</a:t>
            </a:r>
            <a:r>
              <a:rPr lang="hu-HU" dirty="0"/>
              <a:t> </a:t>
            </a:r>
            <a:r>
              <a:rPr lang="hu-HU" dirty="0" err="1"/>
              <a:t>system</a:t>
            </a:r>
            <a:r>
              <a:rPr lang="hu-HU" dirty="0"/>
              <a:t>: </a:t>
            </a:r>
            <a:r>
              <a:rPr lang="hu-HU" dirty="0" err="1"/>
              <a:t>colloquially</a:t>
            </a:r>
            <a:r>
              <a:rPr lang="hu-HU" dirty="0"/>
              <a:t> </a:t>
            </a:r>
            <a:r>
              <a:rPr lang="hu-HU" dirty="0" err="1"/>
              <a:t>was</a:t>
            </a:r>
            <a:r>
              <a:rPr lang="hu-HU" dirty="0"/>
              <a:t> </a:t>
            </a:r>
            <a:r>
              <a:rPr lang="hu-HU" dirty="0" err="1"/>
              <a:t>called</a:t>
            </a:r>
            <a:r>
              <a:rPr lang="hu-HU" dirty="0"/>
              <a:t>: </a:t>
            </a:r>
            <a:r>
              <a:rPr lang="hu-HU" dirty="0" err="1"/>
              <a:t>settlement</a:t>
            </a:r>
            <a:r>
              <a:rPr lang="hu-HU" dirty="0"/>
              <a:t> </a:t>
            </a:r>
            <a:r>
              <a:rPr lang="hu-HU" dirty="0" err="1"/>
              <a:t>bond</a:t>
            </a:r>
            <a:r>
              <a:rPr lang="hu-HU" dirty="0"/>
              <a:t> </a:t>
            </a:r>
            <a:r>
              <a:rPr lang="hu-HU" dirty="0" err="1"/>
              <a:t>holder</a:t>
            </a:r>
            <a:r>
              <a:rPr lang="hu-HU" dirty="0"/>
              <a:t>)</a:t>
            </a:r>
          </a:p>
          <a:p>
            <a:endParaRPr lang="hu-HU" dirty="0"/>
          </a:p>
          <a:p>
            <a:r>
              <a:rPr lang="hu-HU" dirty="0"/>
              <a:t>In </a:t>
            </a:r>
            <a:r>
              <a:rPr lang="hu-HU" dirty="0" err="1"/>
              <a:t>fact</a:t>
            </a:r>
            <a:r>
              <a:rPr lang="hu-HU" dirty="0"/>
              <a:t> </a:t>
            </a:r>
            <a:r>
              <a:rPr lang="hu-HU" dirty="0" err="1"/>
              <a:t>it</a:t>
            </a:r>
            <a:r>
              <a:rPr lang="hu-HU" dirty="0"/>
              <a:t> </a:t>
            </a:r>
            <a:r>
              <a:rPr lang="hu-HU" dirty="0" err="1"/>
              <a:t>started</a:t>
            </a:r>
            <a:r>
              <a:rPr lang="hu-HU" dirty="0"/>
              <a:t> </a:t>
            </a:r>
            <a:r>
              <a:rPr lang="hu-HU" dirty="0" err="1"/>
              <a:t>on</a:t>
            </a:r>
            <a:r>
              <a:rPr lang="hu-HU" dirty="0"/>
              <a:t> 1 </a:t>
            </a:r>
            <a:r>
              <a:rPr lang="hu-HU" dirty="0" err="1"/>
              <a:t>July</a:t>
            </a:r>
            <a:r>
              <a:rPr lang="hu-HU" dirty="0"/>
              <a:t> 2024</a:t>
            </a:r>
          </a:p>
          <a:p>
            <a:endParaRPr lang="hu-HU" dirty="0"/>
          </a:p>
          <a:p>
            <a:endParaRPr lang="hu-HU" dirty="0"/>
          </a:p>
          <a:p>
            <a:endParaRPr lang="hu-HU" dirty="0"/>
          </a:p>
        </p:txBody>
      </p:sp>
      <p:sp>
        <p:nvSpPr>
          <p:cNvPr id="5" name="Szövegdoboz 4">
            <a:extLst>
              <a:ext uri="{FF2B5EF4-FFF2-40B4-BE49-F238E27FC236}">
                <a16:creationId xmlns:a16="http://schemas.microsoft.com/office/drawing/2014/main" id="{4F479633-EF35-8BD7-3A45-A28CD9E395E1}"/>
              </a:ext>
            </a:extLst>
          </p:cNvPr>
          <p:cNvSpPr txBox="1"/>
          <p:nvPr/>
        </p:nvSpPr>
        <p:spPr>
          <a:xfrm rot="20987948">
            <a:off x="6178088" y="1158994"/>
            <a:ext cx="2944486" cy="1323439"/>
          </a:xfrm>
          <a:prstGeom prst="rect">
            <a:avLst/>
          </a:prstGeom>
          <a:solidFill>
            <a:srgbClr val="FFC000"/>
          </a:solidFill>
          <a:ln>
            <a:solidFill>
              <a:srgbClr val="C00000"/>
            </a:solidFill>
          </a:ln>
        </p:spPr>
        <p:txBody>
          <a:bodyPr wrap="square" rtlCol="0">
            <a:spAutoFit/>
          </a:bodyPr>
          <a:lstStyle/>
          <a:p>
            <a:r>
              <a:rPr lang="hu-HU" sz="1600" b="0" dirty="0">
                <a:latin typeface="Calibri" panose="020F0502020204030204" pitchFamily="34" charset="0"/>
                <a:ea typeface="Calibri" panose="020F0502020204030204" pitchFamily="34" charset="0"/>
                <a:cs typeface="Calibri" panose="020F0502020204030204" pitchFamily="34" charset="0"/>
              </a:rPr>
              <a:t> </a:t>
            </a:r>
            <a:r>
              <a:rPr lang="hu-HU" sz="1600" b="0" dirty="0" err="1">
                <a:latin typeface="Calibri" panose="020F0502020204030204" pitchFamily="34" charset="0"/>
                <a:ea typeface="Calibri" panose="020F0502020204030204" pitchFamily="34" charset="0"/>
                <a:cs typeface="Calibri" panose="020F0502020204030204" pitchFamily="34" charset="0"/>
              </a:rPr>
              <a:t>Act</a:t>
            </a:r>
            <a:r>
              <a:rPr lang="hu-HU" sz="1600" b="0" dirty="0">
                <a:latin typeface="Calibri" panose="020F0502020204030204" pitchFamily="34" charset="0"/>
                <a:ea typeface="Calibri" panose="020F0502020204030204" pitchFamily="34" charset="0"/>
                <a:cs typeface="Calibri" panose="020F0502020204030204" pitchFamily="34" charset="0"/>
              </a:rPr>
              <a:t> XC of 2023 of 21 </a:t>
            </a:r>
            <a:r>
              <a:rPr lang="hu-HU" sz="1600" b="0" dirty="0">
                <a:solidFill>
                  <a:srgbClr val="C00000"/>
                </a:solidFill>
                <a:latin typeface="Calibri" panose="020F0502020204030204" pitchFamily="34" charset="0"/>
                <a:ea typeface="Calibri" panose="020F0502020204030204" pitchFamily="34" charset="0"/>
                <a:cs typeface="Calibri" panose="020F0502020204030204" pitchFamily="34" charset="0"/>
              </a:rPr>
              <a:t>December</a:t>
            </a:r>
            <a:r>
              <a:rPr lang="hu-HU" sz="1600" b="0" dirty="0">
                <a:latin typeface="Calibri" panose="020F0502020204030204" pitchFamily="34" charset="0"/>
                <a:ea typeface="Calibri" panose="020F0502020204030204" pitchFamily="34" charset="0"/>
                <a:cs typeface="Calibri" panose="020F0502020204030204" pitchFamily="34" charset="0"/>
              </a:rPr>
              <a:t>. </a:t>
            </a:r>
            <a:r>
              <a:rPr lang="hu-HU" sz="1600" b="0" dirty="0" err="1">
                <a:latin typeface="Calibri" panose="020F0502020204030204" pitchFamily="34" charset="0"/>
                <a:ea typeface="Calibri" panose="020F0502020204030204" pitchFamily="34" charset="0"/>
                <a:cs typeface="Calibri" panose="020F0502020204030204" pitchFamily="34" charset="0"/>
              </a:rPr>
              <a:t>Entry</a:t>
            </a:r>
            <a:r>
              <a:rPr lang="hu-HU" sz="1600" b="0" dirty="0">
                <a:latin typeface="Calibri" panose="020F0502020204030204" pitchFamily="34" charset="0"/>
                <a:ea typeface="Calibri" panose="020F0502020204030204" pitchFamily="34" charset="0"/>
                <a:cs typeface="Calibri" panose="020F0502020204030204" pitchFamily="34" charset="0"/>
              </a:rPr>
              <a:t> </a:t>
            </a:r>
            <a:r>
              <a:rPr lang="hu-HU" sz="1600" b="0" dirty="0" err="1">
                <a:latin typeface="Calibri" panose="020F0502020204030204" pitchFamily="34" charset="0"/>
                <a:ea typeface="Calibri" panose="020F0502020204030204" pitchFamily="34" charset="0"/>
                <a:cs typeface="Calibri" panose="020F0502020204030204" pitchFamily="34" charset="0"/>
              </a:rPr>
              <a:t>into</a:t>
            </a:r>
            <a:r>
              <a:rPr lang="hu-HU" sz="1600" b="0" dirty="0">
                <a:latin typeface="Calibri" panose="020F0502020204030204" pitchFamily="34" charset="0"/>
                <a:ea typeface="Calibri" panose="020F0502020204030204" pitchFamily="34" charset="0"/>
                <a:cs typeface="Calibri" panose="020F0502020204030204" pitchFamily="34" charset="0"/>
              </a:rPr>
              <a:t> </a:t>
            </a:r>
            <a:r>
              <a:rPr lang="hu-HU" sz="1600" b="0" dirty="0" err="1">
                <a:latin typeface="Calibri" panose="020F0502020204030204" pitchFamily="34" charset="0"/>
                <a:ea typeface="Calibri" panose="020F0502020204030204" pitchFamily="34" charset="0"/>
                <a:cs typeface="Calibri" panose="020F0502020204030204" pitchFamily="34" charset="0"/>
              </a:rPr>
              <a:t>force</a:t>
            </a:r>
            <a:r>
              <a:rPr lang="hu-HU" sz="1600" b="0" dirty="0">
                <a:latin typeface="Calibri" panose="020F0502020204030204" pitchFamily="34" charset="0"/>
                <a:ea typeface="Calibri" panose="020F0502020204030204" pitchFamily="34" charset="0"/>
                <a:cs typeface="Calibri" panose="020F0502020204030204" pitchFamily="34" charset="0"/>
              </a:rPr>
              <a:t> (</a:t>
            </a:r>
            <a:r>
              <a:rPr lang="hu-HU" sz="1600" b="0" dirty="0" err="1">
                <a:latin typeface="Calibri" panose="020F0502020204030204" pitchFamily="34" charset="0"/>
                <a:ea typeface="Calibri" panose="020F0502020204030204" pitchFamily="34" charset="0"/>
                <a:cs typeface="Calibri" panose="020F0502020204030204" pitchFamily="34" charset="0"/>
              </a:rPr>
              <a:t>with</a:t>
            </a:r>
            <a:r>
              <a:rPr lang="hu-HU" sz="1600" b="0" dirty="0">
                <a:latin typeface="Calibri" panose="020F0502020204030204" pitchFamily="34" charset="0"/>
                <a:ea typeface="Calibri" panose="020F0502020204030204" pitchFamily="34" charset="0"/>
                <a:cs typeface="Calibri" panose="020F0502020204030204" pitchFamily="34" charset="0"/>
              </a:rPr>
              <a:t> </a:t>
            </a:r>
            <a:r>
              <a:rPr lang="hu-HU" sz="1600" b="0" dirty="0" err="1">
                <a:latin typeface="Calibri" panose="020F0502020204030204" pitchFamily="34" charset="0"/>
                <a:ea typeface="Calibri" panose="020F0502020204030204" pitchFamily="34" charset="0"/>
                <a:cs typeface="Calibri" panose="020F0502020204030204" pitchFamily="34" charset="0"/>
              </a:rPr>
              <a:t>exceptions</a:t>
            </a:r>
            <a:r>
              <a:rPr lang="hu-HU" sz="1600" b="0" dirty="0">
                <a:latin typeface="Calibri" panose="020F0502020204030204" pitchFamily="34" charset="0"/>
                <a:ea typeface="Calibri" panose="020F0502020204030204" pitchFamily="34" charset="0"/>
                <a:cs typeface="Calibri" panose="020F0502020204030204" pitchFamily="34" charset="0"/>
              </a:rPr>
              <a:t>) </a:t>
            </a:r>
            <a:r>
              <a:rPr lang="hu-HU" sz="1600" b="0" dirty="0">
                <a:solidFill>
                  <a:srgbClr val="C00000"/>
                </a:solidFill>
                <a:latin typeface="Calibri" panose="020F0502020204030204" pitchFamily="34" charset="0"/>
                <a:ea typeface="Calibri" panose="020F0502020204030204" pitchFamily="34" charset="0"/>
                <a:cs typeface="Calibri" panose="020F0502020204030204" pitchFamily="34" charset="0"/>
              </a:rPr>
              <a:t>1 </a:t>
            </a:r>
            <a:r>
              <a:rPr lang="hu-HU"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January</a:t>
            </a:r>
            <a:r>
              <a:rPr lang="hu-HU"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2024.</a:t>
            </a:r>
            <a:br>
              <a:rPr lang="hu-HU" sz="1600" b="0" dirty="0">
                <a:solidFill>
                  <a:srgbClr val="C00000"/>
                </a:solidFill>
                <a:latin typeface="Calibri" panose="020F0502020204030204" pitchFamily="34" charset="0"/>
                <a:ea typeface="Calibri" panose="020F0502020204030204" pitchFamily="34" charset="0"/>
                <a:cs typeface="Calibri" panose="020F0502020204030204" pitchFamily="34" charset="0"/>
              </a:rPr>
            </a:br>
            <a:r>
              <a:rPr lang="hu-HU" sz="1600" b="0" dirty="0" err="1">
                <a:latin typeface="Calibri" panose="020F0502020204030204" pitchFamily="34" charset="0"/>
                <a:ea typeface="Calibri" panose="020F0502020204030204" pitchFamily="34" charset="0"/>
                <a:cs typeface="Calibri" panose="020F0502020204030204" pitchFamily="34" charset="0"/>
              </a:rPr>
              <a:t>Implementing</a:t>
            </a:r>
            <a:r>
              <a:rPr lang="hu-HU" sz="1600" b="0" dirty="0">
                <a:latin typeface="Calibri" panose="020F0502020204030204" pitchFamily="34" charset="0"/>
                <a:ea typeface="Calibri" panose="020F0502020204030204" pitchFamily="34" charset="0"/>
                <a:cs typeface="Calibri" panose="020F0502020204030204" pitchFamily="34" charset="0"/>
              </a:rPr>
              <a:t> </a:t>
            </a:r>
            <a:r>
              <a:rPr lang="hu-HU" sz="1600" b="0" dirty="0" err="1">
                <a:latin typeface="Calibri" panose="020F0502020204030204" pitchFamily="34" charset="0"/>
                <a:ea typeface="Calibri" panose="020F0502020204030204" pitchFamily="34" charset="0"/>
                <a:cs typeface="Calibri" panose="020F0502020204030204" pitchFamily="34" charset="0"/>
              </a:rPr>
              <a:t>rule</a:t>
            </a:r>
            <a:r>
              <a:rPr lang="hu-HU" sz="1600" b="0" dirty="0">
                <a:latin typeface="Calibri" panose="020F0502020204030204" pitchFamily="34" charset="0"/>
                <a:ea typeface="Calibri" panose="020F0502020204030204" pitchFamily="34" charset="0"/>
                <a:cs typeface="Calibri" panose="020F0502020204030204" pitchFamily="34" charset="0"/>
              </a:rPr>
              <a:t>: 35/2024. (II. 29.) </a:t>
            </a:r>
            <a:r>
              <a:rPr lang="hu-HU" sz="1600" b="0" dirty="0" err="1">
                <a:latin typeface="Calibri" panose="020F0502020204030204" pitchFamily="34" charset="0"/>
                <a:ea typeface="Calibri" panose="020F0502020204030204" pitchFamily="34" charset="0"/>
                <a:cs typeface="Calibri" panose="020F0502020204030204" pitchFamily="34" charset="0"/>
              </a:rPr>
              <a:t>Government</a:t>
            </a:r>
            <a:r>
              <a:rPr lang="hu-HU" sz="1600" b="0" dirty="0">
                <a:latin typeface="Calibri" panose="020F0502020204030204" pitchFamily="34" charset="0"/>
                <a:ea typeface="Calibri" panose="020F0502020204030204" pitchFamily="34" charset="0"/>
                <a:cs typeface="Calibri" panose="020F0502020204030204" pitchFamily="34" charset="0"/>
              </a:rPr>
              <a:t> </a:t>
            </a:r>
            <a:r>
              <a:rPr lang="hu-HU" sz="1600" b="0" dirty="0" err="1">
                <a:latin typeface="Calibri" panose="020F0502020204030204" pitchFamily="34" charset="0"/>
                <a:ea typeface="Calibri" panose="020F0502020204030204" pitchFamily="34" charset="0"/>
                <a:cs typeface="Calibri" panose="020F0502020204030204" pitchFamily="34" charset="0"/>
              </a:rPr>
              <a:t>regulation</a:t>
            </a:r>
            <a:endParaRPr lang="hu-HU" dirty="0"/>
          </a:p>
        </p:txBody>
      </p:sp>
    </p:spTree>
    <p:extLst>
      <p:ext uri="{BB962C8B-B14F-4D97-AF65-F5344CB8AC3E}">
        <p14:creationId xmlns:p14="http://schemas.microsoft.com/office/powerpoint/2010/main" val="3006707709"/>
      </p:ext>
    </p:extLst>
  </p:cSld>
  <p:clrMapOvr>
    <a:masterClrMapping/>
  </p:clrMapOvr>
  <p:transition>
    <p:pull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CA2FBB-423D-B530-5E8F-C62D1B676F2C}"/>
              </a:ext>
            </a:extLst>
          </p:cNvPr>
          <p:cNvSpPr>
            <a:spLocks noGrp="1"/>
          </p:cNvSpPr>
          <p:nvPr>
            <p:ph type="title"/>
          </p:nvPr>
        </p:nvSpPr>
        <p:spPr/>
        <p:txBody>
          <a:bodyPr/>
          <a:lstStyle/>
          <a:p>
            <a:r>
              <a:rPr lang="hu-HU" dirty="0" err="1"/>
              <a:t>Conditions</a:t>
            </a:r>
            <a:endParaRPr lang="hu-HU" dirty="0"/>
          </a:p>
        </p:txBody>
      </p:sp>
      <p:sp>
        <p:nvSpPr>
          <p:cNvPr id="3" name="Tartalom helye 2">
            <a:extLst>
              <a:ext uri="{FF2B5EF4-FFF2-40B4-BE49-F238E27FC236}">
                <a16:creationId xmlns:a16="http://schemas.microsoft.com/office/drawing/2014/main" id="{D6662607-2195-BA27-26F2-E0452F0D19B9}"/>
              </a:ext>
            </a:extLst>
          </p:cNvPr>
          <p:cNvSpPr>
            <a:spLocks noGrp="1"/>
          </p:cNvSpPr>
          <p:nvPr>
            <p:ph idx="1"/>
          </p:nvPr>
        </p:nvSpPr>
        <p:spPr/>
        <p:txBody>
          <a:bodyPr>
            <a:normAutofit fontScale="70000" lnSpcReduction="20000"/>
          </a:bodyPr>
          <a:lstStyle/>
          <a:p>
            <a:pPr>
              <a:lnSpc>
                <a:spcPct val="120000"/>
              </a:lnSpc>
            </a:pP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Who</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third</a:t>
            </a:r>
            <a:r>
              <a:rPr lang="hu-HU" dirty="0">
                <a:latin typeface="Calibri" panose="020F0502020204030204" pitchFamily="34" charset="0"/>
                <a:ea typeface="Calibri" panose="020F0502020204030204" pitchFamily="34" charset="0"/>
                <a:cs typeface="Calibri" panose="020F0502020204030204" pitchFamily="34" charset="0"/>
              </a:rPr>
              <a:t> country </a:t>
            </a:r>
            <a:r>
              <a:rPr lang="hu-HU" dirty="0" err="1">
                <a:latin typeface="Calibri" panose="020F0502020204030204" pitchFamily="34" charset="0"/>
                <a:ea typeface="Calibri" panose="020F0502020204030204" pitchFamily="34" charset="0"/>
                <a:cs typeface="Calibri" panose="020F0502020204030204" pitchFamily="34" charset="0"/>
              </a:rPr>
              <a:t>national</a:t>
            </a:r>
            <a:r>
              <a:rPr lang="hu-HU" dirty="0">
                <a:latin typeface="Calibri" panose="020F0502020204030204" pitchFamily="34" charset="0"/>
                <a:ea typeface="Calibri" panose="020F0502020204030204" pitchFamily="34" charset="0"/>
                <a:cs typeface="Calibri" panose="020F0502020204030204" pitchFamily="34" charset="0"/>
              </a:rPr>
              <a:t> and </a:t>
            </a:r>
            <a:r>
              <a:rPr lang="hu-HU" dirty="0" err="1">
                <a:latin typeface="Calibri" panose="020F0502020204030204" pitchFamily="34" charset="0"/>
                <a:ea typeface="Calibri" panose="020F0502020204030204" pitchFamily="34" charset="0"/>
                <a:cs typeface="Calibri" panose="020F0502020204030204" pitchFamily="34" charset="0"/>
              </a:rPr>
              <a:t>stateless</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person</a:t>
            </a:r>
            <a:endParaRPr lang="hu-HU" dirty="0">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Poliitical</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basis</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Calibri" panose="020F0502020204030204" pitchFamily="34" charset="0"/>
              </a:rPr>
              <a:t>national economic interest due to his/her investments realised</a:t>
            </a:r>
            <a:r>
              <a:rPr lang="hu-HU" dirty="0">
                <a:latin typeface="Calibri" panose="020F0502020204030204" pitchFamily="34" charset="0"/>
                <a:ea typeface="Calibri" panose="020F0502020204030204" pitchFamily="34" charset="0"/>
                <a:cs typeface="Calibri" panose="020F0502020204030204" pitchFamily="34" charset="0"/>
              </a:rPr>
              <a:t>” </a:t>
            </a:r>
          </a:p>
          <a:p>
            <a:pPr>
              <a:lnSpc>
                <a:spcPct val="120000"/>
              </a:lnSpc>
            </a:pP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Benefit: </a:t>
            </a:r>
          </a:p>
          <a:p>
            <a:pPr>
              <a:lnSpc>
                <a:spcPct val="120000"/>
              </a:lnSpc>
            </a:pPr>
            <a:r>
              <a:rPr lang="hu-HU" dirty="0">
                <a:latin typeface="Calibri" panose="020F0502020204030204" pitchFamily="34" charset="0"/>
                <a:ea typeface="Calibri" panose="020F0502020204030204" pitchFamily="34" charset="0"/>
                <a:cs typeface="Calibri" panose="020F0502020204030204" pitchFamily="34" charset="0"/>
              </a:rPr>
              <a:t>	- </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10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year</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residency</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renewable</a:t>
            </a:r>
            <a:endParaRPr lang="hu-HU"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hu-HU" dirty="0">
                <a:latin typeface="Calibri" panose="020F0502020204030204" pitchFamily="34" charset="0"/>
                <a:ea typeface="Calibri" panose="020F0502020204030204" pitchFamily="34" charset="0"/>
                <a:cs typeface="Calibri" panose="020F0502020204030204" pitchFamily="34" charset="0"/>
              </a:rPr>
              <a:t>	- </a:t>
            </a:r>
            <a:r>
              <a:rPr lang="hu-HU" dirty="0" err="1">
                <a:latin typeface="Calibri" panose="020F0502020204030204" pitchFamily="34" charset="0"/>
                <a:ea typeface="Calibri" panose="020F0502020204030204" pitchFamily="34" charset="0"/>
                <a:cs typeface="Calibri" panose="020F0502020204030204" pitchFamily="34" charset="0"/>
              </a:rPr>
              <a:t>includes</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family</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members</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spouse</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minor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child</a:t>
            </a:r>
            <a:r>
              <a:rPr lang="hu-HU" dirty="0">
                <a:latin typeface="Calibri" panose="020F0502020204030204" pitchFamily="34" charset="0"/>
                <a:ea typeface="Calibri" panose="020F0502020204030204" pitchFamily="34" charset="0"/>
                <a:cs typeface="Calibri" panose="020F0502020204030204" pitchFamily="34" charset="0"/>
              </a:rPr>
              <a:t>) </a:t>
            </a:r>
            <a:br>
              <a:rPr lang="hu-HU" dirty="0">
                <a:latin typeface="Calibri" panose="020F0502020204030204" pitchFamily="34" charset="0"/>
                <a:ea typeface="Calibri" panose="020F0502020204030204" pitchFamily="34" charset="0"/>
                <a:cs typeface="Calibri" panose="020F0502020204030204" pitchFamily="34" charset="0"/>
              </a:rPr>
            </a:br>
            <a:r>
              <a:rPr lang="hu-HU" dirty="0">
                <a:latin typeface="Calibri" panose="020F0502020204030204" pitchFamily="34" charset="0"/>
                <a:ea typeface="Calibri" panose="020F0502020204030204" pitchFamily="34" charset="0"/>
                <a:cs typeface="Calibri" panose="020F0502020204030204" pitchFamily="34" charset="0"/>
              </a:rPr>
              <a:t>(</a:t>
            </a:r>
            <a:r>
              <a:rPr lang="hu-HU" dirty="0" err="1">
                <a:latin typeface="Calibri" panose="020F0502020204030204" pitchFamily="34" charset="0"/>
                <a:ea typeface="Calibri" panose="020F0502020204030204" pitchFamily="34" charset="0"/>
                <a:cs typeface="Calibri" panose="020F0502020204030204" pitchFamily="34" charset="0"/>
              </a:rPr>
              <a:t>residence</a:t>
            </a:r>
            <a:r>
              <a:rPr lang="hu-HU" dirty="0">
                <a:latin typeface="Calibri" panose="020F0502020204030204" pitchFamily="34" charset="0"/>
                <a:ea typeface="Calibri" panose="020F0502020204030204" pitchFamily="34" charset="0"/>
                <a:cs typeface="Calibri" panose="020F0502020204030204" pitchFamily="34" charset="0"/>
              </a:rPr>
              <a:t> permit for </a:t>
            </a:r>
            <a:r>
              <a:rPr lang="hu-HU" dirty="0" err="1">
                <a:latin typeface="Calibri" panose="020F0502020204030204" pitchFamily="34" charset="0"/>
                <a:ea typeface="Calibri" panose="020F0502020204030204" pitchFamily="34" charset="0"/>
                <a:cs typeface="Calibri" panose="020F0502020204030204" pitchFamily="34" charset="0"/>
              </a:rPr>
              <a:t>family</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unification</a:t>
            </a:r>
            <a:r>
              <a:rPr lang="hu-HU" dirty="0">
                <a:latin typeface="Calibri" panose="020F0502020204030204" pitchFamily="34" charset="0"/>
                <a:ea typeface="Calibri" panose="020F0502020204030204" pitchFamily="34" charset="0"/>
                <a:cs typeface="Calibri" panose="020F0502020204030204" pitchFamily="34" charset="0"/>
              </a:rPr>
              <a:t>)</a:t>
            </a:r>
          </a:p>
          <a:p>
            <a:pPr>
              <a:lnSpc>
                <a:spcPct val="120000"/>
              </a:lnSpc>
            </a:pPr>
            <a:r>
              <a:rPr lang="hu-HU" dirty="0">
                <a:latin typeface="Calibri" panose="020F0502020204030204" pitchFamily="34" charset="0"/>
                <a:ea typeface="Calibri" panose="020F0502020204030204" pitchFamily="34" charset="0"/>
                <a:cs typeface="Calibri" panose="020F0502020204030204" pitchFamily="34" charset="0"/>
              </a:rPr>
              <a:t>	- </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no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requirement</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to</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reside</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a:latin typeface="Calibri" panose="020F0502020204030204" pitchFamily="34" charset="0"/>
                <a:ea typeface="Calibri" panose="020F0502020204030204" pitchFamily="34" charset="0"/>
                <a:cs typeface="Calibri" panose="020F0502020204030204" pitchFamily="34" charset="0"/>
              </a:rPr>
              <a:t>a </a:t>
            </a:r>
            <a:r>
              <a:rPr lang="hu-HU" dirty="0" err="1">
                <a:latin typeface="Calibri" panose="020F0502020204030204" pitchFamily="34" charset="0"/>
                <a:ea typeface="Calibri" panose="020F0502020204030204" pitchFamily="34" charset="0"/>
                <a:cs typeface="Calibri" panose="020F0502020204030204" pitchFamily="34" charset="0"/>
              </a:rPr>
              <a:t>single</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day</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but</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submission</a:t>
            </a:r>
            <a:r>
              <a:rPr lang="hu-HU" dirty="0">
                <a:latin typeface="Calibri" panose="020F0502020204030204" pitchFamily="34" charset="0"/>
                <a:ea typeface="Calibri" panose="020F0502020204030204" pitchFamily="34" charset="0"/>
                <a:cs typeface="Calibri" panose="020F0502020204030204" pitchFamily="34" charset="0"/>
              </a:rPr>
              <a:t> </a:t>
            </a:r>
            <a:br>
              <a:rPr lang="hu-HU" dirty="0">
                <a:latin typeface="Calibri" panose="020F0502020204030204" pitchFamily="34" charset="0"/>
                <a:ea typeface="Calibri" panose="020F0502020204030204" pitchFamily="34" charset="0"/>
                <a:cs typeface="Calibri" panose="020F0502020204030204" pitchFamily="34" charset="0"/>
              </a:rPr>
            </a:br>
            <a:r>
              <a:rPr lang="hu-HU" dirty="0">
                <a:latin typeface="Calibri" panose="020F0502020204030204" pitchFamily="34" charset="0"/>
                <a:ea typeface="Calibri" panose="020F0502020204030204" pitchFamily="34" charset="0"/>
                <a:cs typeface="Calibri" panose="020F0502020204030204" pitchFamily="34" charset="0"/>
              </a:rPr>
              <a:t>	    of </a:t>
            </a:r>
            <a:r>
              <a:rPr lang="hu-HU" dirty="0" err="1">
                <a:latin typeface="Calibri" panose="020F0502020204030204" pitchFamily="34" charset="0"/>
                <a:ea typeface="Calibri" panose="020F0502020204030204" pitchFamily="34" charset="0"/>
                <a:cs typeface="Calibri" panose="020F0502020204030204" pitchFamily="34" charset="0"/>
              </a:rPr>
              <a:t>request</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only</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from</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within</a:t>
            </a:r>
            <a:r>
              <a:rPr lang="hu-HU" dirty="0">
                <a:latin typeface="Calibri" panose="020F0502020204030204" pitchFamily="34" charset="0"/>
                <a:ea typeface="Calibri" panose="020F0502020204030204" pitchFamily="34" charset="0"/>
                <a:cs typeface="Calibri" panose="020F0502020204030204" pitchFamily="34" charset="0"/>
              </a:rPr>
              <a:t> Hungary)</a:t>
            </a:r>
          </a:p>
          <a:p>
            <a:pPr>
              <a:lnSpc>
                <a:spcPct val="120000"/>
              </a:lnSpc>
            </a:pPr>
            <a:r>
              <a:rPr lang="hu-HU" dirty="0">
                <a:latin typeface="Calibri" panose="020F0502020204030204" pitchFamily="34" charset="0"/>
                <a:ea typeface="Calibri" panose="020F0502020204030204" pitchFamily="34" charset="0"/>
                <a:cs typeface="Calibri" panose="020F0502020204030204" pitchFamily="34" charset="0"/>
              </a:rPr>
              <a:t>	-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self</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employment</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and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paid</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employment</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as</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nationals</a:t>
            </a:r>
            <a:endParaRPr lang="hu-HU" dirty="0">
              <a:latin typeface="Calibri" panose="020F0502020204030204" pitchFamily="34" charset="0"/>
              <a:ea typeface="Calibri" panose="020F0502020204030204" pitchFamily="34" charset="0"/>
              <a:cs typeface="Calibri" panose="020F0502020204030204" pitchFamily="34" charset="0"/>
            </a:endParaRPr>
          </a:p>
          <a:p>
            <a:pPr>
              <a:lnSpc>
                <a:spcPct val="120000"/>
              </a:lnSpc>
            </a:pPr>
            <a:endParaRPr lang="hu-HU" dirty="0">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Investment</a:t>
            </a:r>
            <a:endParaRPr lang="hu-HU"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hu-HU"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 at least </a:t>
            </a:r>
            <a:r>
              <a:rPr lang="en-GB" dirty="0">
                <a:solidFill>
                  <a:srgbClr val="C00000"/>
                </a:solidFill>
                <a:latin typeface="Calibri" panose="020F0502020204030204" pitchFamily="34" charset="0"/>
                <a:ea typeface="Calibri" panose="020F0502020204030204" pitchFamily="34" charset="0"/>
                <a:cs typeface="Calibri" panose="020F0502020204030204" pitchFamily="34" charset="0"/>
              </a:rPr>
              <a:t>EUR 250 000 </a:t>
            </a:r>
            <a:r>
              <a:rPr lang="hu-HU" dirty="0" err="1">
                <a:latin typeface="Calibri" panose="020F0502020204030204" pitchFamily="34" charset="0"/>
                <a:ea typeface="Calibri" panose="020F0502020204030204" pitchFamily="34" charset="0"/>
                <a:cs typeface="Calibri" panose="020F0502020204030204" pitchFamily="34" charset="0"/>
              </a:rPr>
              <a:t>into</a:t>
            </a:r>
            <a:r>
              <a:rPr lang="hu-HU"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an </a:t>
            </a:r>
            <a:r>
              <a:rPr lang="en-GB" dirty="0">
                <a:solidFill>
                  <a:srgbClr val="C00000"/>
                </a:solidFill>
                <a:latin typeface="Calibri" panose="020F0502020204030204" pitchFamily="34" charset="0"/>
                <a:ea typeface="Calibri" panose="020F0502020204030204" pitchFamily="34" charset="0"/>
                <a:cs typeface="Calibri" panose="020F0502020204030204" pitchFamily="34" charset="0"/>
              </a:rPr>
              <a:t>investment fund share </a:t>
            </a:r>
            <a:r>
              <a:rPr lang="en-GB" dirty="0">
                <a:latin typeface="Calibri" panose="020F0502020204030204" pitchFamily="34" charset="0"/>
                <a:ea typeface="Calibri" panose="020F0502020204030204" pitchFamily="34" charset="0"/>
                <a:cs typeface="Calibri" panose="020F0502020204030204" pitchFamily="34" charset="0"/>
              </a:rPr>
              <a:t> issued by a real estate fund registered by the Hungarian National Bank,</a:t>
            </a:r>
            <a:r>
              <a:rPr lang="hu-HU" dirty="0">
                <a:latin typeface="Calibri" panose="020F0502020204030204" pitchFamily="34" charset="0"/>
                <a:ea typeface="Calibri" panose="020F0502020204030204" pitchFamily="34" charset="0"/>
                <a:cs typeface="Calibri" panose="020F0502020204030204" pitchFamily="34" charset="0"/>
              </a:rPr>
              <a:t>  </a:t>
            </a:r>
          </a:p>
          <a:p>
            <a:pPr algn="ctr">
              <a:lnSpc>
                <a:spcPct val="120000"/>
              </a:lnSpc>
            </a:pP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or</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p>
          <a:p>
            <a:pPr>
              <a:lnSpc>
                <a:spcPct val="120000"/>
              </a:lnSpc>
            </a:pPr>
            <a:r>
              <a:rPr lang="hu-HU" dirty="0" err="1">
                <a:solidFill>
                  <a:srgbClr val="C00000"/>
                </a:solidFill>
                <a:latin typeface="Calibri" panose="020F0502020204030204" pitchFamily="34" charset="0"/>
                <a:ea typeface="Calibri" panose="020F0502020204030204" pitchFamily="34" charset="0"/>
                <a:cs typeface="Calibri" panose="020F0502020204030204" pitchFamily="34" charset="0"/>
              </a:rPr>
              <a:t>Donation</a:t>
            </a:r>
            <a:r>
              <a:rPr lang="hu-HU" dirty="0">
                <a:solidFill>
                  <a:srgbClr val="C00000"/>
                </a:solidFill>
                <a:latin typeface="Calibri" panose="020F0502020204030204" pitchFamily="34" charset="0"/>
                <a:ea typeface="Calibri" panose="020F0502020204030204" pitchFamily="34" charset="0"/>
                <a:cs typeface="Calibri" panose="020F0502020204030204" pitchFamily="34" charset="0"/>
              </a:rPr>
              <a:t> </a:t>
            </a:r>
            <a:endParaRPr lang="en-GB"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hu-HU"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of at least </a:t>
            </a:r>
            <a:r>
              <a:rPr lang="en-GB" dirty="0">
                <a:solidFill>
                  <a:srgbClr val="C00000"/>
                </a:solidFill>
                <a:latin typeface="Calibri" panose="020F0502020204030204" pitchFamily="34" charset="0"/>
                <a:ea typeface="Calibri" panose="020F0502020204030204" pitchFamily="34" charset="0"/>
                <a:cs typeface="Calibri" panose="020F0502020204030204" pitchFamily="34" charset="0"/>
              </a:rPr>
              <a:t>EUR 1 000 000 </a:t>
            </a:r>
            <a:r>
              <a:rPr lang="en-GB" dirty="0">
                <a:latin typeface="Calibri" panose="020F0502020204030204" pitchFamily="34" charset="0"/>
                <a:ea typeface="Calibri" panose="020F0502020204030204" pitchFamily="34" charset="0"/>
                <a:cs typeface="Calibri" panose="020F0502020204030204" pitchFamily="34" charset="0"/>
              </a:rPr>
              <a:t>to a higher education institution maintained by a public trust </a:t>
            </a:r>
            <a:r>
              <a:rPr lang="hu-HU" dirty="0">
                <a:latin typeface="Calibri" panose="020F0502020204030204" pitchFamily="34" charset="0"/>
                <a:ea typeface="Calibri" panose="020F0502020204030204" pitchFamily="34" charset="0"/>
                <a:cs typeface="Calibri" panose="020F0502020204030204" pitchFamily="34" charset="0"/>
              </a:rPr>
              <a:t> (and </a:t>
            </a:r>
            <a:r>
              <a:rPr lang="hu-HU" dirty="0" err="1">
                <a:latin typeface="Calibri" panose="020F0502020204030204" pitchFamily="34" charset="0"/>
                <a:ea typeface="Calibri" panose="020F0502020204030204" pitchFamily="34" charset="0"/>
                <a:cs typeface="Calibri" panose="020F0502020204030204" pitchFamily="34" charset="0"/>
              </a:rPr>
              <a:t>not</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directly</a:t>
            </a:r>
            <a:r>
              <a:rPr lang="hu-HU" dirty="0">
                <a:latin typeface="Calibri" panose="020F0502020204030204" pitchFamily="34" charset="0"/>
                <a:ea typeface="Calibri" panose="020F0502020204030204" pitchFamily="34" charset="0"/>
                <a:cs typeface="Calibri" panose="020F0502020204030204" pitchFamily="34" charset="0"/>
              </a:rPr>
              <a:t> </a:t>
            </a:r>
            <a:r>
              <a:rPr lang="hu-HU" dirty="0" err="1">
                <a:latin typeface="Calibri" panose="020F0502020204030204" pitchFamily="34" charset="0"/>
                <a:ea typeface="Calibri" panose="020F0502020204030204" pitchFamily="34" charset="0"/>
                <a:cs typeface="Calibri" panose="020F0502020204030204" pitchFamily="34" charset="0"/>
              </a:rPr>
              <a:t>by</a:t>
            </a:r>
            <a:r>
              <a:rPr lang="hu-HU" dirty="0">
                <a:latin typeface="Calibri" panose="020F0502020204030204" pitchFamily="34" charset="0"/>
                <a:ea typeface="Calibri" panose="020F0502020204030204" pitchFamily="34" charset="0"/>
                <a:cs typeface="Calibri" panose="020F0502020204030204" pitchFamily="34" charset="0"/>
              </a:rPr>
              <a:t> the </a:t>
            </a:r>
            <a:r>
              <a:rPr lang="hu-HU" dirty="0" err="1">
                <a:latin typeface="Calibri" panose="020F0502020204030204" pitchFamily="34" charset="0"/>
                <a:ea typeface="Calibri" panose="020F0502020204030204" pitchFamily="34" charset="0"/>
                <a:cs typeface="Calibri" panose="020F0502020204030204" pitchFamily="34" charset="0"/>
              </a:rPr>
              <a:t>state</a:t>
            </a:r>
            <a:r>
              <a:rPr lang="hu-HU"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with a public-service mission</a:t>
            </a:r>
            <a:r>
              <a:rPr lang="hu-HU"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 for a purpose of educational, scientific research or artistic creation activities </a:t>
            </a:r>
            <a:r>
              <a:rPr lang="en-GB" dirty="0"/>
              <a:t> </a:t>
            </a:r>
          </a:p>
          <a:p>
            <a:endParaRPr lang="hu-HU" dirty="0"/>
          </a:p>
        </p:txBody>
      </p:sp>
      <p:sp>
        <p:nvSpPr>
          <p:cNvPr id="5" name="Szövegdoboz 4">
            <a:extLst>
              <a:ext uri="{FF2B5EF4-FFF2-40B4-BE49-F238E27FC236}">
                <a16:creationId xmlns:a16="http://schemas.microsoft.com/office/drawing/2014/main" id="{A43570B6-09D9-8C7D-6A9C-9DCB8B11534F}"/>
              </a:ext>
            </a:extLst>
          </p:cNvPr>
          <p:cNvSpPr txBox="1"/>
          <p:nvPr/>
        </p:nvSpPr>
        <p:spPr>
          <a:xfrm rot="20987948">
            <a:off x="6691637" y="1617256"/>
            <a:ext cx="2432819" cy="1384995"/>
          </a:xfrm>
          <a:prstGeom prst="rect">
            <a:avLst/>
          </a:prstGeom>
          <a:solidFill>
            <a:srgbClr val="FFC000"/>
          </a:solidFill>
          <a:ln>
            <a:solidFill>
              <a:srgbClr val="C00000"/>
            </a:solidFill>
          </a:ln>
        </p:spPr>
        <p:txBody>
          <a:bodyPr wrap="square" rtlCol="0">
            <a:spAutoFit/>
          </a:bodyPr>
          <a:lstStyle/>
          <a:p>
            <a:r>
              <a:rPr lang="hu-HU" b="0" dirty="0" err="1">
                <a:latin typeface="Calibri" panose="020F0502020204030204" pitchFamily="34" charset="0"/>
                <a:ea typeface="Calibri" panose="020F0502020204030204" pitchFamily="34" charset="0"/>
                <a:cs typeface="Calibri" panose="020F0502020204030204" pitchFamily="34" charset="0"/>
              </a:rPr>
              <a:t>Checkout</a:t>
            </a:r>
            <a:r>
              <a:rPr lang="hu-HU" b="0" dirty="0">
                <a:latin typeface="Calibri" panose="020F0502020204030204" pitchFamily="34" charset="0"/>
                <a:ea typeface="Calibri" panose="020F0502020204030204" pitchFamily="34" charset="0"/>
                <a:cs typeface="Calibri" panose="020F0502020204030204" pitchFamily="34" charset="0"/>
              </a:rPr>
              <a:t>: </a:t>
            </a:r>
            <a:r>
              <a:rPr lang="hu-HU" b="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https://oif.gov.hu/factsheets/residence-permit-for-guest-investor</a:t>
            </a:r>
            <a:endParaRPr lang="hu-HU" b="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hu-HU" b="0" dirty="0">
                <a:latin typeface="Calibri" panose="020F0502020204030204" pitchFamily="34" charset="0"/>
                <a:ea typeface="Calibri" panose="020F0502020204030204" pitchFamily="34" charset="0"/>
                <a:cs typeface="Calibri" panose="020F0502020204030204" pitchFamily="34" charset="0"/>
              </a:rPr>
              <a:t>And</a:t>
            </a:r>
            <a:endParaRPr lang="hu-HU" b="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hu-HU" b="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https://oif.gov.hu/gyik</a:t>
            </a:r>
            <a:r>
              <a:rPr lang="hu-HU" b="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87630780"/>
      </p:ext>
    </p:extLst>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D9AF95F-EE29-FD5A-7D0E-316F11AB820E}"/>
              </a:ext>
            </a:extLst>
          </p:cNvPr>
          <p:cNvSpPr>
            <a:spLocks noGrp="1"/>
          </p:cNvSpPr>
          <p:nvPr>
            <p:ph type="title"/>
          </p:nvPr>
        </p:nvSpPr>
        <p:spPr/>
        <p:txBody>
          <a:bodyPr/>
          <a:lstStyle/>
          <a:p>
            <a:r>
              <a:rPr lang="hu-HU" dirty="0"/>
              <a:t>PROCEDURE</a:t>
            </a:r>
          </a:p>
        </p:txBody>
      </p:sp>
      <p:sp>
        <p:nvSpPr>
          <p:cNvPr id="3" name="Tartalom helye 2">
            <a:extLst>
              <a:ext uri="{FF2B5EF4-FFF2-40B4-BE49-F238E27FC236}">
                <a16:creationId xmlns:a16="http://schemas.microsoft.com/office/drawing/2014/main" id="{1F2F4400-BA70-07E3-AF97-CFF636E4D813}"/>
              </a:ext>
            </a:extLst>
          </p:cNvPr>
          <p:cNvSpPr>
            <a:spLocks noGrp="1"/>
          </p:cNvSpPr>
          <p:nvPr>
            <p:ph idx="1"/>
          </p:nvPr>
        </p:nvSpPr>
        <p:spPr/>
        <p:txBody>
          <a:bodyPr>
            <a:normAutofit/>
          </a:bodyPr>
          <a:lstStyle/>
          <a:p>
            <a:pPr>
              <a:lnSpc>
                <a:spcPct val="150000"/>
              </a:lnSpc>
            </a:pPr>
            <a:r>
              <a:rPr lang="hu-HU" dirty="0"/>
              <a:t>1) </a:t>
            </a:r>
            <a:r>
              <a:rPr lang="hu-HU" dirty="0" err="1"/>
              <a:t>Guest</a:t>
            </a:r>
            <a:r>
              <a:rPr lang="hu-HU" dirty="0"/>
              <a:t> </a:t>
            </a:r>
            <a:r>
              <a:rPr lang="hu-HU" dirty="0" err="1"/>
              <a:t>investor</a:t>
            </a:r>
            <a:r>
              <a:rPr lang="hu-HU" dirty="0"/>
              <a:t> </a:t>
            </a:r>
            <a:r>
              <a:rPr lang="hu-HU" dirty="0" err="1"/>
              <a:t>visa</a:t>
            </a:r>
            <a:r>
              <a:rPr lang="hu-HU" dirty="0"/>
              <a:t>: </a:t>
            </a:r>
          </a:p>
          <a:p>
            <a:pPr>
              <a:lnSpc>
                <a:spcPct val="150000"/>
              </a:lnSpc>
            </a:pPr>
            <a:r>
              <a:rPr lang="hu-HU" dirty="0"/>
              <a:t>	</a:t>
            </a:r>
            <a:r>
              <a:rPr lang="hu-HU" dirty="0" err="1"/>
              <a:t>If</a:t>
            </a:r>
            <a:r>
              <a:rPr lang="hu-HU" dirty="0"/>
              <a:t> </a:t>
            </a:r>
            <a:r>
              <a:rPr lang="hu-HU" dirty="0" err="1">
                <a:solidFill>
                  <a:srgbClr val="C00000"/>
                </a:solidFill>
              </a:rPr>
              <a:t>already</a:t>
            </a:r>
            <a:r>
              <a:rPr lang="hu-HU" dirty="0">
                <a:solidFill>
                  <a:srgbClr val="C00000"/>
                </a:solidFill>
              </a:rPr>
              <a:t> in </a:t>
            </a:r>
            <a:r>
              <a:rPr lang="hu-HU" dirty="0" err="1">
                <a:solidFill>
                  <a:srgbClr val="C00000"/>
                </a:solidFill>
              </a:rPr>
              <a:t>possession</a:t>
            </a:r>
            <a:r>
              <a:rPr lang="hu-HU" dirty="0">
                <a:solidFill>
                  <a:srgbClr val="C00000"/>
                </a:solidFill>
              </a:rPr>
              <a:t> of the </a:t>
            </a:r>
            <a:r>
              <a:rPr lang="hu-HU" dirty="0" err="1">
                <a:solidFill>
                  <a:srgbClr val="C00000"/>
                </a:solidFill>
              </a:rPr>
              <a:t>investment</a:t>
            </a:r>
            <a:r>
              <a:rPr lang="hu-HU" dirty="0">
                <a:solidFill>
                  <a:srgbClr val="C00000"/>
                </a:solidFill>
              </a:rPr>
              <a:t> / has </a:t>
            </a:r>
            <a:r>
              <a:rPr lang="hu-HU" dirty="0" err="1">
                <a:solidFill>
                  <a:srgbClr val="C00000"/>
                </a:solidFill>
              </a:rPr>
              <a:t>donated</a:t>
            </a:r>
            <a:r>
              <a:rPr lang="hu-HU" dirty="0">
                <a:solidFill>
                  <a:srgbClr val="C00000"/>
                </a:solidFill>
              </a:rPr>
              <a:t> </a:t>
            </a:r>
            <a:r>
              <a:rPr lang="hu-HU" dirty="0" err="1">
                <a:solidFill>
                  <a:srgbClr val="C00000"/>
                </a:solidFill>
              </a:rPr>
              <a:t>or</a:t>
            </a:r>
            <a:r>
              <a:rPr lang="hu-HU" dirty="0">
                <a:solidFill>
                  <a:srgbClr val="C00000"/>
                </a:solidFill>
              </a:rPr>
              <a:t> </a:t>
            </a:r>
            <a:r>
              <a:rPr lang="hu-HU" dirty="0" err="1">
                <a:solidFill>
                  <a:srgbClr val="C00000"/>
                </a:solidFill>
              </a:rPr>
              <a:t>commits</a:t>
            </a:r>
            <a:r>
              <a:rPr lang="hu-HU" dirty="0">
                <a:solidFill>
                  <a:srgbClr val="C00000"/>
                </a:solidFill>
              </a:rPr>
              <a:t> in </a:t>
            </a:r>
            <a:r>
              <a:rPr lang="hu-HU" dirty="0" err="1">
                <a:solidFill>
                  <a:srgbClr val="C00000"/>
                </a:solidFill>
              </a:rPr>
              <a:t>writing</a:t>
            </a:r>
            <a:r>
              <a:rPr lang="hu-HU" dirty="0">
                <a:solidFill>
                  <a:srgbClr val="C00000"/>
                </a:solidFill>
              </a:rPr>
              <a:t> </a:t>
            </a:r>
            <a:r>
              <a:rPr lang="hu-HU" dirty="0" err="1"/>
              <a:t>to</a:t>
            </a:r>
            <a:r>
              <a:rPr lang="hu-HU" dirty="0"/>
              <a:t> </a:t>
            </a:r>
            <a:r>
              <a:rPr lang="hu-HU" dirty="0" err="1"/>
              <a:t>invest</a:t>
            </a:r>
            <a:r>
              <a:rPr lang="hu-HU" dirty="0"/>
              <a:t>/</a:t>
            </a:r>
            <a:r>
              <a:rPr lang="hu-HU" dirty="0" err="1"/>
              <a:t>donate</a:t>
            </a:r>
            <a:r>
              <a:rPr lang="hu-HU" dirty="0"/>
              <a:t> </a:t>
            </a:r>
            <a:r>
              <a:rPr lang="hu-HU" dirty="0" err="1"/>
              <a:t>wihin</a:t>
            </a:r>
            <a:r>
              <a:rPr lang="hu-HU" dirty="0"/>
              <a:t> 6 </a:t>
            </a:r>
            <a:r>
              <a:rPr lang="hu-HU" dirty="0" err="1"/>
              <a:t>months</a:t>
            </a:r>
            <a:r>
              <a:rPr lang="hu-HU" dirty="0"/>
              <a:t> (</a:t>
            </a:r>
            <a:r>
              <a:rPr lang="hu-HU" dirty="0" err="1"/>
              <a:t>visa</a:t>
            </a:r>
            <a:r>
              <a:rPr lang="hu-HU" dirty="0"/>
              <a:t> </a:t>
            </a:r>
            <a:r>
              <a:rPr lang="hu-HU" dirty="0" err="1"/>
              <a:t>validity</a:t>
            </a:r>
            <a:r>
              <a:rPr lang="hu-HU" dirty="0"/>
              <a:t>)</a:t>
            </a:r>
          </a:p>
          <a:p>
            <a:pPr>
              <a:lnSpc>
                <a:spcPct val="150000"/>
              </a:lnSpc>
            </a:pPr>
            <a:r>
              <a:rPr lang="hu-HU" dirty="0">
                <a:solidFill>
                  <a:srgbClr val="C00000"/>
                </a:solidFill>
              </a:rPr>
              <a:t>	</a:t>
            </a:r>
            <a:r>
              <a:rPr lang="hu-HU" dirty="0" err="1"/>
              <a:t>Undergoes</a:t>
            </a:r>
            <a:r>
              <a:rPr lang="hu-HU" dirty="0"/>
              <a:t> </a:t>
            </a:r>
            <a:r>
              <a:rPr lang="hu-HU" dirty="0" err="1"/>
              <a:t>public</a:t>
            </a:r>
            <a:r>
              <a:rPr lang="hu-HU" dirty="0"/>
              <a:t> </a:t>
            </a:r>
            <a:r>
              <a:rPr lang="hu-HU" dirty="0" err="1"/>
              <a:t>order</a:t>
            </a:r>
            <a:r>
              <a:rPr lang="hu-HU" dirty="0"/>
              <a:t>, </a:t>
            </a:r>
            <a:r>
              <a:rPr lang="hu-HU" dirty="0" err="1"/>
              <a:t>public</a:t>
            </a:r>
            <a:r>
              <a:rPr lang="hu-HU" dirty="0"/>
              <a:t> </a:t>
            </a:r>
            <a:r>
              <a:rPr lang="hu-HU" dirty="0" err="1"/>
              <a:t>safety</a:t>
            </a:r>
            <a:r>
              <a:rPr lang="hu-HU" dirty="0"/>
              <a:t> and </a:t>
            </a:r>
            <a:r>
              <a:rPr lang="hu-HU" dirty="0" err="1">
                <a:solidFill>
                  <a:srgbClr val="C00000"/>
                </a:solidFill>
              </a:rPr>
              <a:t>national</a:t>
            </a:r>
            <a:r>
              <a:rPr lang="hu-HU" dirty="0">
                <a:solidFill>
                  <a:srgbClr val="C00000"/>
                </a:solidFill>
              </a:rPr>
              <a:t> </a:t>
            </a:r>
            <a:r>
              <a:rPr lang="hu-HU" dirty="0" err="1">
                <a:solidFill>
                  <a:srgbClr val="C00000"/>
                </a:solidFill>
              </a:rPr>
              <a:t>security</a:t>
            </a:r>
            <a:r>
              <a:rPr lang="hu-HU" dirty="0">
                <a:solidFill>
                  <a:srgbClr val="C00000"/>
                </a:solidFill>
              </a:rPr>
              <a:t> </a:t>
            </a:r>
            <a:r>
              <a:rPr lang="hu-HU" dirty="0" err="1">
                <a:solidFill>
                  <a:srgbClr val="C00000"/>
                </a:solidFill>
              </a:rPr>
              <a:t>controls</a:t>
            </a:r>
            <a:r>
              <a:rPr lang="hu-HU" dirty="0"/>
              <a:t> </a:t>
            </a:r>
            <a:r>
              <a:rPr lang="hu-HU" dirty="0" err="1"/>
              <a:t>by</a:t>
            </a:r>
            <a:r>
              <a:rPr lang="hu-HU" dirty="0"/>
              <a:t> the </a:t>
            </a:r>
            <a:r>
              <a:rPr lang="hu-HU" dirty="0" err="1"/>
              <a:t>appropriate</a:t>
            </a:r>
            <a:r>
              <a:rPr lang="hu-HU" dirty="0"/>
              <a:t> </a:t>
            </a:r>
            <a:r>
              <a:rPr lang="hu-HU" dirty="0" err="1"/>
              <a:t>services</a:t>
            </a:r>
            <a:endParaRPr lang="hu-HU" dirty="0"/>
          </a:p>
          <a:p>
            <a:pPr>
              <a:lnSpc>
                <a:spcPct val="150000"/>
              </a:lnSpc>
            </a:pPr>
            <a:r>
              <a:rPr lang="hu-HU" dirty="0"/>
              <a:t>	(</a:t>
            </a:r>
            <a:r>
              <a:rPr lang="hu-HU" dirty="0" err="1"/>
              <a:t>If</a:t>
            </a:r>
            <a:r>
              <a:rPr lang="hu-HU" dirty="0"/>
              <a:t> </a:t>
            </a:r>
            <a:r>
              <a:rPr lang="hu-HU" dirty="0" err="1"/>
              <a:t>entitled</a:t>
            </a:r>
            <a:r>
              <a:rPr lang="hu-HU" dirty="0"/>
              <a:t> </a:t>
            </a:r>
            <a:r>
              <a:rPr lang="hu-HU" dirty="0" err="1"/>
              <a:t>to</a:t>
            </a:r>
            <a:r>
              <a:rPr lang="hu-HU" dirty="0"/>
              <a:t> </a:t>
            </a:r>
            <a:r>
              <a:rPr lang="hu-HU" dirty="0" err="1"/>
              <a:t>visa</a:t>
            </a:r>
            <a:r>
              <a:rPr lang="hu-HU" dirty="0"/>
              <a:t> free </a:t>
            </a:r>
            <a:r>
              <a:rPr lang="hu-HU" dirty="0" err="1"/>
              <a:t>entry</a:t>
            </a:r>
            <a:r>
              <a:rPr lang="hu-HU" dirty="0"/>
              <a:t> </a:t>
            </a:r>
            <a:r>
              <a:rPr lang="hu-HU" dirty="0" err="1"/>
              <a:t>into</a:t>
            </a:r>
            <a:r>
              <a:rPr lang="hu-HU" dirty="0"/>
              <a:t> Hungary, no </a:t>
            </a:r>
            <a:r>
              <a:rPr lang="hu-HU" dirty="0" err="1"/>
              <a:t>need</a:t>
            </a:r>
            <a:r>
              <a:rPr lang="hu-HU" dirty="0"/>
              <a:t> for </a:t>
            </a:r>
            <a:r>
              <a:rPr lang="hu-HU" dirty="0" err="1"/>
              <a:t>this</a:t>
            </a:r>
            <a:r>
              <a:rPr lang="hu-HU" dirty="0"/>
              <a:t> </a:t>
            </a:r>
            <a:r>
              <a:rPr lang="hu-HU" dirty="0" err="1"/>
              <a:t>visa</a:t>
            </a:r>
            <a:r>
              <a:rPr lang="hu-HU" dirty="0"/>
              <a:t>)</a:t>
            </a:r>
          </a:p>
        </p:txBody>
      </p:sp>
    </p:spTree>
    <p:extLst>
      <p:ext uri="{BB962C8B-B14F-4D97-AF65-F5344CB8AC3E}">
        <p14:creationId xmlns:p14="http://schemas.microsoft.com/office/powerpoint/2010/main" val="1603235579"/>
      </p:ext>
    </p:extLst>
  </p:cSld>
  <p:clrMapOvr>
    <a:masterClrMapping/>
  </p:clrMapOvr>
  <p:transition>
    <p:pull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52877-99B7-34DD-264B-A05F0721D468}"/>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EC5A747-D079-CB7F-30CC-3B8827E4D016}"/>
              </a:ext>
            </a:extLst>
          </p:cNvPr>
          <p:cNvSpPr>
            <a:spLocks noGrp="1"/>
          </p:cNvSpPr>
          <p:nvPr>
            <p:ph type="title"/>
          </p:nvPr>
        </p:nvSpPr>
        <p:spPr/>
        <p:txBody>
          <a:bodyPr/>
          <a:lstStyle/>
          <a:p>
            <a:r>
              <a:rPr lang="hu-HU" dirty="0"/>
              <a:t>PROCEDURE</a:t>
            </a:r>
          </a:p>
        </p:txBody>
      </p:sp>
      <p:sp>
        <p:nvSpPr>
          <p:cNvPr id="3" name="Tartalom helye 2">
            <a:extLst>
              <a:ext uri="{FF2B5EF4-FFF2-40B4-BE49-F238E27FC236}">
                <a16:creationId xmlns:a16="http://schemas.microsoft.com/office/drawing/2014/main" id="{EFF41668-041F-A014-5769-CEA88C7C02F5}"/>
              </a:ext>
            </a:extLst>
          </p:cNvPr>
          <p:cNvSpPr>
            <a:spLocks noGrp="1"/>
          </p:cNvSpPr>
          <p:nvPr>
            <p:ph idx="1"/>
          </p:nvPr>
        </p:nvSpPr>
        <p:spPr/>
        <p:txBody>
          <a:bodyPr>
            <a:normAutofit fontScale="92500"/>
          </a:bodyPr>
          <a:lstStyle/>
          <a:p>
            <a:pPr>
              <a:lnSpc>
                <a:spcPct val="150000"/>
              </a:lnSpc>
            </a:pPr>
            <a:r>
              <a:rPr lang="hu-HU" dirty="0"/>
              <a:t>2) </a:t>
            </a:r>
            <a:r>
              <a:rPr lang="hu-HU" dirty="0" err="1"/>
              <a:t>Application</a:t>
            </a:r>
            <a:r>
              <a:rPr lang="hu-HU" dirty="0"/>
              <a:t> for the „</a:t>
            </a:r>
            <a:r>
              <a:rPr lang="hu-HU" dirty="0" err="1">
                <a:solidFill>
                  <a:srgbClr val="C00000"/>
                </a:solidFill>
              </a:rPr>
              <a:t>guest</a:t>
            </a:r>
            <a:r>
              <a:rPr lang="hu-HU" dirty="0">
                <a:solidFill>
                  <a:srgbClr val="C00000"/>
                </a:solidFill>
              </a:rPr>
              <a:t> </a:t>
            </a:r>
            <a:r>
              <a:rPr lang="hu-HU" dirty="0" err="1">
                <a:solidFill>
                  <a:srgbClr val="C00000"/>
                </a:solidFill>
              </a:rPr>
              <a:t>investor</a:t>
            </a:r>
            <a:r>
              <a:rPr lang="hu-HU" dirty="0">
                <a:solidFill>
                  <a:srgbClr val="C00000"/>
                </a:solidFill>
              </a:rPr>
              <a:t> </a:t>
            </a:r>
            <a:r>
              <a:rPr lang="hu-HU" dirty="0" err="1">
                <a:solidFill>
                  <a:srgbClr val="C00000"/>
                </a:solidFill>
              </a:rPr>
              <a:t>residence</a:t>
            </a:r>
            <a:r>
              <a:rPr lang="hu-HU" dirty="0">
                <a:solidFill>
                  <a:srgbClr val="C00000"/>
                </a:solidFill>
              </a:rPr>
              <a:t> permit</a:t>
            </a:r>
            <a:r>
              <a:rPr lang="hu-HU" dirty="0"/>
              <a:t>” </a:t>
            </a:r>
          </a:p>
          <a:p>
            <a:pPr>
              <a:lnSpc>
                <a:spcPct val="150000"/>
              </a:lnSpc>
            </a:pPr>
            <a:r>
              <a:rPr lang="hu-HU" dirty="0"/>
              <a:t>	- Public </a:t>
            </a:r>
            <a:r>
              <a:rPr lang="hu-HU" dirty="0" err="1"/>
              <a:t>order</a:t>
            </a:r>
            <a:r>
              <a:rPr lang="hu-HU" dirty="0"/>
              <a:t>, </a:t>
            </a:r>
            <a:r>
              <a:rPr lang="hu-HU" dirty="0" err="1"/>
              <a:t>safety</a:t>
            </a:r>
            <a:r>
              <a:rPr lang="hu-HU" dirty="0"/>
              <a:t> and </a:t>
            </a:r>
            <a:r>
              <a:rPr lang="hu-HU" dirty="0" err="1"/>
              <a:t>national</a:t>
            </a:r>
            <a:r>
              <a:rPr lang="hu-HU" dirty="0"/>
              <a:t> </a:t>
            </a:r>
            <a:r>
              <a:rPr lang="hu-HU" dirty="0" err="1"/>
              <a:t>security</a:t>
            </a:r>
            <a:r>
              <a:rPr lang="hu-HU" dirty="0"/>
              <a:t> </a:t>
            </a:r>
            <a:r>
              <a:rPr lang="hu-HU" dirty="0" err="1"/>
              <a:t>security</a:t>
            </a:r>
            <a:r>
              <a:rPr lang="hu-HU" dirty="0"/>
              <a:t> </a:t>
            </a:r>
            <a:r>
              <a:rPr lang="hu-HU" dirty="0" err="1"/>
              <a:t>check</a:t>
            </a:r>
            <a:r>
              <a:rPr lang="hu-HU" dirty="0"/>
              <a:t>. The </a:t>
            </a:r>
            <a:r>
              <a:rPr lang="hu-HU" dirty="0" err="1">
                <a:solidFill>
                  <a:srgbClr val="C00000"/>
                </a:solidFill>
              </a:rPr>
              <a:t>authority</a:t>
            </a:r>
            <a:r>
              <a:rPr lang="hu-HU" dirty="0">
                <a:solidFill>
                  <a:srgbClr val="C00000"/>
                </a:solidFill>
              </a:rPr>
              <a:t> has 15 </a:t>
            </a:r>
            <a:r>
              <a:rPr lang="hu-HU" dirty="0" err="1">
                <a:solidFill>
                  <a:srgbClr val="C00000"/>
                </a:solidFill>
              </a:rPr>
              <a:t>days</a:t>
            </a:r>
            <a:r>
              <a:rPr lang="hu-HU" dirty="0"/>
              <a:t>. </a:t>
            </a:r>
            <a:r>
              <a:rPr lang="hu-HU" dirty="0" err="1"/>
              <a:t>If</a:t>
            </a:r>
            <a:r>
              <a:rPr lang="hu-HU" dirty="0"/>
              <a:t> </a:t>
            </a:r>
            <a:r>
              <a:rPr lang="hu-HU" dirty="0" err="1"/>
              <a:t>silence</a:t>
            </a:r>
            <a:r>
              <a:rPr lang="hu-HU" dirty="0"/>
              <a:t> = </a:t>
            </a:r>
            <a:r>
              <a:rPr lang="hu-HU" dirty="0" err="1"/>
              <a:t>approval</a:t>
            </a:r>
            <a:r>
              <a:rPr lang="hu-HU" dirty="0"/>
              <a:t>!</a:t>
            </a:r>
          </a:p>
          <a:p>
            <a:pPr>
              <a:lnSpc>
                <a:spcPct val="150000"/>
              </a:lnSpc>
            </a:pPr>
            <a:r>
              <a:rPr lang="hu-HU" dirty="0"/>
              <a:t>	- </a:t>
            </a:r>
            <a:r>
              <a:rPr lang="hu-HU" dirty="0" err="1"/>
              <a:t>Certificate</a:t>
            </a:r>
            <a:r>
              <a:rPr lang="hu-HU" dirty="0"/>
              <a:t> of </a:t>
            </a:r>
            <a:r>
              <a:rPr lang="hu-HU" dirty="0" err="1"/>
              <a:t>investment</a:t>
            </a:r>
            <a:r>
              <a:rPr lang="hu-HU" dirty="0"/>
              <a:t> </a:t>
            </a:r>
            <a:r>
              <a:rPr lang="hu-HU" dirty="0" err="1"/>
              <a:t>units</a:t>
            </a:r>
            <a:r>
              <a:rPr lang="hu-HU" dirty="0"/>
              <a:t> in the </a:t>
            </a:r>
            <a:r>
              <a:rPr lang="hu-HU" dirty="0" err="1"/>
              <a:t>value</a:t>
            </a:r>
            <a:r>
              <a:rPr lang="hu-HU" dirty="0"/>
              <a:t> of 250 000 Euros, </a:t>
            </a:r>
            <a:r>
              <a:rPr lang="hu-HU" dirty="0" err="1"/>
              <a:t>reflecting</a:t>
            </a:r>
            <a:r>
              <a:rPr lang="hu-HU" dirty="0"/>
              <a:t> </a:t>
            </a:r>
            <a:r>
              <a:rPr lang="hu-HU" dirty="0" err="1"/>
              <a:t>investment</a:t>
            </a:r>
            <a:r>
              <a:rPr lang="hu-HU" dirty="0"/>
              <a:t> </a:t>
            </a:r>
            <a:r>
              <a:rPr lang="hu-HU" dirty="0" err="1"/>
              <a:t>into</a:t>
            </a:r>
            <a:r>
              <a:rPr lang="hu-HU" dirty="0"/>
              <a:t> the </a:t>
            </a:r>
            <a:r>
              <a:rPr lang="hu-HU" dirty="0" err="1"/>
              <a:t>designated</a:t>
            </a:r>
            <a:r>
              <a:rPr lang="hu-HU" dirty="0"/>
              <a:t> </a:t>
            </a:r>
            <a:r>
              <a:rPr lang="hu-HU" dirty="0" err="1"/>
              <a:t>fund-manager’s</a:t>
            </a:r>
            <a:r>
              <a:rPr lang="hu-HU" dirty="0"/>
              <a:t> </a:t>
            </a:r>
            <a:r>
              <a:rPr lang="hu-HU" dirty="0" err="1"/>
              <a:t>designated</a:t>
            </a:r>
            <a:r>
              <a:rPr lang="hu-HU" dirty="0"/>
              <a:t> </a:t>
            </a:r>
            <a:r>
              <a:rPr lang="hu-HU" dirty="0" err="1"/>
              <a:t>fund</a:t>
            </a:r>
            <a:r>
              <a:rPr lang="hu-HU" dirty="0"/>
              <a:t> </a:t>
            </a:r>
            <a:r>
              <a:rPr lang="hu-HU" dirty="0" err="1"/>
              <a:t>or</a:t>
            </a:r>
            <a:r>
              <a:rPr lang="hu-HU" dirty="0"/>
              <a:t> of the 1 </a:t>
            </a:r>
            <a:r>
              <a:rPr lang="hu-HU" dirty="0" err="1"/>
              <a:t>million</a:t>
            </a:r>
            <a:r>
              <a:rPr lang="hu-HU" dirty="0"/>
              <a:t> euros </a:t>
            </a:r>
            <a:r>
              <a:rPr lang="hu-HU" dirty="0" err="1"/>
              <a:t>donation</a:t>
            </a:r>
            <a:r>
              <a:rPr lang="hu-HU" dirty="0"/>
              <a:t> </a:t>
            </a:r>
            <a:r>
              <a:rPr lang="hu-HU" dirty="0" err="1"/>
              <a:t>to</a:t>
            </a:r>
            <a:r>
              <a:rPr lang="hu-HU" dirty="0"/>
              <a:t> an </a:t>
            </a:r>
            <a:r>
              <a:rPr lang="hu-HU" dirty="0" err="1"/>
              <a:t>eligible</a:t>
            </a:r>
            <a:r>
              <a:rPr lang="hu-HU" dirty="0"/>
              <a:t> </a:t>
            </a:r>
            <a:r>
              <a:rPr lang="hu-HU" dirty="0" err="1"/>
              <a:t>university</a:t>
            </a:r>
            <a:r>
              <a:rPr lang="hu-HU" dirty="0"/>
              <a:t>.</a:t>
            </a:r>
          </a:p>
          <a:p>
            <a:pPr>
              <a:lnSpc>
                <a:spcPct val="150000"/>
              </a:lnSpc>
            </a:pPr>
            <a:r>
              <a:rPr lang="hu-HU" dirty="0"/>
              <a:t>	- The </a:t>
            </a:r>
            <a:r>
              <a:rPr lang="hu-HU" dirty="0" err="1"/>
              <a:t>investment</a:t>
            </a:r>
            <a:r>
              <a:rPr lang="hu-HU" dirty="0"/>
              <a:t> </a:t>
            </a:r>
            <a:r>
              <a:rPr lang="hu-HU" dirty="0">
                <a:solidFill>
                  <a:srgbClr val="C00000"/>
                </a:solidFill>
              </a:rPr>
              <a:t>must be </a:t>
            </a:r>
            <a:r>
              <a:rPr lang="hu-HU" dirty="0" err="1">
                <a:solidFill>
                  <a:srgbClr val="C00000"/>
                </a:solidFill>
              </a:rPr>
              <a:t>held</a:t>
            </a:r>
            <a:r>
              <a:rPr lang="hu-HU" dirty="0">
                <a:solidFill>
                  <a:srgbClr val="C00000"/>
                </a:solidFill>
              </a:rPr>
              <a:t> for 5  </a:t>
            </a:r>
            <a:r>
              <a:rPr lang="hu-HU" dirty="0" err="1">
                <a:solidFill>
                  <a:srgbClr val="C00000"/>
                </a:solidFill>
              </a:rPr>
              <a:t>years</a:t>
            </a:r>
            <a:r>
              <a:rPr lang="hu-HU" dirty="0">
                <a:solidFill>
                  <a:srgbClr val="C00000"/>
                </a:solidFill>
              </a:rPr>
              <a:t> </a:t>
            </a:r>
            <a:r>
              <a:rPr lang="hu-HU" dirty="0"/>
              <a:t>and </a:t>
            </a:r>
            <a:r>
              <a:rPr lang="hu-HU" dirty="0" err="1"/>
              <a:t>if</a:t>
            </a:r>
            <a:r>
              <a:rPr lang="hu-HU" dirty="0"/>
              <a:t> </a:t>
            </a:r>
            <a:r>
              <a:rPr lang="hu-HU" dirty="0" err="1"/>
              <a:t>renewal</a:t>
            </a:r>
            <a:r>
              <a:rPr lang="hu-HU" dirty="0"/>
              <a:t> of permit </a:t>
            </a:r>
            <a:r>
              <a:rPr lang="hu-HU" dirty="0" err="1"/>
              <a:t>sought</a:t>
            </a:r>
            <a:r>
              <a:rPr lang="hu-HU" dirty="0"/>
              <a:t> (</a:t>
            </a:r>
            <a:r>
              <a:rPr lang="hu-HU" dirty="0" err="1"/>
              <a:t>after</a:t>
            </a:r>
            <a:r>
              <a:rPr lang="hu-HU" dirty="0"/>
              <a:t> 10 </a:t>
            </a:r>
            <a:r>
              <a:rPr lang="hu-HU" dirty="0" err="1"/>
              <a:t>years</a:t>
            </a:r>
            <a:r>
              <a:rPr lang="hu-HU" dirty="0"/>
              <a:t>) the </a:t>
            </a:r>
            <a:r>
              <a:rPr lang="hu-HU" dirty="0" err="1"/>
              <a:t>possession</a:t>
            </a:r>
            <a:r>
              <a:rPr lang="hu-HU" dirty="0"/>
              <a:t> is </a:t>
            </a:r>
            <a:r>
              <a:rPr lang="hu-HU" dirty="0" err="1"/>
              <a:t>still</a:t>
            </a:r>
            <a:r>
              <a:rPr lang="hu-HU" dirty="0"/>
              <a:t>/again  </a:t>
            </a:r>
            <a:r>
              <a:rPr lang="hu-HU" dirty="0" err="1"/>
              <a:t>required</a:t>
            </a:r>
            <a:endParaRPr lang="hu-HU" dirty="0"/>
          </a:p>
        </p:txBody>
      </p:sp>
    </p:spTree>
    <p:extLst>
      <p:ext uri="{BB962C8B-B14F-4D97-AF65-F5344CB8AC3E}">
        <p14:creationId xmlns:p14="http://schemas.microsoft.com/office/powerpoint/2010/main" val="1608679195"/>
      </p:ext>
    </p:extLst>
  </p:cSld>
  <p:clrMapOvr>
    <a:masterClrMapping/>
  </p:clrMapOvr>
  <p:transition>
    <p:pull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4396165-0B5F-8756-E151-E0CA37F6BC70}"/>
              </a:ext>
            </a:extLst>
          </p:cNvPr>
          <p:cNvSpPr>
            <a:spLocks noGrp="1"/>
          </p:cNvSpPr>
          <p:nvPr>
            <p:ph type="title"/>
          </p:nvPr>
        </p:nvSpPr>
        <p:spPr/>
        <p:txBody>
          <a:bodyPr/>
          <a:lstStyle/>
          <a:p>
            <a:r>
              <a:rPr lang="hu-HU" dirty="0"/>
              <a:t>THE FUND AND THE FUND MANAGER</a:t>
            </a:r>
          </a:p>
        </p:txBody>
      </p:sp>
      <p:sp>
        <p:nvSpPr>
          <p:cNvPr id="3" name="Tartalom helye 2">
            <a:extLst>
              <a:ext uri="{FF2B5EF4-FFF2-40B4-BE49-F238E27FC236}">
                <a16:creationId xmlns:a16="http://schemas.microsoft.com/office/drawing/2014/main" id="{ADE93FBB-EACC-E44B-E2AA-1FBC927182D9}"/>
              </a:ext>
            </a:extLst>
          </p:cNvPr>
          <p:cNvSpPr>
            <a:spLocks noGrp="1"/>
          </p:cNvSpPr>
          <p:nvPr>
            <p:ph idx="1"/>
          </p:nvPr>
        </p:nvSpPr>
        <p:spPr>
          <a:xfrm>
            <a:off x="667265" y="836712"/>
            <a:ext cx="7772400" cy="4680520"/>
          </a:xfrm>
        </p:spPr>
        <p:txBody>
          <a:bodyPr/>
          <a:lstStyle/>
          <a:p>
            <a:pPr algn="ctr"/>
            <a:r>
              <a:rPr lang="hu-HU" dirty="0" err="1"/>
              <a:t>Complex</a:t>
            </a:r>
            <a:r>
              <a:rPr lang="hu-HU" dirty="0"/>
              <a:t> </a:t>
            </a:r>
            <a:r>
              <a:rPr lang="hu-HU" dirty="0" err="1"/>
              <a:t>requirements</a:t>
            </a:r>
            <a:r>
              <a:rPr lang="hu-HU" dirty="0"/>
              <a:t> </a:t>
            </a:r>
            <a:r>
              <a:rPr lang="hu-HU" sz="1400" dirty="0"/>
              <a:t>(</a:t>
            </a:r>
            <a:r>
              <a:rPr lang="hu-HU" sz="1400" dirty="0" err="1"/>
              <a:t>See</a:t>
            </a:r>
            <a:r>
              <a:rPr lang="hu-HU" sz="1400" dirty="0"/>
              <a:t> the </a:t>
            </a:r>
            <a:r>
              <a:rPr lang="hu-HU" sz="1400" dirty="0" err="1"/>
              <a:t>notes</a:t>
            </a:r>
            <a:r>
              <a:rPr lang="hu-HU" sz="1400" dirty="0"/>
              <a:t> </a:t>
            </a:r>
            <a:r>
              <a:rPr lang="hu-HU" sz="1400" dirty="0" err="1"/>
              <a:t>below</a:t>
            </a:r>
            <a:r>
              <a:rPr lang="hu-HU" sz="1400" dirty="0"/>
              <a:t> the </a:t>
            </a:r>
            <a:r>
              <a:rPr lang="hu-HU" sz="1400" dirty="0" err="1"/>
              <a:t>slide</a:t>
            </a:r>
            <a:r>
              <a:rPr lang="hu-HU" sz="1400" dirty="0"/>
              <a:t>!)</a:t>
            </a:r>
          </a:p>
        </p:txBody>
      </p:sp>
      <p:graphicFrame>
        <p:nvGraphicFramePr>
          <p:cNvPr id="4" name="Táblázat 3">
            <a:extLst>
              <a:ext uri="{FF2B5EF4-FFF2-40B4-BE49-F238E27FC236}">
                <a16:creationId xmlns:a16="http://schemas.microsoft.com/office/drawing/2014/main" id="{261E7C3D-1918-E6E5-C85C-E47D09B39C40}"/>
              </a:ext>
            </a:extLst>
          </p:cNvPr>
          <p:cNvGraphicFramePr>
            <a:graphicFrameLocks noGrp="1"/>
          </p:cNvGraphicFramePr>
          <p:nvPr>
            <p:extLst>
              <p:ext uri="{D42A27DB-BD31-4B8C-83A1-F6EECF244321}">
                <p14:modId xmlns:p14="http://schemas.microsoft.com/office/powerpoint/2010/main" val="286597736"/>
              </p:ext>
            </p:extLst>
          </p:nvPr>
        </p:nvGraphicFramePr>
        <p:xfrm>
          <a:off x="869225" y="1412776"/>
          <a:ext cx="7368480" cy="4053840"/>
        </p:xfrm>
        <a:graphic>
          <a:graphicData uri="http://schemas.openxmlformats.org/drawingml/2006/table">
            <a:tbl>
              <a:tblPr firstRow="1" bandRow="1">
                <a:tableStyleId>{2D5ABB26-0587-4C30-8999-92F81FD0307C}</a:tableStyleId>
              </a:tblPr>
              <a:tblGrid>
                <a:gridCol w="3684240">
                  <a:extLst>
                    <a:ext uri="{9D8B030D-6E8A-4147-A177-3AD203B41FA5}">
                      <a16:colId xmlns:a16="http://schemas.microsoft.com/office/drawing/2014/main" val="644579069"/>
                    </a:ext>
                  </a:extLst>
                </a:gridCol>
                <a:gridCol w="3684240">
                  <a:extLst>
                    <a:ext uri="{9D8B030D-6E8A-4147-A177-3AD203B41FA5}">
                      <a16:colId xmlns:a16="http://schemas.microsoft.com/office/drawing/2014/main" val="3056273776"/>
                    </a:ext>
                  </a:extLst>
                </a:gridCol>
              </a:tblGrid>
              <a:tr h="370840">
                <a:tc>
                  <a:txBody>
                    <a:bodyPr/>
                    <a:lstStyle/>
                    <a:p>
                      <a:r>
                        <a:rPr lang="hu-HU" sz="2000" dirty="0">
                          <a:solidFill>
                            <a:schemeClr val="bg2"/>
                          </a:solidFill>
                        </a:rPr>
                        <a:t>The </a:t>
                      </a:r>
                      <a:r>
                        <a:rPr lang="hu-HU" sz="2000" dirty="0" err="1">
                          <a:solidFill>
                            <a:schemeClr val="bg2"/>
                          </a:solidFill>
                        </a:rPr>
                        <a:t>Fund</a:t>
                      </a:r>
                      <a:endParaRPr lang="hu-HU" sz="2000" dirty="0">
                        <a:solidFill>
                          <a:schemeClr val="bg2"/>
                        </a:solidFill>
                      </a:endParaRPr>
                    </a:p>
                    <a:p>
                      <a:endParaRPr lang="hu-HU" sz="2000" dirty="0">
                        <a:solidFill>
                          <a:schemeClr val="bg2"/>
                        </a:solidFill>
                      </a:endParaRPr>
                    </a:p>
                    <a:p>
                      <a:r>
                        <a:rPr lang="hu-HU" sz="2000" dirty="0" err="1">
                          <a:solidFill>
                            <a:srgbClr val="C00000"/>
                          </a:solidFill>
                        </a:rPr>
                        <a:t>At</a:t>
                      </a:r>
                      <a:r>
                        <a:rPr lang="hu-HU" sz="2000" dirty="0">
                          <a:solidFill>
                            <a:srgbClr val="C00000"/>
                          </a:solidFill>
                        </a:rPr>
                        <a:t> </a:t>
                      </a:r>
                      <a:r>
                        <a:rPr lang="en-GB" sz="2000" dirty="0">
                          <a:solidFill>
                            <a:srgbClr val="C00000"/>
                          </a:solidFill>
                        </a:rPr>
                        <a:t>least 40% of the net asset value </a:t>
                      </a:r>
                      <a:r>
                        <a:rPr lang="en-GB" sz="2000" dirty="0">
                          <a:solidFill>
                            <a:schemeClr val="bg2"/>
                          </a:solidFill>
                        </a:rPr>
                        <a:t>of </a:t>
                      </a:r>
                      <a:r>
                        <a:rPr lang="hu-HU" sz="2000" dirty="0">
                          <a:solidFill>
                            <a:schemeClr val="bg2"/>
                          </a:solidFill>
                        </a:rPr>
                        <a:t>the </a:t>
                      </a:r>
                      <a:r>
                        <a:rPr lang="hu-HU" sz="2000" dirty="0" err="1">
                          <a:solidFill>
                            <a:schemeClr val="bg2"/>
                          </a:solidFill>
                        </a:rPr>
                        <a:t>Fund’s</a:t>
                      </a:r>
                      <a:r>
                        <a:rPr lang="hu-HU" sz="2000" dirty="0">
                          <a:solidFill>
                            <a:schemeClr val="bg2"/>
                          </a:solidFill>
                        </a:rPr>
                        <a:t> </a:t>
                      </a:r>
                      <a:r>
                        <a:rPr lang="en-GB" sz="2000" dirty="0">
                          <a:solidFill>
                            <a:schemeClr val="bg2"/>
                          </a:solidFill>
                        </a:rPr>
                        <a:t>investments is in</a:t>
                      </a:r>
                      <a:r>
                        <a:rPr lang="en-GB" sz="2000" dirty="0">
                          <a:solidFill>
                            <a:srgbClr val="C00000"/>
                          </a:solidFill>
                        </a:rPr>
                        <a:t> residential real estate in Hungary</a:t>
                      </a:r>
                      <a:endParaRPr lang="hu-HU" sz="2000" dirty="0">
                        <a:solidFill>
                          <a:schemeClr val="bg2"/>
                        </a:solidFill>
                      </a:endParaRPr>
                    </a:p>
                    <a:p>
                      <a:endParaRPr lang="hu-HU" sz="2000" dirty="0">
                        <a:solidFill>
                          <a:schemeClr val="bg2"/>
                        </a:solidFill>
                      </a:endParaRPr>
                    </a:p>
                    <a:p>
                      <a:endParaRPr lang="hu-HU" sz="2000" dirty="0">
                        <a:solidFill>
                          <a:schemeClr val="bg2"/>
                        </a:solidFill>
                      </a:endParaRPr>
                    </a:p>
                  </a:txBody>
                  <a:tcPr/>
                </a:tc>
                <a:tc>
                  <a:txBody>
                    <a:bodyPr/>
                    <a:lstStyle/>
                    <a:p>
                      <a:r>
                        <a:rPr lang="hu-HU" sz="2000" dirty="0">
                          <a:solidFill>
                            <a:schemeClr val="bg2"/>
                          </a:solidFill>
                        </a:rPr>
                        <a:t>The </a:t>
                      </a:r>
                      <a:r>
                        <a:rPr lang="hu-HU" sz="2000" dirty="0" err="1">
                          <a:solidFill>
                            <a:schemeClr val="bg2"/>
                          </a:solidFill>
                        </a:rPr>
                        <a:t>Fund</a:t>
                      </a:r>
                      <a:r>
                        <a:rPr lang="hu-HU" sz="2000" dirty="0">
                          <a:solidFill>
                            <a:schemeClr val="bg2"/>
                          </a:solidFill>
                        </a:rPr>
                        <a:t> </a:t>
                      </a:r>
                      <a:r>
                        <a:rPr lang="hu-HU" sz="2000" dirty="0" err="1">
                          <a:solidFill>
                            <a:schemeClr val="bg2"/>
                          </a:solidFill>
                        </a:rPr>
                        <a:t>manager</a:t>
                      </a:r>
                      <a:r>
                        <a:rPr lang="hu-HU" sz="2000" dirty="0">
                          <a:solidFill>
                            <a:schemeClr val="bg2"/>
                          </a:solidFill>
                        </a:rPr>
                        <a:t> (the </a:t>
                      </a:r>
                      <a:r>
                        <a:rPr lang="hu-HU" sz="2000" dirty="0" err="1">
                          <a:solidFill>
                            <a:schemeClr val="bg2"/>
                          </a:solidFill>
                        </a:rPr>
                        <a:t>legal</a:t>
                      </a:r>
                      <a:r>
                        <a:rPr lang="hu-HU" sz="2000" dirty="0">
                          <a:solidFill>
                            <a:schemeClr val="bg2"/>
                          </a:solidFill>
                        </a:rPr>
                        <a:t> </a:t>
                      </a:r>
                      <a:r>
                        <a:rPr lang="hu-HU" sz="2000" dirty="0" err="1">
                          <a:solidFill>
                            <a:schemeClr val="bg2"/>
                          </a:solidFill>
                        </a:rPr>
                        <a:t>entity</a:t>
                      </a:r>
                      <a:r>
                        <a:rPr lang="hu-HU" sz="2000" dirty="0">
                          <a:solidFill>
                            <a:schemeClr val="bg2"/>
                          </a:solidFill>
                        </a:rPr>
                        <a:t>)</a:t>
                      </a:r>
                    </a:p>
                    <a:p>
                      <a:endParaRPr lang="hu-HU" sz="2000" dirty="0">
                        <a:solidFill>
                          <a:schemeClr val="bg2"/>
                        </a:solidFill>
                      </a:endParaRPr>
                    </a:p>
                    <a:p>
                      <a:r>
                        <a:rPr lang="hu-HU" sz="2000" dirty="0">
                          <a:solidFill>
                            <a:srgbClr val="C00000"/>
                          </a:solidFill>
                        </a:rPr>
                        <a:t>„</a:t>
                      </a:r>
                      <a:r>
                        <a:rPr lang="hu-HU" sz="2000" dirty="0" err="1">
                          <a:solidFill>
                            <a:srgbClr val="C00000"/>
                          </a:solidFill>
                        </a:rPr>
                        <a:t>Alternative</a:t>
                      </a:r>
                      <a:r>
                        <a:rPr lang="hu-HU" sz="2000" dirty="0">
                          <a:solidFill>
                            <a:srgbClr val="C00000"/>
                          </a:solidFill>
                        </a:rPr>
                        <a:t> </a:t>
                      </a:r>
                      <a:r>
                        <a:rPr lang="hu-HU" sz="2000" dirty="0" err="1">
                          <a:solidFill>
                            <a:srgbClr val="C00000"/>
                          </a:solidFill>
                        </a:rPr>
                        <a:t>investment</a:t>
                      </a:r>
                      <a:r>
                        <a:rPr lang="hu-HU" sz="2000" dirty="0">
                          <a:solidFill>
                            <a:srgbClr val="C00000"/>
                          </a:solidFill>
                        </a:rPr>
                        <a:t> </a:t>
                      </a:r>
                      <a:r>
                        <a:rPr lang="hu-HU" sz="2000" dirty="0" err="1">
                          <a:solidFill>
                            <a:srgbClr val="C00000"/>
                          </a:solidFill>
                        </a:rPr>
                        <a:t>fund</a:t>
                      </a:r>
                      <a:r>
                        <a:rPr lang="hu-HU" sz="2000" dirty="0">
                          <a:solidFill>
                            <a:srgbClr val="C00000"/>
                          </a:solidFill>
                        </a:rPr>
                        <a:t> </a:t>
                      </a:r>
                      <a:r>
                        <a:rPr lang="hu-HU" sz="2000" dirty="0" err="1">
                          <a:solidFill>
                            <a:schemeClr val="bg2"/>
                          </a:solidFill>
                        </a:rPr>
                        <a:t>manager</a:t>
                      </a:r>
                      <a:r>
                        <a:rPr lang="hu-HU" sz="2000" dirty="0">
                          <a:solidFill>
                            <a:schemeClr val="bg2"/>
                          </a:solidFill>
                        </a:rPr>
                        <a:t>”,  </a:t>
                      </a:r>
                      <a:r>
                        <a:rPr lang="hu-HU" sz="2000" dirty="0" err="1">
                          <a:solidFill>
                            <a:schemeClr val="bg2"/>
                          </a:solidFill>
                        </a:rPr>
                        <a:t>authorized</a:t>
                      </a:r>
                      <a:r>
                        <a:rPr lang="hu-HU" sz="2000" dirty="0">
                          <a:solidFill>
                            <a:schemeClr val="bg2"/>
                          </a:solidFill>
                        </a:rPr>
                        <a:t> </a:t>
                      </a:r>
                      <a:r>
                        <a:rPr lang="hu-HU" sz="2000" dirty="0" err="1">
                          <a:solidFill>
                            <a:schemeClr val="bg2"/>
                          </a:solidFill>
                        </a:rPr>
                        <a:t>to</a:t>
                      </a:r>
                      <a:r>
                        <a:rPr lang="hu-HU" sz="2000" dirty="0">
                          <a:solidFill>
                            <a:schemeClr val="bg2"/>
                          </a:solidFill>
                        </a:rPr>
                        <a:t> </a:t>
                      </a:r>
                      <a:r>
                        <a:rPr lang="hu-HU" sz="2000" dirty="0" err="1">
                          <a:solidFill>
                            <a:schemeClr val="bg2"/>
                          </a:solidFill>
                        </a:rPr>
                        <a:t>manage</a:t>
                      </a:r>
                      <a:r>
                        <a:rPr lang="hu-HU" sz="2000" dirty="0">
                          <a:solidFill>
                            <a:schemeClr val="bg2"/>
                          </a:solidFill>
                        </a:rPr>
                        <a:t> 100 </a:t>
                      </a:r>
                      <a:r>
                        <a:rPr lang="hu-HU" sz="2000" dirty="0" err="1">
                          <a:solidFill>
                            <a:schemeClr val="bg2"/>
                          </a:solidFill>
                        </a:rPr>
                        <a:t>million</a:t>
                      </a:r>
                      <a:r>
                        <a:rPr lang="hu-HU" sz="2000" dirty="0">
                          <a:solidFill>
                            <a:schemeClr val="bg2"/>
                          </a:solidFill>
                        </a:rPr>
                        <a:t> Euro </a:t>
                      </a:r>
                      <a:r>
                        <a:rPr lang="hu-HU" sz="2000" dirty="0" err="1">
                          <a:solidFill>
                            <a:schemeClr val="bg2"/>
                          </a:solidFill>
                        </a:rPr>
                        <a:t>or</a:t>
                      </a:r>
                      <a:r>
                        <a:rPr lang="hu-HU" sz="2000" dirty="0">
                          <a:solidFill>
                            <a:schemeClr val="bg2"/>
                          </a:solidFill>
                        </a:rPr>
                        <a:t> </a:t>
                      </a:r>
                      <a:r>
                        <a:rPr lang="hu-HU" sz="2000" dirty="0" err="1">
                          <a:solidFill>
                            <a:schemeClr val="bg2"/>
                          </a:solidFill>
                        </a:rPr>
                        <a:t>larger</a:t>
                      </a:r>
                      <a:r>
                        <a:rPr lang="hu-HU" sz="2000" dirty="0">
                          <a:solidFill>
                            <a:schemeClr val="bg2"/>
                          </a:solidFill>
                        </a:rPr>
                        <a:t> </a:t>
                      </a:r>
                      <a:r>
                        <a:rPr lang="hu-HU" sz="2000" dirty="0" err="1">
                          <a:solidFill>
                            <a:schemeClr val="bg2"/>
                          </a:solidFill>
                        </a:rPr>
                        <a:t>funds</a:t>
                      </a:r>
                      <a:endParaRPr lang="hu-HU" sz="2000" dirty="0">
                        <a:solidFill>
                          <a:schemeClr val="bg2"/>
                        </a:solidFill>
                      </a:endParaRPr>
                    </a:p>
                    <a:p>
                      <a:endParaRPr lang="hu-HU" sz="2000" dirty="0">
                        <a:solidFill>
                          <a:schemeClr val="bg2"/>
                        </a:solidFill>
                      </a:endParaRPr>
                    </a:p>
                    <a:p>
                      <a:r>
                        <a:rPr lang="hu-HU" sz="2000" dirty="0">
                          <a:solidFill>
                            <a:srgbClr val="C00000"/>
                          </a:solidFill>
                        </a:rPr>
                        <a:t>L</a:t>
                      </a:r>
                      <a:r>
                        <a:rPr lang="en-GB" sz="2000" dirty="0" err="1">
                          <a:solidFill>
                            <a:srgbClr val="C00000"/>
                          </a:solidFill>
                        </a:rPr>
                        <a:t>isted</a:t>
                      </a:r>
                      <a:r>
                        <a:rPr lang="en-GB" sz="2000" dirty="0">
                          <a:solidFill>
                            <a:srgbClr val="C00000"/>
                          </a:solidFill>
                        </a:rPr>
                        <a:t> in the register of qualified market operators</a:t>
                      </a:r>
                      <a:r>
                        <a:rPr lang="hu-HU" sz="2000" dirty="0">
                          <a:solidFill>
                            <a:srgbClr val="C00000"/>
                          </a:solidFill>
                        </a:rPr>
                        <a:t> </a:t>
                      </a:r>
                      <a:r>
                        <a:rPr lang="en-GB" sz="2000" dirty="0">
                          <a:solidFill>
                            <a:schemeClr val="bg2"/>
                          </a:solidFill>
                        </a:rPr>
                        <a:t>under Act XXX of 2016 on the Procurement for Defence and Security</a:t>
                      </a:r>
                      <a:endParaRPr lang="hu-HU" sz="2000" dirty="0">
                        <a:solidFill>
                          <a:schemeClr val="bg2"/>
                        </a:solidFill>
                      </a:endParaRPr>
                    </a:p>
                  </a:txBody>
                  <a:tcPr/>
                </a:tc>
                <a:extLst>
                  <a:ext uri="{0D108BD9-81ED-4DB2-BD59-A6C34878D82A}">
                    <a16:rowId xmlns:a16="http://schemas.microsoft.com/office/drawing/2014/main" val="1175308188"/>
                  </a:ext>
                </a:extLst>
              </a:tr>
            </a:tbl>
          </a:graphicData>
        </a:graphic>
      </p:graphicFrame>
    </p:spTree>
    <p:extLst>
      <p:ext uri="{BB962C8B-B14F-4D97-AF65-F5344CB8AC3E}">
        <p14:creationId xmlns:p14="http://schemas.microsoft.com/office/powerpoint/2010/main" val="1575430649"/>
      </p:ext>
    </p:extLst>
  </p:cSld>
  <p:clrMapOvr>
    <a:masterClrMapping/>
  </p:clrMapOvr>
  <p:transition>
    <p:pull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FF5B4D8-B2F1-8169-DD8F-02BBE1BD487E}"/>
              </a:ext>
            </a:extLst>
          </p:cNvPr>
          <p:cNvSpPr>
            <a:spLocks noGrp="1"/>
          </p:cNvSpPr>
          <p:nvPr>
            <p:ph type="title"/>
          </p:nvPr>
        </p:nvSpPr>
        <p:spPr/>
        <p:txBody>
          <a:bodyPr/>
          <a:lstStyle/>
          <a:p>
            <a:r>
              <a:rPr lang="hu-HU" sz="2000" dirty="0"/>
              <a:t>SIGNIFICANT DIFFERENCES TO THE PREVIOUS REGIME</a:t>
            </a:r>
          </a:p>
        </p:txBody>
      </p:sp>
      <p:sp>
        <p:nvSpPr>
          <p:cNvPr id="3" name="Tartalom helye 2">
            <a:extLst>
              <a:ext uri="{FF2B5EF4-FFF2-40B4-BE49-F238E27FC236}">
                <a16:creationId xmlns:a16="http://schemas.microsoft.com/office/drawing/2014/main" id="{C26798F5-A8F7-F724-10A0-D0ABB95A50AA}"/>
              </a:ext>
            </a:extLst>
          </p:cNvPr>
          <p:cNvSpPr>
            <a:spLocks noGrp="1"/>
          </p:cNvSpPr>
          <p:nvPr>
            <p:ph idx="1"/>
          </p:nvPr>
        </p:nvSpPr>
        <p:spPr/>
        <p:txBody>
          <a:bodyPr/>
          <a:lstStyle/>
          <a:p>
            <a:pPr marL="342900" indent="-342900">
              <a:lnSpc>
                <a:spcPct val="200000"/>
              </a:lnSpc>
              <a:buFontTx/>
              <a:buChar char="-"/>
            </a:pPr>
            <a:r>
              <a:rPr lang="hu-HU" dirty="0">
                <a:solidFill>
                  <a:srgbClr val="C00000"/>
                </a:solidFill>
              </a:rPr>
              <a:t>No </a:t>
            </a:r>
            <a:r>
              <a:rPr lang="hu-HU" dirty="0" err="1">
                <a:solidFill>
                  <a:srgbClr val="C00000"/>
                </a:solidFill>
              </a:rPr>
              <a:t>intermediary</a:t>
            </a:r>
            <a:r>
              <a:rPr lang="hu-HU" dirty="0">
                <a:solidFill>
                  <a:srgbClr val="C00000"/>
                </a:solidFill>
              </a:rPr>
              <a:t> </a:t>
            </a:r>
            <a:r>
              <a:rPr lang="hu-HU" dirty="0" err="1"/>
              <a:t>companies</a:t>
            </a:r>
            <a:endParaRPr lang="hu-HU" dirty="0"/>
          </a:p>
          <a:p>
            <a:pPr marL="342900" indent="-342900">
              <a:lnSpc>
                <a:spcPct val="200000"/>
              </a:lnSpc>
              <a:buFontTx/>
              <a:buChar char="-"/>
            </a:pPr>
            <a:r>
              <a:rPr lang="hu-HU" dirty="0" err="1"/>
              <a:t>Investment</a:t>
            </a:r>
            <a:r>
              <a:rPr lang="hu-HU" dirty="0"/>
              <a:t> </a:t>
            </a:r>
            <a:r>
              <a:rPr lang="hu-HU" dirty="0" err="1"/>
              <a:t>into</a:t>
            </a:r>
            <a:r>
              <a:rPr lang="hu-HU" dirty="0"/>
              <a:t> </a:t>
            </a:r>
            <a:r>
              <a:rPr lang="hu-HU" dirty="0" err="1">
                <a:solidFill>
                  <a:srgbClr val="C00000"/>
                </a:solidFill>
              </a:rPr>
              <a:t>state</a:t>
            </a:r>
            <a:r>
              <a:rPr lang="hu-HU" dirty="0">
                <a:solidFill>
                  <a:srgbClr val="C00000"/>
                </a:solidFill>
              </a:rPr>
              <a:t> </a:t>
            </a:r>
            <a:r>
              <a:rPr lang="hu-HU" dirty="0" err="1">
                <a:solidFill>
                  <a:srgbClr val="C00000"/>
                </a:solidFill>
              </a:rPr>
              <a:t>controlled</a:t>
            </a:r>
            <a:r>
              <a:rPr lang="hu-HU" dirty="0">
                <a:solidFill>
                  <a:srgbClr val="C00000"/>
                </a:solidFill>
              </a:rPr>
              <a:t> </a:t>
            </a:r>
            <a:r>
              <a:rPr lang="hu-HU" dirty="0" err="1">
                <a:solidFill>
                  <a:srgbClr val="C00000"/>
                </a:solidFill>
              </a:rPr>
              <a:t>Hungarian</a:t>
            </a:r>
            <a:r>
              <a:rPr lang="hu-HU" dirty="0">
                <a:solidFill>
                  <a:srgbClr val="C00000"/>
                </a:solidFill>
              </a:rPr>
              <a:t> </a:t>
            </a:r>
            <a:r>
              <a:rPr lang="hu-HU" dirty="0" err="1">
                <a:solidFill>
                  <a:srgbClr val="C00000"/>
                </a:solidFill>
              </a:rPr>
              <a:t>securities</a:t>
            </a:r>
            <a:endParaRPr lang="hu-HU" dirty="0">
              <a:solidFill>
                <a:srgbClr val="C00000"/>
              </a:solidFill>
            </a:endParaRPr>
          </a:p>
          <a:p>
            <a:pPr marL="342900" indent="-342900">
              <a:lnSpc>
                <a:spcPct val="200000"/>
              </a:lnSpc>
              <a:buFontTx/>
              <a:buChar char="-"/>
            </a:pPr>
            <a:r>
              <a:rPr lang="hu-HU" dirty="0" err="1"/>
              <a:t>Hungarian</a:t>
            </a:r>
            <a:r>
              <a:rPr lang="hu-HU" dirty="0"/>
              <a:t> </a:t>
            </a:r>
            <a:r>
              <a:rPr lang="hu-HU" dirty="0" err="1">
                <a:solidFill>
                  <a:srgbClr val="C00000"/>
                </a:solidFill>
              </a:rPr>
              <a:t>legal</a:t>
            </a:r>
            <a:r>
              <a:rPr lang="hu-HU" dirty="0">
                <a:solidFill>
                  <a:srgbClr val="C00000"/>
                </a:solidFill>
              </a:rPr>
              <a:t> </a:t>
            </a:r>
            <a:r>
              <a:rPr lang="hu-HU" dirty="0" err="1">
                <a:solidFill>
                  <a:srgbClr val="C00000"/>
                </a:solidFill>
              </a:rPr>
              <a:t>guarantees</a:t>
            </a:r>
            <a:r>
              <a:rPr lang="hu-HU" dirty="0">
                <a:solidFill>
                  <a:srgbClr val="C00000"/>
                </a:solidFill>
              </a:rPr>
              <a:t> for </a:t>
            </a:r>
            <a:r>
              <a:rPr lang="hu-HU" dirty="0" err="1">
                <a:solidFill>
                  <a:srgbClr val="C00000"/>
                </a:solidFill>
              </a:rPr>
              <a:t>repayment</a:t>
            </a:r>
            <a:endParaRPr lang="hu-HU" dirty="0">
              <a:solidFill>
                <a:srgbClr val="C00000"/>
              </a:solidFill>
            </a:endParaRPr>
          </a:p>
          <a:p>
            <a:pPr marL="342900" indent="-342900">
              <a:lnSpc>
                <a:spcPct val="200000"/>
              </a:lnSpc>
              <a:buFontTx/>
              <a:buChar char="-"/>
            </a:pPr>
            <a:r>
              <a:rPr lang="hu-HU" dirty="0"/>
              <a:t>No </a:t>
            </a:r>
            <a:r>
              <a:rPr lang="hu-HU" dirty="0" err="1"/>
              <a:t>exorbitant</a:t>
            </a:r>
            <a:r>
              <a:rPr lang="hu-HU" dirty="0"/>
              <a:t> </a:t>
            </a:r>
            <a:r>
              <a:rPr lang="hu-HU" dirty="0" err="1"/>
              <a:t>procedural</a:t>
            </a:r>
            <a:r>
              <a:rPr lang="hu-HU" dirty="0"/>
              <a:t> </a:t>
            </a:r>
            <a:r>
              <a:rPr lang="hu-HU" dirty="0" err="1">
                <a:solidFill>
                  <a:srgbClr val="C00000"/>
                </a:solidFill>
              </a:rPr>
              <a:t>fees</a:t>
            </a:r>
            <a:r>
              <a:rPr lang="hu-HU" dirty="0">
                <a:solidFill>
                  <a:srgbClr val="C00000"/>
                </a:solidFill>
              </a:rPr>
              <a:t>.</a:t>
            </a:r>
            <a:r>
              <a:rPr lang="hu-HU" dirty="0"/>
              <a:t> </a:t>
            </a:r>
            <a:r>
              <a:rPr lang="hu-HU" dirty="0" err="1"/>
              <a:t>Or</a:t>
            </a:r>
            <a:r>
              <a:rPr lang="hu-HU" dirty="0"/>
              <a:t>?</a:t>
            </a:r>
          </a:p>
          <a:p>
            <a:pPr marL="342900" indent="-342900">
              <a:lnSpc>
                <a:spcPct val="200000"/>
              </a:lnSpc>
              <a:buFontTx/>
              <a:buChar char="-"/>
            </a:pPr>
            <a:r>
              <a:rPr lang="hu-HU" dirty="0">
                <a:solidFill>
                  <a:srgbClr val="C00000"/>
                </a:solidFill>
              </a:rPr>
              <a:t>Profit </a:t>
            </a:r>
            <a:r>
              <a:rPr lang="hu-HU" dirty="0" err="1"/>
              <a:t>on</a:t>
            </a:r>
            <a:r>
              <a:rPr lang="hu-HU" dirty="0"/>
              <a:t> </a:t>
            </a:r>
            <a:r>
              <a:rPr lang="hu-HU" dirty="0" err="1"/>
              <a:t>investment</a:t>
            </a:r>
            <a:r>
              <a:rPr lang="hu-HU" dirty="0"/>
              <a:t> </a:t>
            </a:r>
            <a:r>
              <a:rPr lang="hu-HU" dirty="0" err="1">
                <a:solidFill>
                  <a:srgbClr val="C00000"/>
                </a:solidFill>
              </a:rPr>
              <a:t>acrues</a:t>
            </a:r>
            <a:r>
              <a:rPr lang="hu-HU" dirty="0">
                <a:solidFill>
                  <a:srgbClr val="C00000"/>
                </a:solidFill>
              </a:rPr>
              <a:t> </a:t>
            </a:r>
            <a:r>
              <a:rPr lang="hu-HU" dirty="0" err="1">
                <a:solidFill>
                  <a:srgbClr val="C00000"/>
                </a:solidFill>
              </a:rPr>
              <a:t>at</a:t>
            </a:r>
            <a:r>
              <a:rPr lang="hu-HU" dirty="0">
                <a:solidFill>
                  <a:srgbClr val="C00000"/>
                </a:solidFill>
              </a:rPr>
              <a:t> </a:t>
            </a:r>
            <a:r>
              <a:rPr lang="hu-HU" dirty="0" err="1">
                <a:solidFill>
                  <a:srgbClr val="C00000"/>
                </a:solidFill>
              </a:rPr>
              <a:t>investor</a:t>
            </a:r>
            <a:r>
              <a:rPr lang="hu-HU" dirty="0">
                <a:solidFill>
                  <a:srgbClr val="C00000"/>
                </a:solidFill>
              </a:rPr>
              <a:t> </a:t>
            </a:r>
            <a:r>
              <a:rPr lang="hu-HU" dirty="0"/>
              <a:t>(</a:t>
            </a:r>
            <a:r>
              <a:rPr lang="hu-HU" dirty="0" err="1"/>
              <a:t>not</a:t>
            </a:r>
            <a:r>
              <a:rPr lang="hu-HU" dirty="0"/>
              <a:t> „</a:t>
            </a:r>
            <a:r>
              <a:rPr lang="hu-HU" dirty="0" err="1"/>
              <a:t>zero</a:t>
            </a:r>
            <a:r>
              <a:rPr lang="hu-HU" dirty="0"/>
              <a:t> interest  </a:t>
            </a:r>
            <a:r>
              <a:rPr lang="hu-HU" dirty="0" err="1"/>
              <a:t>bond</a:t>
            </a:r>
            <a:r>
              <a:rPr lang="hu-HU" dirty="0"/>
              <a:t>”)</a:t>
            </a:r>
          </a:p>
        </p:txBody>
      </p:sp>
    </p:spTree>
    <p:extLst>
      <p:ext uri="{BB962C8B-B14F-4D97-AF65-F5344CB8AC3E}">
        <p14:creationId xmlns:p14="http://schemas.microsoft.com/office/powerpoint/2010/main" val="1858612870"/>
      </p:ext>
    </p:extLst>
  </p:cSld>
  <p:clrMapOvr>
    <a:masterClrMapping/>
  </p:clrMapOvr>
  <p:transition>
    <p:pull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4ED37-4C23-D3F7-DFD1-6D3877FF1E6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9786C6C-5BB9-6589-7710-A481B47D94E4}"/>
              </a:ext>
            </a:extLst>
          </p:cNvPr>
          <p:cNvSpPr>
            <a:spLocks noGrp="1"/>
          </p:cNvSpPr>
          <p:nvPr>
            <p:ph type="title"/>
          </p:nvPr>
        </p:nvSpPr>
        <p:spPr/>
        <p:txBody>
          <a:bodyPr/>
          <a:lstStyle/>
          <a:p>
            <a:r>
              <a:rPr lang="hu-HU" dirty="0"/>
              <a:t>THE FUND AND THE FUND MANAGER</a:t>
            </a:r>
          </a:p>
        </p:txBody>
      </p:sp>
      <p:sp>
        <p:nvSpPr>
          <p:cNvPr id="3" name="Tartalom helye 2">
            <a:extLst>
              <a:ext uri="{FF2B5EF4-FFF2-40B4-BE49-F238E27FC236}">
                <a16:creationId xmlns:a16="http://schemas.microsoft.com/office/drawing/2014/main" id="{83CC8AD7-28DF-FC96-B444-55F41DAA5320}"/>
              </a:ext>
            </a:extLst>
          </p:cNvPr>
          <p:cNvSpPr>
            <a:spLocks noGrp="1"/>
          </p:cNvSpPr>
          <p:nvPr>
            <p:ph idx="1"/>
          </p:nvPr>
        </p:nvSpPr>
        <p:spPr>
          <a:xfrm>
            <a:off x="251520" y="794332"/>
            <a:ext cx="8856984" cy="6063667"/>
          </a:xfrm>
        </p:spPr>
        <p:txBody>
          <a:bodyPr/>
          <a:lstStyle/>
          <a:p>
            <a:pPr algn="ctr"/>
            <a:r>
              <a:rPr lang="hu-HU" dirty="0" err="1"/>
              <a:t>Only</a:t>
            </a:r>
            <a:r>
              <a:rPr lang="hu-HU" dirty="0"/>
              <a:t> </a:t>
            </a:r>
            <a:r>
              <a:rPr lang="hu-HU" dirty="0" err="1"/>
              <a:t>two</a:t>
            </a:r>
            <a:r>
              <a:rPr lang="hu-HU" dirty="0"/>
              <a:t> </a:t>
            </a:r>
            <a:r>
              <a:rPr lang="hu-HU" dirty="0" err="1"/>
              <a:t>fund</a:t>
            </a:r>
            <a:r>
              <a:rPr lang="hu-HU" dirty="0"/>
              <a:t> </a:t>
            </a:r>
            <a:r>
              <a:rPr lang="hu-HU" dirty="0" err="1"/>
              <a:t>managers</a:t>
            </a:r>
            <a:r>
              <a:rPr lang="hu-HU" dirty="0"/>
              <a:t> (and </a:t>
            </a:r>
            <a:r>
              <a:rPr lang="hu-HU" dirty="0" err="1"/>
              <a:t>their</a:t>
            </a:r>
            <a:r>
              <a:rPr lang="hu-HU" dirty="0"/>
              <a:t> </a:t>
            </a:r>
            <a:r>
              <a:rPr lang="hu-HU" dirty="0" err="1"/>
              <a:t>funds</a:t>
            </a:r>
            <a:r>
              <a:rPr lang="hu-HU" dirty="0"/>
              <a:t>) </a:t>
            </a:r>
            <a:r>
              <a:rPr lang="hu-HU" dirty="0" err="1"/>
              <a:t>qualified</a:t>
            </a:r>
            <a:r>
              <a:rPr lang="hu-HU" dirty="0"/>
              <a:t> </a:t>
            </a:r>
            <a:r>
              <a:rPr lang="hu-HU" dirty="0" err="1"/>
              <a:t>until</a:t>
            </a:r>
            <a:r>
              <a:rPr lang="hu-HU" dirty="0"/>
              <a:t> November 2025</a:t>
            </a:r>
            <a:endParaRPr lang="hu-HU" sz="1400" dirty="0"/>
          </a:p>
        </p:txBody>
      </p:sp>
      <p:graphicFrame>
        <p:nvGraphicFramePr>
          <p:cNvPr id="4" name="Táblázat 3">
            <a:extLst>
              <a:ext uri="{FF2B5EF4-FFF2-40B4-BE49-F238E27FC236}">
                <a16:creationId xmlns:a16="http://schemas.microsoft.com/office/drawing/2014/main" id="{E2FD673D-3D6B-4A1A-634C-E944399B914A}"/>
              </a:ext>
            </a:extLst>
          </p:cNvPr>
          <p:cNvGraphicFramePr>
            <a:graphicFrameLocks noGrp="1"/>
          </p:cNvGraphicFramePr>
          <p:nvPr>
            <p:extLst>
              <p:ext uri="{D42A27DB-BD31-4B8C-83A1-F6EECF244321}">
                <p14:modId xmlns:p14="http://schemas.microsoft.com/office/powerpoint/2010/main" val="2916652032"/>
              </p:ext>
            </p:extLst>
          </p:nvPr>
        </p:nvGraphicFramePr>
        <p:xfrm>
          <a:off x="467544" y="1628800"/>
          <a:ext cx="8676456" cy="5181600"/>
        </p:xfrm>
        <a:graphic>
          <a:graphicData uri="http://schemas.openxmlformats.org/drawingml/2006/table">
            <a:tbl>
              <a:tblPr firstRow="1" bandRow="1">
                <a:tableStyleId>{2D5ABB26-0587-4C30-8999-92F81FD0307C}</a:tableStyleId>
              </a:tblPr>
              <a:tblGrid>
                <a:gridCol w="2681814">
                  <a:extLst>
                    <a:ext uri="{9D8B030D-6E8A-4147-A177-3AD203B41FA5}">
                      <a16:colId xmlns:a16="http://schemas.microsoft.com/office/drawing/2014/main" val="644579069"/>
                    </a:ext>
                  </a:extLst>
                </a:gridCol>
                <a:gridCol w="5994642">
                  <a:extLst>
                    <a:ext uri="{9D8B030D-6E8A-4147-A177-3AD203B41FA5}">
                      <a16:colId xmlns:a16="http://schemas.microsoft.com/office/drawing/2014/main" val="30562737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b="0" i="0" kern="1200" dirty="0">
                          <a:solidFill>
                            <a:schemeClr val="bg2"/>
                          </a:solidFill>
                          <a:effectLst/>
                          <a:latin typeface="+mn-lt"/>
                          <a:ea typeface="+mn-ea"/>
                          <a:cs typeface="+mn-cs"/>
                        </a:rPr>
                        <a:t>The </a:t>
                      </a:r>
                      <a:r>
                        <a:rPr lang="hu-HU" sz="1800" b="0" i="0" kern="1200" dirty="0" err="1">
                          <a:solidFill>
                            <a:schemeClr val="bg2"/>
                          </a:solidFill>
                          <a:effectLst/>
                          <a:latin typeface="+mn-lt"/>
                          <a:ea typeface="+mn-ea"/>
                          <a:cs typeface="+mn-cs"/>
                        </a:rPr>
                        <a:t>manager</a:t>
                      </a:r>
                      <a:endParaRPr lang="hu-HU" sz="1800" b="0" i="0" kern="1200" dirty="0">
                        <a:solidFill>
                          <a:schemeClr val="bg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b="0" i="0" kern="1200" dirty="0">
                        <a:solidFill>
                          <a:schemeClr val="bg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bg2"/>
                          </a:solidFill>
                          <a:effectLst/>
                          <a:latin typeface="+mn-lt"/>
                          <a:ea typeface="+mn-ea"/>
                          <a:cs typeface="+mn-cs"/>
                        </a:rPr>
                        <a:t>SPRINT ASSET </a:t>
                      </a:r>
                      <a:r>
                        <a:rPr lang="en-GB" sz="1800" b="0" i="0" kern="1200" dirty="0" err="1">
                          <a:solidFill>
                            <a:schemeClr val="bg2"/>
                          </a:solidFill>
                          <a:effectLst/>
                          <a:latin typeface="+mn-lt"/>
                          <a:ea typeface="+mn-ea"/>
                          <a:cs typeface="+mn-cs"/>
                        </a:rPr>
                        <a:t>Hungária</a:t>
                      </a:r>
                      <a:r>
                        <a:rPr lang="en-GB" sz="1800" b="0" i="0" kern="1200" dirty="0">
                          <a:solidFill>
                            <a:schemeClr val="bg2"/>
                          </a:solidFill>
                          <a:effectLst/>
                          <a:latin typeface="+mn-lt"/>
                          <a:ea typeface="+mn-ea"/>
                          <a:cs typeface="+mn-cs"/>
                        </a:rPr>
                        <a:t> </a:t>
                      </a:r>
                      <a:r>
                        <a:rPr lang="en-GB" sz="1800" b="0" i="0" kern="1200" dirty="0" err="1">
                          <a:solidFill>
                            <a:schemeClr val="bg2"/>
                          </a:solidFill>
                          <a:effectLst/>
                          <a:latin typeface="+mn-lt"/>
                          <a:ea typeface="+mn-ea"/>
                          <a:cs typeface="+mn-cs"/>
                        </a:rPr>
                        <a:t>Zrt</a:t>
                      </a:r>
                      <a:r>
                        <a:rPr lang="en-GB" sz="1800" b="0" i="0" kern="1200" dirty="0">
                          <a:solidFill>
                            <a:schemeClr val="bg2"/>
                          </a:solidFill>
                          <a:effectLst/>
                          <a:latin typeface="+mn-lt"/>
                          <a:ea typeface="+mn-ea"/>
                          <a:cs typeface="+mn-cs"/>
                        </a:rPr>
                        <a:t>.</a:t>
                      </a:r>
                    </a:p>
                    <a:p>
                      <a:r>
                        <a:rPr lang="hu-HU" sz="1400" dirty="0">
                          <a:solidFill>
                            <a:schemeClr val="bg2"/>
                          </a:solidFill>
                          <a:hlinkClick r:id="rId3">
                            <a:extLst>
                              <a:ext uri="{A12FA001-AC4F-418D-AE19-62706E023703}">
                                <ahyp:hlinkClr xmlns:ahyp="http://schemas.microsoft.com/office/drawing/2018/hyperlinkcolor" val="tx"/>
                              </a:ext>
                            </a:extLst>
                          </a:hlinkClick>
                        </a:rPr>
                        <a:t>https://www.sprintasset.hu/fund-manager/</a:t>
                      </a:r>
                      <a:r>
                        <a:rPr lang="hu-HU" sz="1400" dirty="0">
                          <a:solidFill>
                            <a:schemeClr val="bg2"/>
                          </a:solidFill>
                        </a:rPr>
                        <a:t> </a:t>
                      </a:r>
                    </a:p>
                    <a:p>
                      <a:r>
                        <a:rPr lang="hu-HU" sz="1400" dirty="0">
                          <a:solidFill>
                            <a:schemeClr val="bg2"/>
                          </a:solidFill>
                        </a:rPr>
                        <a:t>(20251125)</a:t>
                      </a:r>
                    </a:p>
                    <a:p>
                      <a:endParaRPr lang="hu-HU" sz="2000" dirty="0">
                        <a:solidFill>
                          <a:schemeClr val="bg2"/>
                        </a:solidFill>
                      </a:endParaRPr>
                    </a:p>
                    <a:p>
                      <a:r>
                        <a:rPr lang="hu-HU" sz="2000" dirty="0">
                          <a:solidFill>
                            <a:schemeClr val="bg2"/>
                          </a:solidFill>
                        </a:rPr>
                        <a:t>The </a:t>
                      </a:r>
                      <a:r>
                        <a:rPr lang="hu-HU" sz="2000" dirty="0" err="1">
                          <a:solidFill>
                            <a:schemeClr val="bg2"/>
                          </a:solidFill>
                        </a:rPr>
                        <a:t>fund</a:t>
                      </a:r>
                      <a:r>
                        <a:rPr lang="hu-HU" sz="2000" dirty="0">
                          <a:solidFill>
                            <a:schemeClr val="bg2"/>
                          </a:solidFill>
                        </a:rPr>
                        <a:t>:</a:t>
                      </a:r>
                    </a:p>
                    <a:p>
                      <a:endParaRPr lang="hu-HU" sz="2000" dirty="0">
                        <a:solidFill>
                          <a:schemeClr val="bg2"/>
                        </a:solidFill>
                      </a:endParaRPr>
                    </a:p>
                    <a:p>
                      <a:r>
                        <a:rPr lang="en-GB" sz="2000" dirty="0">
                          <a:solidFill>
                            <a:schemeClr val="bg2"/>
                          </a:solidFill>
                        </a:rPr>
                        <a:t>SPRINT</a:t>
                      </a:r>
                      <a:r>
                        <a:rPr lang="en-GB" sz="2000" dirty="0">
                          <a:solidFill>
                            <a:srgbClr val="C00000"/>
                          </a:solidFill>
                        </a:rPr>
                        <a:t> Hungary Real Estate Development and Investment Fund</a:t>
                      </a:r>
                      <a:endParaRPr lang="hu-HU" sz="20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400" dirty="0">
                          <a:solidFill>
                            <a:schemeClr val="bg2"/>
                          </a:solidFill>
                          <a:hlinkClick r:id="rId4"/>
                        </a:rPr>
                        <a:t>https://www.sprintasset.hu/fund/</a:t>
                      </a:r>
                      <a:r>
                        <a:rPr lang="hu-HU" sz="1400" dirty="0">
                          <a:solidFill>
                            <a:schemeClr val="bg2"/>
                          </a:solidFill>
                        </a:rPr>
                        <a:t>  (20251125)</a:t>
                      </a:r>
                    </a:p>
                    <a:p>
                      <a:r>
                        <a:rPr lang="hu-HU" sz="1400" dirty="0">
                          <a:solidFill>
                            <a:schemeClr val="bg2"/>
                          </a:solidFill>
                        </a:rPr>
                        <a:t> </a:t>
                      </a:r>
                    </a:p>
                    <a:p>
                      <a:endParaRPr lang="hu-HU" sz="2000"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000" b="0" i="0" kern="1200" dirty="0">
                          <a:solidFill>
                            <a:schemeClr val="bg2"/>
                          </a:solidFill>
                          <a:effectLst/>
                          <a:latin typeface="+mn-lt"/>
                          <a:ea typeface="+mn-ea"/>
                          <a:cs typeface="+mn-cs"/>
                        </a:rPr>
                        <a:t>The </a:t>
                      </a:r>
                      <a:r>
                        <a:rPr lang="hu-HU" sz="2000" b="0" i="0" kern="1200" dirty="0" err="1">
                          <a:solidFill>
                            <a:schemeClr val="bg2"/>
                          </a:solidFill>
                          <a:effectLst/>
                          <a:latin typeface="+mn-lt"/>
                          <a:ea typeface="+mn-ea"/>
                          <a:cs typeface="+mn-cs"/>
                        </a:rPr>
                        <a:t>manager</a:t>
                      </a:r>
                      <a:endParaRPr lang="hu-HU" sz="2000" b="0" i="0" kern="1200" dirty="0">
                        <a:solidFill>
                          <a:schemeClr val="bg2"/>
                        </a:solidFill>
                        <a:effectLst/>
                        <a:latin typeface="+mn-lt"/>
                        <a:ea typeface="+mn-ea"/>
                        <a:cs typeface="+mn-cs"/>
                      </a:endParaRPr>
                    </a:p>
                    <a:p>
                      <a:endParaRPr lang="hu-HU" sz="2000" dirty="0">
                        <a:solidFill>
                          <a:schemeClr val="bg2"/>
                        </a:solidFill>
                      </a:endParaRPr>
                    </a:p>
                    <a:p>
                      <a:r>
                        <a:rPr lang="hu-HU" sz="2000" dirty="0">
                          <a:solidFill>
                            <a:schemeClr val="bg2"/>
                          </a:solidFill>
                        </a:rPr>
                        <a:t>Gránit Alapkezelő</a:t>
                      </a:r>
                    </a:p>
                    <a:p>
                      <a:r>
                        <a:rPr lang="hu-HU" sz="1400" dirty="0">
                          <a:solidFill>
                            <a:schemeClr val="bg2"/>
                          </a:solidFill>
                          <a:hlinkClick r:id="rId5">
                            <a:extLst>
                              <a:ext uri="{A12FA001-AC4F-418D-AE19-62706E023703}">
                                <ahyp:hlinkClr xmlns:ahyp="http://schemas.microsoft.com/office/drawing/2018/hyperlinkcolor" val="tx"/>
                              </a:ext>
                            </a:extLst>
                          </a:hlinkClick>
                        </a:rPr>
                        <a:t>https://granitalapkezelo.hu/en/</a:t>
                      </a:r>
                      <a:r>
                        <a:rPr lang="hu-HU" sz="1400" dirty="0">
                          <a:solidFill>
                            <a:schemeClr val="bg2"/>
                          </a:solidFill>
                        </a:rPr>
                        <a:t>  (20251125)</a:t>
                      </a:r>
                    </a:p>
                    <a:p>
                      <a:endParaRPr lang="hu-HU" sz="1400" dirty="0">
                        <a:solidFill>
                          <a:schemeClr val="bg2"/>
                        </a:solidFill>
                      </a:endParaRPr>
                    </a:p>
                    <a:p>
                      <a:endParaRPr lang="hu-HU" sz="1400" dirty="0">
                        <a:solidFill>
                          <a:schemeClr val="bg2"/>
                        </a:solidFill>
                      </a:endParaRPr>
                    </a:p>
                    <a:p>
                      <a:r>
                        <a:rPr lang="hu-HU" sz="2000" dirty="0">
                          <a:solidFill>
                            <a:schemeClr val="bg2"/>
                          </a:solidFill>
                        </a:rPr>
                        <a:t>The </a:t>
                      </a:r>
                      <a:r>
                        <a:rPr lang="hu-HU" sz="2000" dirty="0" err="1">
                          <a:solidFill>
                            <a:schemeClr val="bg2"/>
                          </a:solidFill>
                        </a:rPr>
                        <a:t>Fund</a:t>
                      </a:r>
                      <a:endParaRPr lang="hu-HU" sz="2000" dirty="0">
                        <a:solidFill>
                          <a:schemeClr val="bg2"/>
                        </a:solidFill>
                      </a:endParaRPr>
                    </a:p>
                    <a:p>
                      <a:endParaRPr lang="hu-HU" sz="2000" dirty="0">
                        <a:solidFill>
                          <a:schemeClr val="bg2"/>
                        </a:solidFill>
                      </a:endParaRPr>
                    </a:p>
                    <a:p>
                      <a:r>
                        <a:rPr lang="hu-HU" sz="2000" dirty="0" err="1">
                          <a:solidFill>
                            <a:srgbClr val="C00000"/>
                          </a:solidFill>
                        </a:rPr>
                        <a:t>Gravitas</a:t>
                      </a:r>
                      <a:r>
                        <a:rPr lang="hu-HU" sz="2000" dirty="0">
                          <a:solidFill>
                            <a:srgbClr val="C00000"/>
                          </a:solidFill>
                        </a:rPr>
                        <a:t> Hungary Real </a:t>
                      </a:r>
                      <a:r>
                        <a:rPr lang="hu-HU" sz="2000" dirty="0" err="1">
                          <a:solidFill>
                            <a:srgbClr val="C00000"/>
                          </a:solidFill>
                        </a:rPr>
                        <a:t>Estate</a:t>
                      </a:r>
                      <a:r>
                        <a:rPr lang="hu-HU" sz="2000" dirty="0">
                          <a:solidFill>
                            <a:srgbClr val="C00000"/>
                          </a:solidFill>
                        </a:rPr>
                        <a:t> </a:t>
                      </a:r>
                      <a:r>
                        <a:rPr lang="hu-HU" sz="2000" dirty="0" err="1">
                          <a:solidFill>
                            <a:srgbClr val="C00000"/>
                          </a:solidFill>
                        </a:rPr>
                        <a:t>Fund</a:t>
                      </a:r>
                      <a:endParaRPr lang="hu-HU" sz="2000" dirty="0">
                        <a:solidFill>
                          <a:srgbClr val="C00000"/>
                        </a:solidFill>
                      </a:endParaRPr>
                    </a:p>
                    <a:p>
                      <a:endParaRPr lang="hu-HU" sz="2000" dirty="0">
                        <a:solidFill>
                          <a:schemeClr val="bg2"/>
                        </a:solidFill>
                      </a:endParaRPr>
                    </a:p>
                    <a:p>
                      <a:r>
                        <a:rPr lang="hu-HU" sz="1400" dirty="0">
                          <a:solidFill>
                            <a:schemeClr val="bg2"/>
                          </a:solidFill>
                          <a:hlinkClick r:id="rId6">
                            <a:extLst>
                              <a:ext uri="{A12FA001-AC4F-418D-AE19-62706E023703}">
                                <ahyp:hlinkClr xmlns:ahyp="http://schemas.microsoft.com/office/drawing/2018/hyperlinkcolor" val="tx"/>
                              </a:ext>
                            </a:extLst>
                          </a:hlinkClick>
                        </a:rPr>
                        <a:t>https://granitalapkezelo.hu/befektetesi-alapok/gravitas-hungary-ingatlanalap/</a:t>
                      </a:r>
                      <a:endParaRPr lang="hu-HU" sz="1400" dirty="0">
                        <a:solidFill>
                          <a:schemeClr val="bg2"/>
                        </a:solidFill>
                      </a:endParaRPr>
                    </a:p>
                    <a:p>
                      <a:endParaRPr lang="hu-HU" sz="2000" dirty="0">
                        <a:solidFill>
                          <a:schemeClr val="bg2"/>
                        </a:solidFill>
                      </a:endParaRPr>
                    </a:p>
                    <a:p>
                      <a:r>
                        <a:rPr lang="hu-HU" sz="2000" dirty="0">
                          <a:solidFill>
                            <a:schemeClr val="bg2"/>
                          </a:solidFill>
                        </a:rPr>
                        <a:t>„</a:t>
                      </a:r>
                      <a:r>
                        <a:rPr lang="en-GB" sz="1400" dirty="0">
                          <a:solidFill>
                            <a:schemeClr val="bg2"/>
                          </a:solidFill>
                        </a:rPr>
                        <a:t>At least 40% of the Fund’s assets are</a:t>
                      </a:r>
                      <a:r>
                        <a:rPr lang="hu-HU" sz="1400" dirty="0">
                          <a:solidFill>
                            <a:schemeClr val="bg2"/>
                          </a:solidFill>
                        </a:rPr>
                        <a:t> </a:t>
                      </a:r>
                      <a:r>
                        <a:rPr lang="en-GB" sz="1400" dirty="0">
                          <a:solidFill>
                            <a:schemeClr val="bg2"/>
                          </a:solidFill>
                        </a:rPr>
                        <a:t>invested in completed and licensed residential properties in Hungary, and the portfolio may </a:t>
                      </a:r>
                      <a:r>
                        <a:rPr lang="en-GB" sz="1400" dirty="0">
                          <a:solidFill>
                            <a:srgbClr val="C00000"/>
                          </a:solidFill>
                        </a:rPr>
                        <a:t>also include domestic and </a:t>
                      </a:r>
                      <a:r>
                        <a:rPr lang="en-GB" sz="1400" b="1" dirty="0">
                          <a:solidFill>
                            <a:srgbClr val="C00000"/>
                          </a:solidFill>
                        </a:rPr>
                        <a:t>international commercial </a:t>
                      </a:r>
                      <a:r>
                        <a:rPr lang="en-GB" sz="1400" dirty="0">
                          <a:solidFill>
                            <a:srgbClr val="C00000"/>
                          </a:solidFill>
                        </a:rPr>
                        <a:t>real estate</a:t>
                      </a:r>
                      <a:r>
                        <a:rPr lang="en-GB" sz="1400" dirty="0">
                          <a:solidFill>
                            <a:schemeClr val="bg2"/>
                          </a:solidFill>
                        </a:rPr>
                        <a:t>. The remaining assets are allocated to secure money market instruments to ensure liquidity.</a:t>
                      </a:r>
                      <a:br>
                        <a:rPr lang="en-GB" sz="1400" dirty="0">
                          <a:solidFill>
                            <a:schemeClr val="bg2"/>
                          </a:solidFill>
                        </a:rPr>
                      </a:br>
                      <a:r>
                        <a:rPr lang="en-GB" sz="1400" dirty="0">
                          <a:solidFill>
                            <a:schemeClr val="bg2"/>
                          </a:solidFill>
                        </a:rPr>
                        <a:t>The Fund complies with the investment requirements of Hungary’s Golden Visa program,</a:t>
                      </a:r>
                      <a:r>
                        <a:rPr lang="hu-HU" sz="1400" dirty="0">
                          <a:solidFill>
                            <a:schemeClr val="bg2"/>
                          </a:solidFill>
                        </a:rPr>
                        <a:t>” </a:t>
                      </a:r>
                      <a:r>
                        <a:rPr lang="en-GB" sz="1400" dirty="0">
                          <a:solidFill>
                            <a:schemeClr val="bg2"/>
                          </a:solidFill>
                        </a:rPr>
                        <a:t> </a:t>
                      </a:r>
                      <a:endParaRPr lang="hu-HU" sz="1400" dirty="0">
                        <a:solidFill>
                          <a:schemeClr val="bg2"/>
                        </a:solidFill>
                      </a:endParaRPr>
                    </a:p>
                  </a:txBody>
                  <a:tcPr/>
                </a:tc>
                <a:extLst>
                  <a:ext uri="{0D108BD9-81ED-4DB2-BD59-A6C34878D82A}">
                    <a16:rowId xmlns:a16="http://schemas.microsoft.com/office/drawing/2014/main" val="1175308188"/>
                  </a:ext>
                </a:extLst>
              </a:tr>
            </a:tbl>
          </a:graphicData>
        </a:graphic>
      </p:graphicFrame>
    </p:spTree>
    <p:extLst>
      <p:ext uri="{BB962C8B-B14F-4D97-AF65-F5344CB8AC3E}">
        <p14:creationId xmlns:p14="http://schemas.microsoft.com/office/powerpoint/2010/main" val="2511559661"/>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687A067-DEA2-38C4-A333-8AB424504133}"/>
              </a:ext>
            </a:extLst>
          </p:cNvPr>
          <p:cNvSpPr>
            <a:spLocks noGrp="1"/>
          </p:cNvSpPr>
          <p:nvPr>
            <p:ph type="title"/>
          </p:nvPr>
        </p:nvSpPr>
        <p:spPr>
          <a:xfrm>
            <a:off x="685800" y="228600"/>
            <a:ext cx="7772400" cy="1040160"/>
          </a:xfrm>
        </p:spPr>
        <p:txBody>
          <a:bodyPr/>
          <a:lstStyle/>
          <a:p>
            <a:r>
              <a:rPr lang="hu-HU" dirty="0"/>
              <a:t>RBI PROGRAMS ARE ON THE GROWTH CBI’S MAY DECLINE</a:t>
            </a:r>
          </a:p>
        </p:txBody>
      </p:sp>
      <p:pic>
        <p:nvPicPr>
          <p:cNvPr id="5" name="Kép 4">
            <a:extLst>
              <a:ext uri="{FF2B5EF4-FFF2-40B4-BE49-F238E27FC236}">
                <a16:creationId xmlns:a16="http://schemas.microsoft.com/office/drawing/2014/main" id="{16F0E3B1-18BC-00B8-82D1-C04DCB3A181A}"/>
              </a:ext>
            </a:extLst>
          </p:cNvPr>
          <p:cNvPicPr>
            <a:picLocks noChangeAspect="1"/>
          </p:cNvPicPr>
          <p:nvPr/>
        </p:nvPicPr>
        <p:blipFill>
          <a:blip r:embed="rId3"/>
          <a:stretch>
            <a:fillRect/>
          </a:stretch>
        </p:blipFill>
        <p:spPr>
          <a:xfrm>
            <a:off x="682713" y="1412776"/>
            <a:ext cx="7569589" cy="4540483"/>
          </a:xfrm>
          <a:prstGeom prst="rect">
            <a:avLst/>
          </a:prstGeom>
        </p:spPr>
      </p:pic>
      <p:sp>
        <p:nvSpPr>
          <p:cNvPr id="6" name="Szövegdoboz 5">
            <a:extLst>
              <a:ext uri="{FF2B5EF4-FFF2-40B4-BE49-F238E27FC236}">
                <a16:creationId xmlns:a16="http://schemas.microsoft.com/office/drawing/2014/main" id="{DBE71D03-6CA2-18F2-13F8-AECD43B1A3F6}"/>
              </a:ext>
            </a:extLst>
          </p:cNvPr>
          <p:cNvSpPr txBox="1"/>
          <p:nvPr/>
        </p:nvSpPr>
        <p:spPr>
          <a:xfrm>
            <a:off x="1403648" y="6237312"/>
            <a:ext cx="2287806" cy="276999"/>
          </a:xfrm>
          <a:prstGeom prst="rect">
            <a:avLst/>
          </a:prstGeom>
          <a:noFill/>
        </p:spPr>
        <p:txBody>
          <a:bodyPr wrap="none" rtlCol="0">
            <a:spAutoFit/>
          </a:bodyPr>
          <a:lstStyle/>
          <a:p>
            <a:r>
              <a:rPr lang="hu-HU" sz="1200" b="0" dirty="0" err="1">
                <a:latin typeface="Calibri" panose="020F0502020204030204" pitchFamily="34" charset="0"/>
                <a:ea typeface="Calibri" panose="020F0502020204030204" pitchFamily="34" charset="0"/>
                <a:cs typeface="Calibri" panose="020F0502020204030204" pitchFamily="34" charset="0"/>
              </a:rPr>
              <a:t>Source</a:t>
            </a:r>
            <a:r>
              <a:rPr lang="hu-HU" sz="1200" b="0" dirty="0">
                <a:latin typeface="Calibri" panose="020F0502020204030204" pitchFamily="34" charset="0"/>
                <a:ea typeface="Calibri" panose="020F0502020204030204" pitchFamily="34" charset="0"/>
                <a:cs typeface="Calibri" panose="020F0502020204030204" pitchFamily="34" charset="0"/>
              </a:rPr>
              <a:t>: </a:t>
            </a:r>
            <a:r>
              <a:rPr lang="hu-HU" sz="1200" b="0" dirty="0" err="1">
                <a:latin typeface="Calibri" panose="020F0502020204030204" pitchFamily="34" charset="0"/>
                <a:ea typeface="Calibri" panose="020F0502020204030204" pitchFamily="34" charset="0"/>
                <a:cs typeface="Calibri" panose="020F0502020204030204" pitchFamily="34" charset="0"/>
              </a:rPr>
              <a:t>Clerides</a:t>
            </a:r>
            <a:r>
              <a:rPr lang="hu-HU" sz="1200" b="0" dirty="0">
                <a:latin typeface="Calibri" panose="020F0502020204030204" pitchFamily="34" charset="0"/>
                <a:ea typeface="Calibri" panose="020F0502020204030204" pitchFamily="34" charset="0"/>
                <a:cs typeface="Calibri" panose="020F0502020204030204" pitchFamily="34" charset="0"/>
              </a:rPr>
              <a:t> </a:t>
            </a:r>
            <a:r>
              <a:rPr lang="hu-HU" sz="1200" b="0" dirty="0" err="1">
                <a:latin typeface="Calibri" panose="020F0502020204030204" pitchFamily="34" charset="0"/>
                <a:ea typeface="Calibri" panose="020F0502020204030204" pitchFamily="34" charset="0"/>
                <a:cs typeface="Calibri" panose="020F0502020204030204" pitchFamily="34" charset="0"/>
              </a:rPr>
              <a:t>et</a:t>
            </a:r>
            <a:r>
              <a:rPr lang="hu-HU" sz="1200" b="0" dirty="0">
                <a:latin typeface="Calibri" panose="020F0502020204030204" pitchFamily="34" charset="0"/>
                <a:ea typeface="Calibri" panose="020F0502020204030204" pitchFamily="34" charset="0"/>
                <a:cs typeface="Calibri" panose="020F0502020204030204" pitchFamily="34" charset="0"/>
              </a:rPr>
              <a:t> </a:t>
            </a:r>
            <a:r>
              <a:rPr lang="hu-HU" sz="1200" b="0" dirty="0" err="1">
                <a:latin typeface="Calibri" panose="020F0502020204030204" pitchFamily="34" charset="0"/>
                <a:ea typeface="Calibri" panose="020F0502020204030204" pitchFamily="34" charset="0"/>
                <a:cs typeface="Calibri" panose="020F0502020204030204" pitchFamily="34" charset="0"/>
              </a:rPr>
              <a:t>alii</a:t>
            </a:r>
            <a:r>
              <a:rPr lang="hu-HU" sz="1200" b="0" dirty="0">
                <a:latin typeface="Calibri" panose="020F0502020204030204" pitchFamily="34" charset="0"/>
                <a:ea typeface="Calibri" panose="020F0502020204030204" pitchFamily="34" charset="0"/>
                <a:cs typeface="Calibri" panose="020F0502020204030204" pitchFamily="34" charset="0"/>
              </a:rPr>
              <a:t> (IMF), p.3 </a:t>
            </a:r>
          </a:p>
        </p:txBody>
      </p:sp>
    </p:spTree>
    <p:extLst>
      <p:ext uri="{BB962C8B-B14F-4D97-AF65-F5344CB8AC3E}">
        <p14:creationId xmlns:p14="http://schemas.microsoft.com/office/powerpoint/2010/main" val="1485753026"/>
      </p:ext>
    </p:extLst>
  </p:cSld>
  <p:clrMapOvr>
    <a:masterClrMapping/>
  </p:clrMapOvr>
  <p:transition>
    <p:pull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C85F289-7E7D-A6CA-959D-D11ECFC1717B}"/>
              </a:ext>
            </a:extLst>
          </p:cNvPr>
          <p:cNvSpPr>
            <a:spLocks noGrp="1"/>
          </p:cNvSpPr>
          <p:nvPr>
            <p:ph type="title"/>
          </p:nvPr>
        </p:nvSpPr>
        <p:spPr/>
        <p:txBody>
          <a:bodyPr/>
          <a:lstStyle/>
          <a:p>
            <a:r>
              <a:rPr lang="hu-HU" dirty="0"/>
              <a:t>THE WEBPAGE OF SPRINT ASSET</a:t>
            </a:r>
          </a:p>
        </p:txBody>
      </p:sp>
      <p:pic>
        <p:nvPicPr>
          <p:cNvPr id="4" name="Kép 3" descr="A képen szöveg, képernyőkép, szoftver, Multimédiás szoftver látható&#10;&#10;Előfordulhat, hogy az AI által létrehozott tartalom helytelen.">
            <a:extLst>
              <a:ext uri="{FF2B5EF4-FFF2-40B4-BE49-F238E27FC236}">
                <a16:creationId xmlns:a16="http://schemas.microsoft.com/office/drawing/2014/main" id="{79199EB2-D7AE-5289-FC90-0E8CFA0AF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80728"/>
            <a:ext cx="8991787" cy="5229200"/>
          </a:xfrm>
          <a:prstGeom prst="rect">
            <a:avLst/>
          </a:prstGeom>
        </p:spPr>
      </p:pic>
    </p:spTree>
    <p:extLst>
      <p:ext uri="{BB962C8B-B14F-4D97-AF65-F5344CB8AC3E}">
        <p14:creationId xmlns:p14="http://schemas.microsoft.com/office/powerpoint/2010/main" val="1194356348"/>
      </p:ext>
    </p:extLst>
  </p:cSld>
  <p:clrMapOvr>
    <a:masterClrMapping/>
  </p:clrMapOvr>
  <p:transition>
    <p:pull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45BA34-88FF-6F0C-9B28-9780A77BB468}"/>
              </a:ext>
            </a:extLst>
          </p:cNvPr>
          <p:cNvSpPr>
            <a:spLocks noGrp="1"/>
          </p:cNvSpPr>
          <p:nvPr>
            <p:ph type="title"/>
          </p:nvPr>
        </p:nvSpPr>
        <p:spPr/>
        <p:txBody>
          <a:bodyPr/>
          <a:lstStyle/>
          <a:p>
            <a:r>
              <a:rPr lang="hu-HU" dirty="0"/>
              <a:t>HUNGARY GOLDEN VISA - WEBSITE</a:t>
            </a:r>
          </a:p>
        </p:txBody>
      </p:sp>
      <p:sp>
        <p:nvSpPr>
          <p:cNvPr id="3" name="Tartalom helye 2">
            <a:extLst>
              <a:ext uri="{FF2B5EF4-FFF2-40B4-BE49-F238E27FC236}">
                <a16:creationId xmlns:a16="http://schemas.microsoft.com/office/drawing/2014/main" id="{C121A937-804A-A760-E4CE-16A2F100C801}"/>
              </a:ext>
            </a:extLst>
          </p:cNvPr>
          <p:cNvSpPr>
            <a:spLocks noGrp="1"/>
          </p:cNvSpPr>
          <p:nvPr>
            <p:ph idx="1"/>
          </p:nvPr>
        </p:nvSpPr>
        <p:spPr>
          <a:xfrm>
            <a:off x="539552" y="984029"/>
            <a:ext cx="7772400" cy="5615136"/>
          </a:xfrm>
        </p:spPr>
        <p:txBody>
          <a:bodyPr/>
          <a:lstStyle/>
          <a:p>
            <a:r>
              <a:rPr lang="hu-HU" sz="2000" dirty="0"/>
              <a:t>„</a:t>
            </a:r>
            <a:r>
              <a:rPr lang="en-GB" sz="2000" dirty="0"/>
              <a:t>The SPRINT Hungary Real Estate Development and Investment Fund is a closed-end fund managed by SPRINT ASSET </a:t>
            </a:r>
            <a:r>
              <a:rPr lang="en-GB" sz="2000" dirty="0" err="1"/>
              <a:t>Hungária</a:t>
            </a:r>
            <a:r>
              <a:rPr lang="en-GB" sz="2000" dirty="0"/>
              <a:t> </a:t>
            </a:r>
            <a:r>
              <a:rPr lang="en-GB" sz="2000" dirty="0" err="1"/>
              <a:t>Zrt</a:t>
            </a:r>
            <a:r>
              <a:rPr lang="en-GB" sz="2000" dirty="0"/>
              <a:t>. Investors pay an annual management fee of 2.5% of net asset value. Upon entry, there is an administrative fee of over €65,000 and a commission of €5,000.</a:t>
            </a:r>
            <a:r>
              <a:rPr lang="hu-HU" sz="2000" dirty="0"/>
              <a:t>”</a:t>
            </a:r>
            <a:br>
              <a:rPr lang="hu-HU" dirty="0"/>
            </a:br>
            <a:r>
              <a:rPr lang="hu-HU" sz="2000" dirty="0" err="1"/>
              <a:t>Source</a:t>
            </a:r>
            <a:r>
              <a:rPr lang="hu-HU" sz="2000" dirty="0"/>
              <a:t>: </a:t>
            </a:r>
            <a:r>
              <a:rPr lang="hu-HU" sz="2000" dirty="0">
                <a:hlinkClick r:id="rId3"/>
              </a:rPr>
              <a:t>https://hungarygoldenvisa.io/</a:t>
            </a:r>
            <a:r>
              <a:rPr lang="hu-HU" sz="2000" dirty="0"/>
              <a:t> </a:t>
            </a:r>
          </a:p>
          <a:p>
            <a:endParaRPr lang="hu-HU" dirty="0"/>
          </a:p>
          <a:p>
            <a:endParaRPr lang="hu-HU" dirty="0"/>
          </a:p>
          <a:p>
            <a:r>
              <a:rPr lang="hu-HU" dirty="0" err="1"/>
              <a:t>Note</a:t>
            </a:r>
            <a:r>
              <a:rPr lang="hu-HU" dirty="0"/>
              <a:t> the </a:t>
            </a:r>
            <a:r>
              <a:rPr lang="hu-HU" dirty="0" err="1"/>
              <a:t>coat</a:t>
            </a:r>
            <a:br>
              <a:rPr lang="hu-HU" dirty="0"/>
            </a:br>
            <a:r>
              <a:rPr lang="hu-HU" dirty="0"/>
              <a:t>of </a:t>
            </a:r>
            <a:r>
              <a:rPr lang="hu-HU" dirty="0" err="1"/>
              <a:t>arms</a:t>
            </a:r>
            <a:r>
              <a:rPr lang="hu-HU" dirty="0"/>
              <a:t> of </a:t>
            </a:r>
            <a:br>
              <a:rPr lang="hu-HU" dirty="0"/>
            </a:br>
            <a:r>
              <a:rPr lang="hu-HU" dirty="0"/>
              <a:t>Hungary and </a:t>
            </a:r>
            <a:br>
              <a:rPr lang="hu-HU" dirty="0"/>
            </a:br>
            <a:r>
              <a:rPr lang="hu-HU" dirty="0"/>
              <a:t>the .</a:t>
            </a:r>
            <a:r>
              <a:rPr lang="hu-HU" dirty="0" err="1"/>
              <a:t>io</a:t>
            </a:r>
            <a:r>
              <a:rPr lang="hu-HU" dirty="0"/>
              <a:t> </a:t>
            </a:r>
            <a:r>
              <a:rPr lang="hu-HU" dirty="0" err="1"/>
              <a:t>domain</a:t>
            </a:r>
            <a:r>
              <a:rPr lang="hu-HU" dirty="0"/>
              <a:t>!</a:t>
            </a:r>
          </a:p>
          <a:p>
            <a:endParaRPr lang="hu-HU" dirty="0"/>
          </a:p>
          <a:p>
            <a:endParaRPr lang="hu-HU" dirty="0"/>
          </a:p>
        </p:txBody>
      </p:sp>
      <p:pic>
        <p:nvPicPr>
          <p:cNvPr id="5" name="Kép 4">
            <a:extLst>
              <a:ext uri="{FF2B5EF4-FFF2-40B4-BE49-F238E27FC236}">
                <a16:creationId xmlns:a16="http://schemas.microsoft.com/office/drawing/2014/main" id="{E98A2189-2637-FF25-E3F8-40E7469FA281}"/>
              </a:ext>
            </a:extLst>
          </p:cNvPr>
          <p:cNvPicPr>
            <a:picLocks noChangeAspect="1"/>
          </p:cNvPicPr>
          <p:nvPr/>
        </p:nvPicPr>
        <p:blipFill>
          <a:blip r:embed="rId4"/>
          <a:stretch>
            <a:fillRect/>
          </a:stretch>
        </p:blipFill>
        <p:spPr>
          <a:xfrm>
            <a:off x="2771800" y="3184677"/>
            <a:ext cx="5923320" cy="3444723"/>
          </a:xfrm>
          <a:prstGeom prst="rect">
            <a:avLst/>
          </a:prstGeom>
        </p:spPr>
      </p:pic>
      <p:cxnSp>
        <p:nvCxnSpPr>
          <p:cNvPr id="7" name="Egyenes összekötő nyíllal 6">
            <a:extLst>
              <a:ext uri="{FF2B5EF4-FFF2-40B4-BE49-F238E27FC236}">
                <a16:creationId xmlns:a16="http://schemas.microsoft.com/office/drawing/2014/main" id="{38222939-5800-1F44-7527-E144BE1CF8EF}"/>
              </a:ext>
            </a:extLst>
          </p:cNvPr>
          <p:cNvCxnSpPr>
            <a:cxnSpLocks/>
          </p:cNvCxnSpPr>
          <p:nvPr/>
        </p:nvCxnSpPr>
        <p:spPr>
          <a:xfrm flipV="1">
            <a:off x="1403648" y="2886448"/>
            <a:ext cx="3168352" cy="90514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a:extLst>
              <a:ext uri="{FF2B5EF4-FFF2-40B4-BE49-F238E27FC236}">
                <a16:creationId xmlns:a16="http://schemas.microsoft.com/office/drawing/2014/main" id="{43BDD174-5587-F1FA-1985-447633F1BF97}"/>
              </a:ext>
            </a:extLst>
          </p:cNvPr>
          <p:cNvCxnSpPr>
            <a:cxnSpLocks/>
          </p:cNvCxnSpPr>
          <p:nvPr/>
        </p:nvCxnSpPr>
        <p:spPr>
          <a:xfrm>
            <a:off x="1331640" y="3791597"/>
            <a:ext cx="1440160" cy="6945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007154"/>
      </p:ext>
    </p:extLst>
  </p:cSld>
  <p:clrMapOvr>
    <a:masterClrMapping/>
  </p:clrMapOvr>
  <p:transition>
    <p:pull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DDF44D-1200-1C7F-7650-AB1DF8B615B6}"/>
              </a:ext>
            </a:extLst>
          </p:cNvPr>
          <p:cNvSpPr>
            <a:spLocks noGrp="1"/>
          </p:cNvSpPr>
          <p:nvPr>
            <p:ph type="title"/>
          </p:nvPr>
        </p:nvSpPr>
        <p:spPr/>
        <p:txBody>
          <a:bodyPr/>
          <a:lstStyle/>
          <a:p>
            <a:r>
              <a:rPr lang="hu-HU" dirty="0" err="1"/>
              <a:t>Unusual</a:t>
            </a:r>
            <a:r>
              <a:rPr lang="hu-HU" dirty="0"/>
              <a:t> </a:t>
            </a:r>
            <a:r>
              <a:rPr lang="hu-HU" dirty="0" err="1"/>
              <a:t>elements</a:t>
            </a:r>
            <a:r>
              <a:rPr lang="hu-HU" dirty="0"/>
              <a:t>  - </a:t>
            </a:r>
            <a:r>
              <a:rPr lang="hu-HU" dirty="0" err="1"/>
              <a:t>list</a:t>
            </a:r>
            <a:r>
              <a:rPr lang="hu-HU" dirty="0"/>
              <a:t> </a:t>
            </a:r>
          </a:p>
        </p:txBody>
      </p:sp>
      <p:sp>
        <p:nvSpPr>
          <p:cNvPr id="3" name="Tartalom helye 2">
            <a:extLst>
              <a:ext uri="{FF2B5EF4-FFF2-40B4-BE49-F238E27FC236}">
                <a16:creationId xmlns:a16="http://schemas.microsoft.com/office/drawing/2014/main" id="{497C3A87-7643-E462-3410-BF2686B45DD6}"/>
              </a:ext>
            </a:extLst>
          </p:cNvPr>
          <p:cNvSpPr>
            <a:spLocks noGrp="1"/>
          </p:cNvSpPr>
          <p:nvPr>
            <p:ph idx="1"/>
          </p:nvPr>
        </p:nvSpPr>
        <p:spPr/>
        <p:txBody>
          <a:bodyPr>
            <a:normAutofit/>
          </a:bodyPr>
          <a:lstStyle/>
          <a:p>
            <a:pPr marL="342900" indent="-342900">
              <a:lnSpc>
                <a:spcPct val="150000"/>
              </a:lnSpc>
              <a:buFontTx/>
              <a:buChar char="-"/>
            </a:pPr>
            <a:r>
              <a:rPr lang="hu-HU" dirty="0" err="1">
                <a:solidFill>
                  <a:srgbClr val="C00000"/>
                </a:solidFill>
              </a:rPr>
              <a:t>Speed</a:t>
            </a:r>
            <a:r>
              <a:rPr lang="hu-HU" dirty="0">
                <a:solidFill>
                  <a:srgbClr val="C00000"/>
                </a:solidFill>
              </a:rPr>
              <a:t> of </a:t>
            </a:r>
            <a:r>
              <a:rPr lang="hu-HU" dirty="0" err="1">
                <a:solidFill>
                  <a:srgbClr val="C00000"/>
                </a:solidFill>
              </a:rPr>
              <a:t>adoption</a:t>
            </a:r>
            <a:r>
              <a:rPr lang="hu-HU" dirty="0"/>
              <a:t>, </a:t>
            </a:r>
            <a:r>
              <a:rPr lang="hu-HU" dirty="0" err="1"/>
              <a:t>practical</a:t>
            </a:r>
            <a:r>
              <a:rPr lang="hu-HU" dirty="0"/>
              <a:t> </a:t>
            </a:r>
            <a:r>
              <a:rPr lang="hu-HU" dirty="0" err="1"/>
              <a:t>lack</a:t>
            </a:r>
            <a:r>
              <a:rPr lang="hu-HU" dirty="0"/>
              <a:t> of </a:t>
            </a:r>
            <a:r>
              <a:rPr lang="hu-HU" dirty="0" err="1"/>
              <a:t>social</a:t>
            </a:r>
            <a:r>
              <a:rPr lang="hu-HU" dirty="0"/>
              <a:t> </a:t>
            </a:r>
            <a:r>
              <a:rPr lang="hu-HU" dirty="0" err="1"/>
              <a:t>consultation</a:t>
            </a:r>
            <a:endParaRPr lang="hu-HU" dirty="0"/>
          </a:p>
          <a:p>
            <a:pPr marL="342900" indent="-342900">
              <a:lnSpc>
                <a:spcPct val="150000"/>
              </a:lnSpc>
              <a:buFontTx/>
              <a:buChar char="-"/>
            </a:pPr>
            <a:r>
              <a:rPr lang="hu-HU" dirty="0" err="1">
                <a:solidFill>
                  <a:srgbClr val="C00000"/>
                </a:solidFill>
              </a:rPr>
              <a:t>Lack</a:t>
            </a:r>
            <a:r>
              <a:rPr lang="hu-HU" dirty="0">
                <a:solidFill>
                  <a:srgbClr val="C00000"/>
                </a:solidFill>
              </a:rPr>
              <a:t> of </a:t>
            </a:r>
            <a:r>
              <a:rPr lang="hu-HU" dirty="0" err="1">
                <a:solidFill>
                  <a:srgbClr val="C00000"/>
                </a:solidFill>
              </a:rPr>
              <a:t>substantive</a:t>
            </a:r>
            <a:r>
              <a:rPr lang="hu-HU" dirty="0">
                <a:solidFill>
                  <a:srgbClr val="C00000"/>
                </a:solidFill>
              </a:rPr>
              <a:t> </a:t>
            </a:r>
            <a:r>
              <a:rPr lang="hu-HU" dirty="0" err="1"/>
              <a:t>economic</a:t>
            </a:r>
            <a:r>
              <a:rPr lang="hu-HU" dirty="0"/>
              <a:t>, </a:t>
            </a:r>
            <a:r>
              <a:rPr lang="hu-HU" dirty="0" err="1"/>
              <a:t>social</a:t>
            </a:r>
            <a:r>
              <a:rPr lang="hu-HU" dirty="0"/>
              <a:t> </a:t>
            </a:r>
            <a:r>
              <a:rPr lang="hu-HU" dirty="0" err="1"/>
              <a:t>or</a:t>
            </a:r>
            <a:r>
              <a:rPr lang="hu-HU" dirty="0"/>
              <a:t> </a:t>
            </a:r>
            <a:r>
              <a:rPr lang="hu-HU" dirty="0" err="1"/>
              <a:t>political</a:t>
            </a:r>
            <a:r>
              <a:rPr lang="hu-HU" dirty="0"/>
              <a:t> </a:t>
            </a:r>
            <a:r>
              <a:rPr lang="hu-HU" dirty="0" err="1">
                <a:solidFill>
                  <a:srgbClr val="C00000"/>
                </a:solidFill>
              </a:rPr>
              <a:t>justification</a:t>
            </a:r>
            <a:endParaRPr lang="hu-HU" dirty="0">
              <a:solidFill>
                <a:srgbClr val="C00000"/>
              </a:solidFill>
            </a:endParaRPr>
          </a:p>
          <a:p>
            <a:pPr marL="342900" indent="-342900">
              <a:lnSpc>
                <a:spcPct val="150000"/>
              </a:lnSpc>
              <a:buFontTx/>
              <a:buChar char="-"/>
            </a:pPr>
            <a:r>
              <a:rPr lang="hu-HU" dirty="0" err="1"/>
              <a:t>Change</a:t>
            </a:r>
            <a:r>
              <a:rPr lang="hu-HU" dirty="0"/>
              <a:t> </a:t>
            </a:r>
            <a:r>
              <a:rPr lang="hu-HU" dirty="0" err="1"/>
              <a:t>before</a:t>
            </a:r>
            <a:r>
              <a:rPr lang="hu-HU" dirty="0"/>
              <a:t> </a:t>
            </a:r>
            <a:r>
              <a:rPr lang="hu-HU" dirty="0" err="1"/>
              <a:t>entry</a:t>
            </a:r>
            <a:r>
              <a:rPr lang="hu-HU" dirty="0"/>
              <a:t> </a:t>
            </a:r>
            <a:r>
              <a:rPr lang="hu-HU" dirty="0" err="1"/>
              <a:t>into</a:t>
            </a:r>
            <a:r>
              <a:rPr lang="hu-HU" dirty="0"/>
              <a:t> </a:t>
            </a:r>
            <a:r>
              <a:rPr lang="hu-HU" dirty="0" err="1"/>
              <a:t>force</a:t>
            </a:r>
            <a:r>
              <a:rPr lang="hu-HU" dirty="0"/>
              <a:t>  - </a:t>
            </a:r>
            <a:r>
              <a:rPr lang="hu-HU" dirty="0" err="1">
                <a:solidFill>
                  <a:srgbClr val="C00000"/>
                </a:solidFill>
              </a:rPr>
              <a:t>removal</a:t>
            </a:r>
            <a:r>
              <a:rPr lang="hu-HU" dirty="0">
                <a:solidFill>
                  <a:srgbClr val="C00000"/>
                </a:solidFill>
              </a:rPr>
              <a:t> of </a:t>
            </a:r>
            <a:r>
              <a:rPr lang="hu-HU" dirty="0" err="1">
                <a:solidFill>
                  <a:srgbClr val="C00000"/>
                </a:solidFill>
              </a:rPr>
              <a:t>real</a:t>
            </a:r>
            <a:r>
              <a:rPr lang="hu-HU" dirty="0">
                <a:solidFill>
                  <a:srgbClr val="C00000"/>
                </a:solidFill>
              </a:rPr>
              <a:t> </a:t>
            </a:r>
            <a:r>
              <a:rPr lang="hu-HU" dirty="0" err="1">
                <a:solidFill>
                  <a:srgbClr val="C00000"/>
                </a:solidFill>
              </a:rPr>
              <a:t>estate</a:t>
            </a:r>
            <a:r>
              <a:rPr lang="hu-HU" dirty="0">
                <a:solidFill>
                  <a:srgbClr val="C00000"/>
                </a:solidFill>
              </a:rPr>
              <a:t> </a:t>
            </a:r>
            <a:r>
              <a:rPr lang="hu-HU" dirty="0" err="1">
                <a:solidFill>
                  <a:srgbClr val="C00000"/>
                </a:solidFill>
              </a:rPr>
              <a:t>purchase</a:t>
            </a:r>
            <a:endParaRPr lang="hu-HU" dirty="0">
              <a:solidFill>
                <a:srgbClr val="C00000"/>
              </a:solidFill>
            </a:endParaRPr>
          </a:p>
          <a:p>
            <a:pPr marL="342900" indent="-342900">
              <a:lnSpc>
                <a:spcPct val="150000"/>
              </a:lnSpc>
              <a:buFontTx/>
              <a:buChar char="-"/>
            </a:pPr>
            <a:r>
              <a:rPr lang="hu-HU" dirty="0"/>
              <a:t>Gross </a:t>
            </a:r>
            <a:r>
              <a:rPr lang="hu-HU" dirty="0" err="1">
                <a:solidFill>
                  <a:srgbClr val="C00000"/>
                </a:solidFill>
              </a:rPr>
              <a:t>difference</a:t>
            </a:r>
            <a:r>
              <a:rPr lang="hu-HU" dirty="0">
                <a:solidFill>
                  <a:srgbClr val="C00000"/>
                </a:solidFill>
              </a:rPr>
              <a:t> </a:t>
            </a:r>
            <a:r>
              <a:rPr lang="hu-HU" dirty="0"/>
              <a:t>between </a:t>
            </a:r>
            <a:r>
              <a:rPr lang="hu-HU" dirty="0" err="1">
                <a:solidFill>
                  <a:srgbClr val="C00000"/>
                </a:solidFill>
              </a:rPr>
              <a:t>investment</a:t>
            </a:r>
            <a:r>
              <a:rPr lang="hu-HU" dirty="0"/>
              <a:t>  </a:t>
            </a:r>
            <a:r>
              <a:rPr lang="hu-HU" dirty="0" err="1"/>
              <a:t>with</a:t>
            </a:r>
            <a:r>
              <a:rPr lang="hu-HU" dirty="0"/>
              <a:t> </a:t>
            </a:r>
            <a:r>
              <a:rPr lang="hu-HU" dirty="0" err="1"/>
              <a:t>return</a:t>
            </a:r>
            <a:r>
              <a:rPr lang="hu-HU" dirty="0"/>
              <a:t> and </a:t>
            </a:r>
            <a:r>
              <a:rPr lang="hu-HU" dirty="0" err="1">
                <a:solidFill>
                  <a:srgbClr val="C00000"/>
                </a:solidFill>
              </a:rPr>
              <a:t>donation</a:t>
            </a:r>
            <a:r>
              <a:rPr lang="hu-HU" dirty="0">
                <a:solidFill>
                  <a:srgbClr val="C00000"/>
                </a:solidFill>
              </a:rPr>
              <a:t> </a:t>
            </a:r>
            <a:r>
              <a:rPr lang="hu-HU" dirty="0"/>
              <a:t> </a:t>
            </a:r>
          </a:p>
          <a:p>
            <a:pPr marL="342900" indent="-342900">
              <a:lnSpc>
                <a:spcPct val="150000"/>
              </a:lnSpc>
              <a:buFontTx/>
              <a:buChar char="-"/>
            </a:pPr>
            <a:r>
              <a:rPr lang="hu-HU" dirty="0" err="1">
                <a:solidFill>
                  <a:srgbClr val="C00000"/>
                </a:solidFill>
              </a:rPr>
              <a:t>Only</a:t>
            </a:r>
            <a:r>
              <a:rPr lang="hu-HU" dirty="0">
                <a:solidFill>
                  <a:srgbClr val="C00000"/>
                </a:solidFill>
              </a:rPr>
              <a:t> </a:t>
            </a:r>
            <a:r>
              <a:rPr lang="hu-HU" dirty="0" err="1">
                <a:solidFill>
                  <a:srgbClr val="C00000"/>
                </a:solidFill>
              </a:rPr>
              <a:t>two</a:t>
            </a:r>
            <a:r>
              <a:rPr lang="hu-HU" dirty="0">
                <a:solidFill>
                  <a:srgbClr val="C00000"/>
                </a:solidFill>
              </a:rPr>
              <a:t> </a:t>
            </a:r>
            <a:r>
              <a:rPr lang="hu-HU" dirty="0"/>
              <a:t>licenced </a:t>
            </a:r>
            <a:r>
              <a:rPr lang="hu-HU" dirty="0" err="1"/>
              <a:t>investment</a:t>
            </a:r>
            <a:r>
              <a:rPr lang="hu-HU" dirty="0"/>
              <a:t> </a:t>
            </a:r>
            <a:r>
              <a:rPr lang="hu-HU" dirty="0" err="1"/>
              <a:t>funds</a:t>
            </a:r>
            <a:r>
              <a:rPr lang="hu-HU" dirty="0"/>
              <a:t>. </a:t>
            </a:r>
          </a:p>
          <a:p>
            <a:endParaRPr lang="hu-HU" dirty="0"/>
          </a:p>
        </p:txBody>
      </p:sp>
    </p:spTree>
    <p:extLst>
      <p:ext uri="{BB962C8B-B14F-4D97-AF65-F5344CB8AC3E}">
        <p14:creationId xmlns:p14="http://schemas.microsoft.com/office/powerpoint/2010/main" val="2136389722"/>
      </p:ext>
    </p:extLst>
  </p:cSld>
  <p:clrMapOvr>
    <a:masterClrMapping/>
  </p:clrMapOvr>
  <p:transition>
    <p:pull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C89CE-D35F-B8F3-0932-C04F2B308003}"/>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07B59B21-4939-837C-27CE-CD8BEA0ACC43}"/>
              </a:ext>
            </a:extLst>
          </p:cNvPr>
          <p:cNvSpPr>
            <a:spLocks noGrp="1"/>
          </p:cNvSpPr>
          <p:nvPr>
            <p:ph type="title"/>
          </p:nvPr>
        </p:nvSpPr>
        <p:spPr/>
        <p:txBody>
          <a:bodyPr/>
          <a:lstStyle/>
          <a:p>
            <a:r>
              <a:rPr lang="hu-HU" dirty="0" err="1"/>
              <a:t>Unusual</a:t>
            </a:r>
            <a:r>
              <a:rPr lang="hu-HU" dirty="0"/>
              <a:t> </a:t>
            </a:r>
            <a:r>
              <a:rPr lang="hu-HU" dirty="0" err="1"/>
              <a:t>elements</a:t>
            </a:r>
            <a:r>
              <a:rPr lang="hu-HU" dirty="0"/>
              <a:t> 1 </a:t>
            </a:r>
          </a:p>
        </p:txBody>
      </p:sp>
      <p:sp>
        <p:nvSpPr>
          <p:cNvPr id="3" name="Tartalom helye 2">
            <a:extLst>
              <a:ext uri="{FF2B5EF4-FFF2-40B4-BE49-F238E27FC236}">
                <a16:creationId xmlns:a16="http://schemas.microsoft.com/office/drawing/2014/main" id="{9B617258-1D59-F7A1-5D64-2FAA4FC5F8BC}"/>
              </a:ext>
            </a:extLst>
          </p:cNvPr>
          <p:cNvSpPr>
            <a:spLocks noGrp="1"/>
          </p:cNvSpPr>
          <p:nvPr>
            <p:ph idx="1"/>
          </p:nvPr>
        </p:nvSpPr>
        <p:spPr>
          <a:xfrm>
            <a:off x="323528" y="836712"/>
            <a:ext cx="8568952" cy="5792688"/>
          </a:xfrm>
        </p:spPr>
        <p:txBody>
          <a:bodyPr>
            <a:normAutofit fontScale="62500" lnSpcReduction="20000"/>
          </a:bodyPr>
          <a:lstStyle/>
          <a:p>
            <a:pPr algn="ctr">
              <a:lnSpc>
                <a:spcPct val="160000"/>
              </a:lnSpc>
            </a:pPr>
            <a:r>
              <a:rPr lang="hu-HU" sz="3800" dirty="0" err="1">
                <a:solidFill>
                  <a:srgbClr val="C00000"/>
                </a:solidFill>
              </a:rPr>
              <a:t>Speed</a:t>
            </a:r>
            <a:r>
              <a:rPr lang="hu-HU" sz="3800" dirty="0">
                <a:solidFill>
                  <a:srgbClr val="C00000"/>
                </a:solidFill>
              </a:rPr>
              <a:t> of </a:t>
            </a:r>
            <a:r>
              <a:rPr lang="hu-HU" sz="3800" dirty="0" err="1">
                <a:solidFill>
                  <a:srgbClr val="C00000"/>
                </a:solidFill>
              </a:rPr>
              <a:t>adoption</a:t>
            </a:r>
            <a:r>
              <a:rPr lang="hu-HU" sz="3800" dirty="0">
                <a:solidFill>
                  <a:srgbClr val="C00000"/>
                </a:solidFill>
              </a:rPr>
              <a:t> </a:t>
            </a:r>
            <a:r>
              <a:rPr lang="hu-HU" sz="3800" dirty="0"/>
              <a:t>of the </a:t>
            </a:r>
            <a:r>
              <a:rPr lang="hu-HU" sz="3800" dirty="0" err="1"/>
              <a:t>scheme</a:t>
            </a:r>
            <a:r>
              <a:rPr lang="hu-HU" sz="3800" dirty="0"/>
              <a:t>, </a:t>
            </a:r>
            <a:r>
              <a:rPr lang="hu-HU" sz="3800" dirty="0" err="1"/>
              <a:t>practical</a:t>
            </a:r>
            <a:r>
              <a:rPr lang="hu-HU" sz="3800" dirty="0"/>
              <a:t> </a:t>
            </a:r>
            <a:r>
              <a:rPr lang="hu-HU" sz="3800" dirty="0" err="1">
                <a:solidFill>
                  <a:srgbClr val="C00000"/>
                </a:solidFill>
              </a:rPr>
              <a:t>lack</a:t>
            </a:r>
            <a:r>
              <a:rPr lang="hu-HU" sz="3800" dirty="0">
                <a:solidFill>
                  <a:srgbClr val="C00000"/>
                </a:solidFill>
              </a:rPr>
              <a:t> </a:t>
            </a:r>
            <a:r>
              <a:rPr lang="hu-HU" sz="3800" dirty="0" err="1">
                <a:solidFill>
                  <a:srgbClr val="C00000"/>
                </a:solidFill>
              </a:rPr>
              <a:t>on</a:t>
            </a:r>
            <a:r>
              <a:rPr lang="hu-HU" sz="3800" dirty="0">
                <a:solidFill>
                  <a:srgbClr val="C00000"/>
                </a:solidFill>
              </a:rPr>
              <a:t> </a:t>
            </a:r>
            <a:r>
              <a:rPr lang="hu-HU" sz="3800" dirty="0" err="1">
                <a:solidFill>
                  <a:srgbClr val="C00000"/>
                </a:solidFill>
              </a:rPr>
              <a:t>social</a:t>
            </a:r>
            <a:r>
              <a:rPr lang="hu-HU" sz="3800" dirty="0">
                <a:solidFill>
                  <a:srgbClr val="C00000"/>
                </a:solidFill>
              </a:rPr>
              <a:t> </a:t>
            </a:r>
            <a:r>
              <a:rPr lang="hu-HU" sz="3800" dirty="0" err="1">
                <a:solidFill>
                  <a:srgbClr val="C00000"/>
                </a:solidFill>
              </a:rPr>
              <a:t>consultation</a:t>
            </a:r>
            <a:endParaRPr lang="hu-HU" sz="3800" dirty="0">
              <a:solidFill>
                <a:srgbClr val="C00000"/>
              </a:solidFill>
            </a:endParaRPr>
          </a:p>
          <a:p>
            <a:pPr algn="ctr">
              <a:lnSpc>
                <a:spcPct val="160000"/>
              </a:lnSpc>
            </a:pPr>
            <a:endParaRPr lang="hu-HU" dirty="0"/>
          </a:p>
          <a:p>
            <a:pPr>
              <a:lnSpc>
                <a:spcPct val="160000"/>
              </a:lnSpc>
            </a:pPr>
            <a:r>
              <a:rPr lang="hu-HU" sz="2600" dirty="0"/>
              <a:t>-    </a:t>
            </a:r>
            <a:r>
              <a:rPr lang="hu-HU" sz="2600" dirty="0">
                <a:solidFill>
                  <a:srgbClr val="C00000"/>
                </a:solidFill>
              </a:rPr>
              <a:t>Less </a:t>
            </a:r>
            <a:r>
              <a:rPr lang="hu-HU" sz="2600" dirty="0" err="1">
                <a:solidFill>
                  <a:srgbClr val="C00000"/>
                </a:solidFill>
              </a:rPr>
              <a:t>than</a:t>
            </a:r>
            <a:r>
              <a:rPr lang="hu-HU" sz="2600" dirty="0">
                <a:solidFill>
                  <a:srgbClr val="C00000"/>
                </a:solidFill>
              </a:rPr>
              <a:t> a </a:t>
            </a:r>
            <a:r>
              <a:rPr lang="hu-HU" sz="2600" dirty="0" err="1">
                <a:solidFill>
                  <a:srgbClr val="C00000"/>
                </a:solidFill>
              </a:rPr>
              <a:t>month</a:t>
            </a:r>
            <a:r>
              <a:rPr lang="hu-HU" sz="2600" dirty="0">
                <a:solidFill>
                  <a:srgbClr val="C00000"/>
                </a:solidFill>
              </a:rPr>
              <a:t> between </a:t>
            </a:r>
            <a:r>
              <a:rPr lang="hu-HU" sz="2600" dirty="0" err="1">
                <a:solidFill>
                  <a:srgbClr val="C00000"/>
                </a:solidFill>
              </a:rPr>
              <a:t>submission</a:t>
            </a:r>
            <a:r>
              <a:rPr lang="hu-HU" sz="2600" dirty="0">
                <a:solidFill>
                  <a:srgbClr val="C00000"/>
                </a:solidFill>
              </a:rPr>
              <a:t> of </a:t>
            </a:r>
            <a:r>
              <a:rPr lang="hu-HU" sz="2600" dirty="0" err="1">
                <a:solidFill>
                  <a:srgbClr val="C00000"/>
                </a:solidFill>
              </a:rPr>
              <a:t>proposal</a:t>
            </a:r>
            <a:r>
              <a:rPr lang="hu-HU" sz="2600" dirty="0">
                <a:solidFill>
                  <a:srgbClr val="C00000"/>
                </a:solidFill>
              </a:rPr>
              <a:t> and </a:t>
            </a:r>
            <a:r>
              <a:rPr lang="hu-HU" sz="2600" dirty="0" err="1">
                <a:solidFill>
                  <a:srgbClr val="C00000"/>
                </a:solidFill>
              </a:rPr>
              <a:t>final</a:t>
            </a:r>
            <a:r>
              <a:rPr lang="hu-HU" sz="2600" dirty="0">
                <a:solidFill>
                  <a:srgbClr val="C00000"/>
                </a:solidFill>
              </a:rPr>
              <a:t> </a:t>
            </a:r>
            <a:r>
              <a:rPr lang="hu-HU" sz="2600" dirty="0" err="1">
                <a:solidFill>
                  <a:srgbClr val="C00000"/>
                </a:solidFill>
              </a:rPr>
              <a:t>vote</a:t>
            </a:r>
            <a:r>
              <a:rPr lang="hu-HU" sz="2600" dirty="0">
                <a:solidFill>
                  <a:srgbClr val="C00000"/>
                </a:solidFill>
              </a:rPr>
              <a:t> </a:t>
            </a:r>
            <a:r>
              <a:rPr lang="hu-HU" sz="2600" dirty="0"/>
              <a:t>in </a:t>
            </a:r>
            <a:r>
              <a:rPr lang="hu-HU" sz="2600" dirty="0" err="1"/>
              <a:t>Parliament</a:t>
            </a:r>
            <a:endParaRPr lang="hu-HU" sz="2600" dirty="0"/>
          </a:p>
          <a:p>
            <a:pPr marL="342900" indent="-342900">
              <a:lnSpc>
                <a:spcPct val="160000"/>
              </a:lnSpc>
              <a:buFontTx/>
              <a:buChar char="-"/>
            </a:pPr>
            <a:r>
              <a:rPr lang="hu-HU" sz="2600" dirty="0" err="1"/>
              <a:t>Only</a:t>
            </a:r>
            <a:r>
              <a:rPr lang="hu-HU" sz="2600" dirty="0"/>
              <a:t> </a:t>
            </a:r>
            <a:r>
              <a:rPr lang="hu-HU" sz="2600" dirty="0" err="1"/>
              <a:t>two</a:t>
            </a:r>
            <a:r>
              <a:rPr lang="hu-HU" sz="2600" dirty="0"/>
              <a:t> </a:t>
            </a:r>
            <a:r>
              <a:rPr lang="hu-HU" sz="2600" dirty="0" err="1"/>
              <a:t>committees</a:t>
            </a:r>
            <a:r>
              <a:rPr lang="hu-HU" sz="2600" dirty="0"/>
              <a:t> </a:t>
            </a:r>
            <a:r>
              <a:rPr lang="hu-HU" sz="2600" dirty="0" err="1"/>
              <a:t>discuss</a:t>
            </a:r>
            <a:r>
              <a:rPr lang="hu-HU" sz="2600" dirty="0"/>
              <a:t>, </a:t>
            </a:r>
            <a:r>
              <a:rPr lang="hu-HU" sz="2600" dirty="0">
                <a:solidFill>
                  <a:srgbClr val="C00000"/>
                </a:solidFill>
              </a:rPr>
              <a:t>in a </a:t>
            </a:r>
            <a:r>
              <a:rPr lang="hu-HU" sz="2600" dirty="0" err="1">
                <a:solidFill>
                  <a:srgbClr val="C00000"/>
                </a:solidFill>
              </a:rPr>
              <a:t>matter</a:t>
            </a:r>
            <a:r>
              <a:rPr lang="hu-HU" sz="2600" dirty="0">
                <a:solidFill>
                  <a:srgbClr val="C00000"/>
                </a:solidFill>
              </a:rPr>
              <a:t> of </a:t>
            </a:r>
            <a:r>
              <a:rPr lang="hu-HU" sz="2600" dirty="0" err="1">
                <a:solidFill>
                  <a:srgbClr val="C00000"/>
                </a:solidFill>
              </a:rPr>
              <a:t>minutes</a:t>
            </a:r>
            <a:r>
              <a:rPr lang="hu-HU" sz="2600" dirty="0">
                <a:solidFill>
                  <a:srgbClr val="C00000"/>
                </a:solidFill>
              </a:rPr>
              <a:t> </a:t>
            </a:r>
            <a:r>
              <a:rPr lang="hu-HU" sz="2600" dirty="0" err="1">
                <a:solidFill>
                  <a:srgbClr val="C00000"/>
                </a:solidFill>
              </a:rPr>
              <a:t>rather</a:t>
            </a:r>
            <a:r>
              <a:rPr lang="hu-HU" sz="2600" dirty="0">
                <a:solidFill>
                  <a:srgbClr val="C00000"/>
                </a:solidFill>
              </a:rPr>
              <a:t> </a:t>
            </a:r>
            <a:r>
              <a:rPr lang="hu-HU" sz="2600" dirty="0" err="1">
                <a:solidFill>
                  <a:srgbClr val="C00000"/>
                </a:solidFill>
              </a:rPr>
              <a:t>than</a:t>
            </a:r>
            <a:r>
              <a:rPr lang="hu-HU" sz="2600" dirty="0">
                <a:solidFill>
                  <a:srgbClr val="C00000"/>
                </a:solidFill>
              </a:rPr>
              <a:t> </a:t>
            </a:r>
            <a:r>
              <a:rPr lang="hu-HU" sz="2600" dirty="0" err="1">
                <a:solidFill>
                  <a:srgbClr val="C00000"/>
                </a:solidFill>
              </a:rPr>
              <a:t>hours</a:t>
            </a:r>
            <a:r>
              <a:rPr lang="hu-HU" sz="2600" dirty="0"/>
              <a:t>. </a:t>
            </a:r>
            <a:r>
              <a:rPr lang="hu-HU" sz="2600" dirty="0" err="1"/>
              <a:t>One</a:t>
            </a:r>
            <a:r>
              <a:rPr lang="hu-HU" sz="2600" dirty="0"/>
              <a:t> </a:t>
            </a:r>
            <a:r>
              <a:rPr lang="hu-HU" sz="2600" dirty="0" err="1"/>
              <a:t>opposition</a:t>
            </a:r>
            <a:r>
              <a:rPr lang="hu-HU" sz="2600" dirty="0"/>
              <a:t>  </a:t>
            </a:r>
            <a:r>
              <a:rPr lang="hu-HU" sz="2600" dirty="0" err="1"/>
              <a:t>member</a:t>
            </a:r>
            <a:r>
              <a:rPr lang="hu-HU" sz="2600" dirty="0"/>
              <a:t> </a:t>
            </a:r>
            <a:r>
              <a:rPr lang="hu-HU" sz="2600" dirty="0" err="1"/>
              <a:t>suggested</a:t>
            </a:r>
            <a:r>
              <a:rPr lang="hu-HU" sz="2600" dirty="0"/>
              <a:t> </a:t>
            </a:r>
            <a:r>
              <a:rPr lang="hu-HU" sz="2600" dirty="0" err="1"/>
              <a:t>to</a:t>
            </a:r>
            <a:r>
              <a:rPr lang="hu-HU" sz="2600" dirty="0"/>
              <a:t> </a:t>
            </a:r>
            <a:r>
              <a:rPr lang="hu-HU" sz="2600" dirty="0" err="1"/>
              <a:t>delete</a:t>
            </a:r>
            <a:r>
              <a:rPr lang="hu-HU" sz="2600" dirty="0"/>
              <a:t> the </a:t>
            </a:r>
            <a:r>
              <a:rPr lang="hu-HU" sz="2600" dirty="0" err="1"/>
              <a:t>guest-investor</a:t>
            </a:r>
            <a:r>
              <a:rPr lang="hu-HU" sz="2600" dirty="0"/>
              <a:t> </a:t>
            </a:r>
            <a:r>
              <a:rPr lang="hu-HU" sz="2600" dirty="0" err="1"/>
              <a:t>institution</a:t>
            </a:r>
            <a:r>
              <a:rPr lang="hu-HU" sz="2600" dirty="0"/>
              <a:t> – he </a:t>
            </a:r>
            <a:r>
              <a:rPr lang="hu-HU" sz="2600" dirty="0" err="1"/>
              <a:t>was</a:t>
            </a:r>
            <a:r>
              <a:rPr lang="hu-HU" sz="2600" dirty="0"/>
              <a:t> </a:t>
            </a:r>
            <a:r>
              <a:rPr lang="hu-HU" sz="2600" dirty="0" err="1"/>
              <a:t>voted</a:t>
            </a:r>
            <a:r>
              <a:rPr lang="hu-HU" sz="2600" dirty="0"/>
              <a:t> down.</a:t>
            </a:r>
          </a:p>
          <a:p>
            <a:pPr marL="342900" indent="-342900">
              <a:lnSpc>
                <a:spcPct val="160000"/>
              </a:lnSpc>
              <a:buFontTx/>
              <a:buChar char="-"/>
            </a:pPr>
            <a:r>
              <a:rPr lang="hu-HU" sz="2600" dirty="0"/>
              <a:t>The </a:t>
            </a:r>
            <a:r>
              <a:rPr lang="hu-HU" sz="2600" dirty="0" err="1"/>
              <a:t>government</a:t>
            </a:r>
            <a:r>
              <a:rPr lang="hu-HU" sz="2600" dirty="0"/>
              <a:t> </a:t>
            </a:r>
            <a:r>
              <a:rPr lang="hu-HU" sz="2600" dirty="0" err="1"/>
              <a:t>submits</a:t>
            </a:r>
            <a:r>
              <a:rPr lang="hu-HU" sz="2600" dirty="0"/>
              <a:t> </a:t>
            </a:r>
            <a:r>
              <a:rPr lang="hu-HU" sz="2600" dirty="0">
                <a:solidFill>
                  <a:srgbClr val="C00000"/>
                </a:solidFill>
              </a:rPr>
              <a:t>226 </a:t>
            </a:r>
            <a:r>
              <a:rPr lang="hu-HU" sz="2600" dirty="0" err="1">
                <a:solidFill>
                  <a:srgbClr val="C00000"/>
                </a:solidFill>
              </a:rPr>
              <a:t>amendments</a:t>
            </a:r>
            <a:r>
              <a:rPr lang="hu-HU" sz="2600" dirty="0">
                <a:solidFill>
                  <a:srgbClr val="C00000"/>
                </a:solidFill>
              </a:rPr>
              <a:t> </a:t>
            </a:r>
            <a:r>
              <a:rPr lang="hu-HU" sz="2600" dirty="0" err="1">
                <a:solidFill>
                  <a:srgbClr val="C00000"/>
                </a:solidFill>
              </a:rPr>
              <a:t>to</a:t>
            </a:r>
            <a:r>
              <a:rPr lang="hu-HU" sz="2600" dirty="0">
                <a:solidFill>
                  <a:srgbClr val="C00000"/>
                </a:solidFill>
              </a:rPr>
              <a:t> </a:t>
            </a:r>
            <a:r>
              <a:rPr lang="hu-HU" sz="2600" dirty="0" err="1">
                <a:solidFill>
                  <a:srgbClr val="C00000"/>
                </a:solidFill>
              </a:rPr>
              <a:t>its</a:t>
            </a:r>
            <a:r>
              <a:rPr lang="hu-HU" sz="2600" dirty="0">
                <a:solidFill>
                  <a:srgbClr val="C00000"/>
                </a:solidFill>
              </a:rPr>
              <a:t> </a:t>
            </a:r>
            <a:r>
              <a:rPr lang="hu-HU" sz="2600" dirty="0" err="1">
                <a:solidFill>
                  <a:srgbClr val="C00000"/>
                </a:solidFill>
              </a:rPr>
              <a:t>own</a:t>
            </a:r>
            <a:r>
              <a:rPr lang="hu-HU" sz="2600" dirty="0">
                <a:solidFill>
                  <a:srgbClr val="C00000"/>
                </a:solidFill>
              </a:rPr>
              <a:t> </a:t>
            </a:r>
            <a:r>
              <a:rPr lang="hu-HU" sz="2600" dirty="0" err="1">
                <a:solidFill>
                  <a:srgbClr val="C00000"/>
                </a:solidFill>
              </a:rPr>
              <a:t>bill</a:t>
            </a:r>
            <a:r>
              <a:rPr lang="hu-HU" sz="2600" dirty="0"/>
              <a:t>, </a:t>
            </a:r>
            <a:r>
              <a:rPr lang="hu-HU" sz="2600" dirty="0" err="1"/>
              <a:t>many</a:t>
            </a:r>
            <a:r>
              <a:rPr lang="hu-HU" sz="2600" dirty="0"/>
              <a:t> of </a:t>
            </a:r>
            <a:r>
              <a:rPr lang="hu-HU" sz="2600" dirty="0" err="1"/>
              <a:t>which</a:t>
            </a:r>
            <a:r>
              <a:rPr lang="hu-HU" sz="2600" dirty="0"/>
              <a:t> </a:t>
            </a:r>
            <a:r>
              <a:rPr lang="hu-HU" sz="2600" dirty="0" err="1"/>
              <a:t>change</a:t>
            </a:r>
            <a:r>
              <a:rPr lang="hu-HU" sz="2600" dirty="0"/>
              <a:t> the </a:t>
            </a:r>
            <a:r>
              <a:rPr lang="hu-HU" sz="2600" dirty="0" err="1"/>
              <a:t>rules</a:t>
            </a:r>
            <a:r>
              <a:rPr lang="hu-HU" sz="2600" dirty="0"/>
              <a:t> </a:t>
            </a:r>
            <a:r>
              <a:rPr lang="hu-HU" sz="2600" dirty="0" err="1"/>
              <a:t>on</a:t>
            </a:r>
            <a:r>
              <a:rPr lang="hu-HU" sz="2600" dirty="0"/>
              <a:t> </a:t>
            </a:r>
            <a:r>
              <a:rPr lang="hu-HU" sz="2600" dirty="0" err="1"/>
              <a:t>guest</a:t>
            </a:r>
            <a:r>
              <a:rPr lang="hu-HU" sz="2600" dirty="0"/>
              <a:t> </a:t>
            </a:r>
            <a:r>
              <a:rPr lang="hu-HU" sz="2600" dirty="0" err="1"/>
              <a:t>investors</a:t>
            </a:r>
            <a:r>
              <a:rPr lang="hu-HU" sz="2600" dirty="0"/>
              <a:t> and </a:t>
            </a:r>
            <a:r>
              <a:rPr lang="hu-HU" sz="2600" dirty="0" err="1"/>
              <a:t>funds</a:t>
            </a:r>
            <a:r>
              <a:rPr lang="hu-HU" sz="2600" dirty="0"/>
              <a:t>  	</a:t>
            </a:r>
          </a:p>
          <a:p>
            <a:pPr marL="800100" lvl="1" indent="-342900">
              <a:lnSpc>
                <a:spcPct val="160000"/>
              </a:lnSpc>
              <a:buFontTx/>
              <a:buChar char="-"/>
            </a:pPr>
            <a:r>
              <a:rPr lang="hu-HU" sz="2600" dirty="0"/>
              <a:t>May </a:t>
            </a:r>
            <a:r>
              <a:rPr lang="hu-HU" sz="2600" dirty="0" err="1"/>
              <a:t>indicate</a:t>
            </a:r>
            <a:r>
              <a:rPr lang="hu-HU" sz="2600" dirty="0"/>
              <a:t> </a:t>
            </a:r>
            <a:r>
              <a:rPr lang="hu-HU" sz="2600" dirty="0" err="1"/>
              <a:t>internal</a:t>
            </a:r>
            <a:r>
              <a:rPr lang="hu-HU" sz="2600" dirty="0"/>
              <a:t> </a:t>
            </a:r>
            <a:r>
              <a:rPr lang="hu-HU" sz="2600" dirty="0" err="1"/>
              <a:t>strife</a:t>
            </a:r>
            <a:endParaRPr lang="hu-HU" sz="2600" dirty="0"/>
          </a:p>
          <a:p>
            <a:pPr marL="800100" lvl="1" indent="-342900">
              <a:lnSpc>
                <a:spcPct val="160000"/>
              </a:lnSpc>
              <a:buFontTx/>
              <a:buChar char="-"/>
            </a:pPr>
            <a:r>
              <a:rPr lang="hu-HU" sz="2600" dirty="0" err="1"/>
              <a:t>Excludes</a:t>
            </a:r>
            <a:r>
              <a:rPr lang="hu-HU" sz="2600" dirty="0"/>
              <a:t> </a:t>
            </a:r>
            <a:r>
              <a:rPr lang="hu-HU" sz="2600" dirty="0" err="1"/>
              <a:t>any</a:t>
            </a:r>
            <a:r>
              <a:rPr lang="hu-HU" sz="2600" dirty="0"/>
              <a:t> </a:t>
            </a:r>
            <a:r>
              <a:rPr lang="hu-HU" sz="2600" dirty="0" err="1"/>
              <a:t>external</a:t>
            </a:r>
            <a:r>
              <a:rPr lang="hu-HU" sz="2600" dirty="0"/>
              <a:t>, civil </a:t>
            </a:r>
            <a:r>
              <a:rPr lang="hu-HU" sz="2600" dirty="0" err="1"/>
              <a:t>control</a:t>
            </a:r>
            <a:endParaRPr lang="hu-HU" sz="2600" dirty="0"/>
          </a:p>
          <a:p>
            <a:pPr marL="342900" indent="-342900">
              <a:lnSpc>
                <a:spcPct val="160000"/>
              </a:lnSpc>
              <a:buFontTx/>
              <a:buChar char="-"/>
            </a:pPr>
            <a:r>
              <a:rPr lang="hu-HU" sz="2600" dirty="0"/>
              <a:t>No </a:t>
            </a:r>
            <a:r>
              <a:rPr lang="hu-HU" sz="2600" dirty="0" err="1"/>
              <a:t>substantive</a:t>
            </a:r>
            <a:r>
              <a:rPr lang="hu-HU" sz="2600" dirty="0"/>
              <a:t> </a:t>
            </a:r>
            <a:r>
              <a:rPr lang="hu-HU" sz="2600" dirty="0" err="1">
                <a:solidFill>
                  <a:srgbClr val="C00000"/>
                </a:solidFill>
              </a:rPr>
              <a:t>impact</a:t>
            </a:r>
            <a:r>
              <a:rPr lang="hu-HU" sz="2600" dirty="0">
                <a:solidFill>
                  <a:srgbClr val="C00000"/>
                </a:solidFill>
              </a:rPr>
              <a:t> </a:t>
            </a:r>
            <a:r>
              <a:rPr lang="hu-HU" sz="2600" dirty="0" err="1">
                <a:solidFill>
                  <a:srgbClr val="C00000"/>
                </a:solidFill>
              </a:rPr>
              <a:t>assessment</a:t>
            </a:r>
            <a:endParaRPr lang="hu-HU" sz="2600" dirty="0">
              <a:solidFill>
                <a:srgbClr val="C00000"/>
              </a:solidFill>
            </a:endParaRPr>
          </a:p>
          <a:p>
            <a:pPr marL="342900" indent="-342900">
              <a:lnSpc>
                <a:spcPct val="160000"/>
              </a:lnSpc>
              <a:buFontTx/>
              <a:buChar char="-"/>
            </a:pPr>
            <a:r>
              <a:rPr lang="hu-HU" sz="2600" dirty="0" err="1"/>
              <a:t>Only</a:t>
            </a:r>
            <a:r>
              <a:rPr lang="hu-HU" sz="2600" dirty="0"/>
              <a:t> </a:t>
            </a:r>
            <a:r>
              <a:rPr lang="hu-HU" sz="2600" dirty="0">
                <a:solidFill>
                  <a:srgbClr val="C00000"/>
                </a:solidFill>
              </a:rPr>
              <a:t>8 </a:t>
            </a:r>
            <a:r>
              <a:rPr lang="hu-HU" sz="2600" dirty="0" err="1"/>
              <a:t>calendar</a:t>
            </a:r>
            <a:r>
              <a:rPr lang="hu-HU" sz="2600" dirty="0"/>
              <a:t> </a:t>
            </a:r>
            <a:r>
              <a:rPr lang="hu-HU" sz="2600" dirty="0" err="1"/>
              <a:t>days</a:t>
            </a:r>
            <a:r>
              <a:rPr lang="hu-HU" sz="2600" dirty="0"/>
              <a:t> </a:t>
            </a:r>
            <a:r>
              <a:rPr lang="hu-HU" sz="2600" dirty="0" err="1"/>
              <a:t>left</a:t>
            </a:r>
            <a:r>
              <a:rPr lang="hu-HU" sz="2600" dirty="0"/>
              <a:t> for </a:t>
            </a:r>
            <a:r>
              <a:rPr lang="hu-HU" sz="2600" dirty="0" err="1">
                <a:solidFill>
                  <a:srgbClr val="C00000"/>
                </a:solidFill>
              </a:rPr>
              <a:t>public</a:t>
            </a:r>
            <a:r>
              <a:rPr lang="hu-HU" sz="2600" dirty="0">
                <a:solidFill>
                  <a:srgbClr val="C00000"/>
                </a:solidFill>
              </a:rPr>
              <a:t> </a:t>
            </a:r>
            <a:r>
              <a:rPr lang="hu-HU" sz="2600" dirty="0" err="1">
                <a:solidFill>
                  <a:srgbClr val="C00000"/>
                </a:solidFill>
              </a:rPr>
              <a:t>discussion</a:t>
            </a:r>
            <a:r>
              <a:rPr lang="hu-HU" sz="2600" dirty="0">
                <a:solidFill>
                  <a:srgbClr val="C00000"/>
                </a:solidFill>
              </a:rPr>
              <a:t> </a:t>
            </a:r>
            <a:r>
              <a:rPr lang="hu-HU" sz="2600" dirty="0"/>
              <a:t>of the </a:t>
            </a:r>
            <a:r>
              <a:rPr lang="hu-HU" sz="2600" dirty="0" err="1"/>
              <a:t>bill</a:t>
            </a:r>
            <a:r>
              <a:rPr lang="hu-HU" sz="2600" dirty="0"/>
              <a:t>. The </a:t>
            </a:r>
            <a:r>
              <a:rPr lang="hu-HU" sz="2600" dirty="0" err="1"/>
              <a:t>debate</a:t>
            </a:r>
            <a:r>
              <a:rPr lang="hu-HU" sz="2600" dirty="0"/>
              <a:t> in </a:t>
            </a:r>
            <a:r>
              <a:rPr lang="hu-HU" sz="2600" dirty="0" err="1"/>
              <a:t>Parliament</a:t>
            </a:r>
            <a:r>
              <a:rPr lang="hu-HU" sz="2600" dirty="0"/>
              <a:t> </a:t>
            </a:r>
            <a:r>
              <a:rPr lang="hu-HU" sz="2600" dirty="0" err="1"/>
              <a:t>starts</a:t>
            </a:r>
            <a:r>
              <a:rPr lang="hu-HU" sz="2600" dirty="0"/>
              <a:t> </a:t>
            </a:r>
            <a:r>
              <a:rPr lang="hu-HU" sz="2600" dirty="0">
                <a:solidFill>
                  <a:srgbClr val="C00000"/>
                </a:solidFill>
              </a:rPr>
              <a:t>a </a:t>
            </a:r>
            <a:r>
              <a:rPr lang="hu-HU" sz="2600" dirty="0" err="1">
                <a:solidFill>
                  <a:srgbClr val="C00000"/>
                </a:solidFill>
              </a:rPr>
              <a:t>day</a:t>
            </a:r>
            <a:r>
              <a:rPr lang="hu-HU" sz="2600" dirty="0">
                <a:solidFill>
                  <a:srgbClr val="C00000"/>
                </a:solidFill>
              </a:rPr>
              <a:t> </a:t>
            </a:r>
            <a:r>
              <a:rPr lang="hu-HU" sz="2600" dirty="0" err="1">
                <a:solidFill>
                  <a:srgbClr val="C00000"/>
                </a:solidFill>
              </a:rPr>
              <a:t>before</a:t>
            </a:r>
            <a:r>
              <a:rPr lang="hu-HU" sz="2600" dirty="0">
                <a:solidFill>
                  <a:srgbClr val="C00000"/>
                </a:solidFill>
              </a:rPr>
              <a:t> the </a:t>
            </a:r>
            <a:r>
              <a:rPr lang="hu-HU" sz="2600" dirty="0" err="1">
                <a:solidFill>
                  <a:srgbClr val="C00000"/>
                </a:solidFill>
              </a:rPr>
              <a:t>deadline</a:t>
            </a:r>
            <a:r>
              <a:rPr lang="hu-HU" sz="2600" dirty="0">
                <a:solidFill>
                  <a:srgbClr val="C00000"/>
                </a:solidFill>
              </a:rPr>
              <a:t> </a:t>
            </a:r>
            <a:r>
              <a:rPr lang="hu-HU" sz="2600" dirty="0" err="1">
                <a:solidFill>
                  <a:srgbClr val="C00000"/>
                </a:solidFill>
              </a:rPr>
              <a:t>expires</a:t>
            </a:r>
            <a:r>
              <a:rPr lang="hu-HU" sz="2600" dirty="0">
                <a:solidFill>
                  <a:srgbClr val="C00000"/>
                </a:solidFill>
              </a:rPr>
              <a:t> </a:t>
            </a:r>
            <a:r>
              <a:rPr lang="hu-HU" sz="2600" dirty="0"/>
              <a:t>(21 and 22 November)</a:t>
            </a:r>
          </a:p>
          <a:p>
            <a:pPr marL="342900" indent="-342900">
              <a:buFontTx/>
              <a:buChar char="-"/>
            </a:pPr>
            <a:endParaRPr lang="hu-HU" dirty="0"/>
          </a:p>
          <a:p>
            <a:pPr algn="ctr"/>
            <a:endParaRPr lang="hu-HU" dirty="0"/>
          </a:p>
          <a:p>
            <a:endParaRPr lang="hu-HU" dirty="0"/>
          </a:p>
          <a:p>
            <a:endParaRPr lang="hu-HU" dirty="0"/>
          </a:p>
        </p:txBody>
      </p:sp>
      <p:sp>
        <p:nvSpPr>
          <p:cNvPr id="4" name="Szövegdoboz 3">
            <a:extLst>
              <a:ext uri="{FF2B5EF4-FFF2-40B4-BE49-F238E27FC236}">
                <a16:creationId xmlns:a16="http://schemas.microsoft.com/office/drawing/2014/main" id="{CDB79F42-1EB9-C682-7C17-34D4AE3A5042}"/>
              </a:ext>
            </a:extLst>
          </p:cNvPr>
          <p:cNvSpPr txBox="1"/>
          <p:nvPr/>
        </p:nvSpPr>
        <p:spPr>
          <a:xfrm rot="20987948">
            <a:off x="6475613" y="4053930"/>
            <a:ext cx="2432819" cy="1169551"/>
          </a:xfrm>
          <a:prstGeom prst="rect">
            <a:avLst/>
          </a:prstGeom>
          <a:solidFill>
            <a:srgbClr val="FFC000"/>
          </a:solidFill>
          <a:ln>
            <a:solidFill>
              <a:srgbClr val="C00000"/>
            </a:solidFill>
          </a:ln>
        </p:spPr>
        <p:txBody>
          <a:bodyPr wrap="square" rtlCol="0">
            <a:spAutoFit/>
          </a:bodyPr>
          <a:lstStyle/>
          <a:p>
            <a:r>
              <a:rPr lang="hu-HU" b="0" dirty="0">
                <a:latin typeface="Calibri" panose="020F0502020204030204" pitchFamily="34" charset="0"/>
                <a:ea typeface="Calibri" panose="020F0502020204030204" pitchFamily="34" charset="0"/>
                <a:cs typeface="Calibri" panose="020F0502020204030204" pitchFamily="34" charset="0"/>
              </a:rPr>
              <a:t>Bill T/6079 of 14 November 2023 </a:t>
            </a:r>
            <a:r>
              <a:rPr lang="hu-HU" b="0" dirty="0" err="1">
                <a:latin typeface="Calibri" panose="020F0502020204030204" pitchFamily="34" charset="0"/>
                <a:ea typeface="Calibri" panose="020F0502020204030204" pitchFamily="34" charset="0"/>
                <a:cs typeface="Calibri" panose="020F0502020204030204" pitchFamily="34" charset="0"/>
              </a:rPr>
              <a:t>was</a:t>
            </a:r>
            <a:r>
              <a:rPr lang="hu-HU" b="0" dirty="0">
                <a:latin typeface="Calibri" panose="020F0502020204030204" pitchFamily="34" charset="0"/>
                <a:ea typeface="Calibri" panose="020F0502020204030204" pitchFamily="34" charset="0"/>
                <a:cs typeface="Calibri" panose="020F0502020204030204" pitchFamily="34" charset="0"/>
              </a:rPr>
              <a:t> 175 </a:t>
            </a:r>
            <a:r>
              <a:rPr lang="hu-HU" b="0" dirty="0" err="1">
                <a:latin typeface="Calibri" panose="020F0502020204030204" pitchFamily="34" charset="0"/>
                <a:ea typeface="Calibri" panose="020F0502020204030204" pitchFamily="34" charset="0"/>
                <a:cs typeface="Calibri" panose="020F0502020204030204" pitchFamily="34" charset="0"/>
              </a:rPr>
              <a:t>pages</a:t>
            </a:r>
            <a:r>
              <a:rPr lang="hu-HU" b="0" dirty="0">
                <a:latin typeface="Calibri" panose="020F0502020204030204" pitchFamily="34" charset="0"/>
                <a:ea typeface="Calibri" panose="020F0502020204030204" pitchFamily="34" charset="0"/>
                <a:cs typeface="Calibri" panose="020F0502020204030204" pitchFamily="34" charset="0"/>
              </a:rPr>
              <a:t> </a:t>
            </a:r>
            <a:r>
              <a:rPr lang="hu-HU" b="0" dirty="0" err="1">
                <a:latin typeface="Calibri" panose="020F0502020204030204" pitchFamily="34" charset="0"/>
                <a:ea typeface="Calibri" panose="020F0502020204030204" pitchFamily="34" charset="0"/>
                <a:cs typeface="Calibri" panose="020F0502020204030204" pitchFamily="34" charset="0"/>
              </a:rPr>
              <a:t>long</a:t>
            </a:r>
            <a:r>
              <a:rPr lang="hu-HU" b="0" dirty="0">
                <a:latin typeface="Calibri" panose="020F0502020204030204" pitchFamily="34" charset="0"/>
                <a:ea typeface="Calibri" panose="020F0502020204030204" pitchFamily="34" charset="0"/>
                <a:cs typeface="Calibri" panose="020F0502020204030204" pitchFamily="34" charset="0"/>
              </a:rPr>
              <a:t>, </a:t>
            </a:r>
            <a:r>
              <a:rPr lang="hu-HU" b="0" dirty="0" err="1">
                <a:latin typeface="Calibri" panose="020F0502020204030204" pitchFamily="34" charset="0"/>
                <a:ea typeface="Calibri" panose="020F0502020204030204" pitchFamily="34" charset="0"/>
                <a:cs typeface="Calibri" panose="020F0502020204030204" pitchFamily="34" charset="0"/>
              </a:rPr>
              <a:t>contained</a:t>
            </a:r>
            <a:r>
              <a:rPr lang="hu-HU" b="0" dirty="0">
                <a:latin typeface="Calibri" panose="020F0502020204030204" pitchFamily="34" charset="0"/>
                <a:ea typeface="Calibri" panose="020F0502020204030204" pitchFamily="34" charset="0"/>
                <a:cs typeface="Calibri" panose="020F0502020204030204" pitchFamily="34" charset="0"/>
              </a:rPr>
              <a:t> 392 </a:t>
            </a:r>
            <a:r>
              <a:rPr lang="hu-HU" b="0" dirty="0" err="1">
                <a:latin typeface="Calibri" panose="020F0502020204030204" pitchFamily="34" charset="0"/>
                <a:ea typeface="Calibri" panose="020F0502020204030204" pitchFamily="34" charset="0"/>
                <a:cs typeface="Calibri" panose="020F0502020204030204" pitchFamily="34" charset="0"/>
              </a:rPr>
              <a:t>sections</a:t>
            </a:r>
            <a:r>
              <a:rPr lang="hu-HU" b="0" dirty="0">
                <a:latin typeface="Calibri" panose="020F0502020204030204" pitchFamily="34" charset="0"/>
                <a:ea typeface="Calibri" panose="020F0502020204030204" pitchFamily="34" charset="0"/>
                <a:cs typeface="Calibri" panose="020F0502020204030204" pitchFamily="34" charset="0"/>
              </a:rPr>
              <a:t> and </a:t>
            </a:r>
            <a:r>
              <a:rPr lang="hu-HU" b="0" dirty="0" err="1">
                <a:latin typeface="Calibri" panose="020F0502020204030204" pitchFamily="34" charset="0"/>
                <a:ea typeface="Calibri" panose="020F0502020204030204" pitchFamily="34" charset="0"/>
                <a:cs typeface="Calibri" panose="020F0502020204030204" pitchFamily="34" charset="0"/>
              </a:rPr>
              <a:t>was</a:t>
            </a:r>
            <a:r>
              <a:rPr lang="hu-HU" b="0" dirty="0">
                <a:latin typeface="Calibri" panose="020F0502020204030204" pitchFamily="34" charset="0"/>
                <a:ea typeface="Calibri" panose="020F0502020204030204" pitchFamily="34" charset="0"/>
                <a:cs typeface="Calibri" panose="020F0502020204030204" pitchFamily="34" charset="0"/>
              </a:rPr>
              <a:t> </a:t>
            </a:r>
            <a:r>
              <a:rPr lang="hu-HU" b="0" dirty="0" err="1">
                <a:latin typeface="Calibri" panose="020F0502020204030204" pitchFamily="34" charset="0"/>
                <a:ea typeface="Calibri" panose="020F0502020204030204" pitchFamily="34" charset="0"/>
                <a:cs typeface="Calibri" panose="020F0502020204030204" pitchFamily="34" charset="0"/>
              </a:rPr>
              <a:t>accompanied</a:t>
            </a:r>
            <a:r>
              <a:rPr lang="hu-HU" b="0" dirty="0">
                <a:latin typeface="Calibri" panose="020F0502020204030204" pitchFamily="34" charset="0"/>
                <a:ea typeface="Calibri" panose="020F0502020204030204" pitchFamily="34" charset="0"/>
                <a:cs typeface="Calibri" panose="020F0502020204030204" pitchFamily="34" charset="0"/>
              </a:rPr>
              <a:t> </a:t>
            </a:r>
            <a:r>
              <a:rPr lang="hu-HU" b="0" dirty="0" err="1">
                <a:latin typeface="Calibri" panose="020F0502020204030204" pitchFamily="34" charset="0"/>
                <a:ea typeface="Calibri" panose="020F0502020204030204" pitchFamily="34" charset="0"/>
                <a:cs typeface="Calibri" panose="020F0502020204030204" pitchFamily="34" charset="0"/>
              </a:rPr>
              <a:t>by</a:t>
            </a:r>
            <a:r>
              <a:rPr lang="hu-HU" b="0" dirty="0">
                <a:latin typeface="Calibri" panose="020F0502020204030204" pitchFamily="34" charset="0"/>
                <a:ea typeface="Calibri" panose="020F0502020204030204" pitchFamily="34" charset="0"/>
                <a:cs typeface="Calibri" panose="020F0502020204030204" pitchFamily="34" charset="0"/>
              </a:rPr>
              <a:t> a 78 p </a:t>
            </a:r>
            <a:r>
              <a:rPr lang="hu-HU" b="0" dirty="0" err="1">
                <a:latin typeface="Calibri" panose="020F0502020204030204" pitchFamily="34" charset="0"/>
                <a:ea typeface="Calibri" panose="020F0502020204030204" pitchFamily="34" charset="0"/>
                <a:cs typeface="Calibri" panose="020F0502020204030204" pitchFamily="34" charset="0"/>
              </a:rPr>
              <a:t>long</a:t>
            </a:r>
            <a:r>
              <a:rPr lang="hu-HU" b="0" dirty="0">
                <a:latin typeface="Calibri" panose="020F0502020204030204" pitchFamily="34" charset="0"/>
                <a:ea typeface="Calibri" panose="020F0502020204030204" pitchFamily="34" charset="0"/>
                <a:cs typeface="Calibri" panose="020F0502020204030204" pitchFamily="34" charset="0"/>
              </a:rPr>
              <a:t> </a:t>
            </a:r>
            <a:r>
              <a:rPr lang="hu-HU" b="0" dirty="0" err="1">
                <a:latin typeface="Calibri" panose="020F0502020204030204" pitchFamily="34" charset="0"/>
                <a:ea typeface="Calibri" panose="020F0502020204030204" pitchFamily="34" charset="0"/>
                <a:cs typeface="Calibri" panose="020F0502020204030204" pitchFamily="34" charset="0"/>
              </a:rPr>
              <a:t>explanatory</a:t>
            </a:r>
            <a:r>
              <a:rPr lang="hu-HU" b="0" dirty="0">
                <a:latin typeface="Calibri" panose="020F0502020204030204" pitchFamily="34" charset="0"/>
                <a:ea typeface="Calibri" panose="020F0502020204030204" pitchFamily="34" charset="0"/>
                <a:cs typeface="Calibri" panose="020F0502020204030204" pitchFamily="34" charset="0"/>
              </a:rPr>
              <a:t> </a:t>
            </a:r>
            <a:r>
              <a:rPr lang="hu-HU" b="0" dirty="0" err="1">
                <a:latin typeface="Calibri" panose="020F0502020204030204" pitchFamily="34" charset="0"/>
                <a:ea typeface="Calibri" panose="020F0502020204030204" pitchFamily="34" charset="0"/>
                <a:cs typeface="Calibri" panose="020F0502020204030204" pitchFamily="34" charset="0"/>
              </a:rPr>
              <a:t>note</a:t>
            </a:r>
            <a:endParaRPr lang="hu-HU" b="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6872054"/>
      </p:ext>
    </p:extLst>
  </p:cSld>
  <p:clrMapOvr>
    <a:masterClrMapping/>
  </p:clrMapOvr>
  <p:transition>
    <p:pull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5DC8EB-DB50-71EA-402F-399AF5056859}"/>
              </a:ext>
            </a:extLst>
          </p:cNvPr>
          <p:cNvSpPr>
            <a:spLocks noGrp="1"/>
          </p:cNvSpPr>
          <p:nvPr>
            <p:ph type="title"/>
          </p:nvPr>
        </p:nvSpPr>
        <p:spPr/>
        <p:txBody>
          <a:bodyPr/>
          <a:lstStyle/>
          <a:p>
            <a:r>
              <a:rPr lang="hu-HU" dirty="0" err="1"/>
              <a:t>Unusual</a:t>
            </a:r>
            <a:r>
              <a:rPr lang="hu-HU" dirty="0"/>
              <a:t> </a:t>
            </a:r>
            <a:r>
              <a:rPr lang="hu-HU" dirty="0" err="1"/>
              <a:t>elements</a:t>
            </a:r>
            <a:r>
              <a:rPr lang="hu-HU" dirty="0"/>
              <a:t> 2 </a:t>
            </a:r>
          </a:p>
        </p:txBody>
      </p:sp>
      <p:sp>
        <p:nvSpPr>
          <p:cNvPr id="3" name="Tartalom helye 2">
            <a:extLst>
              <a:ext uri="{FF2B5EF4-FFF2-40B4-BE49-F238E27FC236}">
                <a16:creationId xmlns:a16="http://schemas.microsoft.com/office/drawing/2014/main" id="{9E418BAD-A9CA-38D2-52A1-310FB01E04AA}"/>
              </a:ext>
            </a:extLst>
          </p:cNvPr>
          <p:cNvSpPr>
            <a:spLocks noGrp="1"/>
          </p:cNvSpPr>
          <p:nvPr>
            <p:ph idx="1"/>
          </p:nvPr>
        </p:nvSpPr>
        <p:spPr/>
        <p:txBody>
          <a:bodyPr>
            <a:normAutofit fontScale="85000" lnSpcReduction="10000"/>
          </a:bodyPr>
          <a:lstStyle/>
          <a:p>
            <a:pPr algn="ctr">
              <a:lnSpc>
                <a:spcPct val="150000"/>
              </a:lnSpc>
            </a:pPr>
            <a:r>
              <a:rPr lang="hu-HU" dirty="0" err="1">
                <a:solidFill>
                  <a:srgbClr val="C00000"/>
                </a:solidFill>
              </a:rPr>
              <a:t>Lack</a:t>
            </a:r>
            <a:r>
              <a:rPr lang="hu-HU" dirty="0">
                <a:solidFill>
                  <a:srgbClr val="C00000"/>
                </a:solidFill>
              </a:rPr>
              <a:t> of </a:t>
            </a:r>
            <a:r>
              <a:rPr lang="hu-HU" dirty="0" err="1"/>
              <a:t>substantive</a:t>
            </a:r>
            <a:r>
              <a:rPr lang="hu-HU" dirty="0"/>
              <a:t> </a:t>
            </a:r>
            <a:r>
              <a:rPr lang="hu-HU" dirty="0" err="1"/>
              <a:t>economic</a:t>
            </a:r>
            <a:r>
              <a:rPr lang="hu-HU" dirty="0"/>
              <a:t>, </a:t>
            </a:r>
            <a:r>
              <a:rPr lang="hu-HU" dirty="0" err="1"/>
              <a:t>social</a:t>
            </a:r>
            <a:r>
              <a:rPr lang="hu-HU" dirty="0"/>
              <a:t> </a:t>
            </a:r>
            <a:r>
              <a:rPr lang="hu-HU" dirty="0" err="1"/>
              <a:t>or</a:t>
            </a:r>
            <a:r>
              <a:rPr lang="hu-HU" dirty="0"/>
              <a:t> </a:t>
            </a:r>
            <a:r>
              <a:rPr lang="hu-HU" dirty="0" err="1"/>
              <a:t>political</a:t>
            </a:r>
            <a:r>
              <a:rPr lang="hu-HU" dirty="0"/>
              <a:t> </a:t>
            </a:r>
            <a:r>
              <a:rPr lang="hu-HU" dirty="0" err="1">
                <a:solidFill>
                  <a:srgbClr val="C00000"/>
                </a:solidFill>
              </a:rPr>
              <a:t>justification</a:t>
            </a:r>
            <a:endParaRPr lang="hu-HU" dirty="0">
              <a:solidFill>
                <a:srgbClr val="C00000"/>
              </a:solidFill>
            </a:endParaRPr>
          </a:p>
          <a:p>
            <a:pPr>
              <a:lnSpc>
                <a:spcPct val="150000"/>
              </a:lnSpc>
            </a:pPr>
            <a:endParaRPr lang="hu-HU" dirty="0">
              <a:solidFill>
                <a:srgbClr val="C00000"/>
              </a:solidFill>
            </a:endParaRPr>
          </a:p>
          <a:p>
            <a:pPr marL="800100" lvl="1" indent="-342900">
              <a:lnSpc>
                <a:spcPct val="150000"/>
              </a:lnSpc>
              <a:buFontTx/>
              <a:buChar char="-"/>
            </a:pPr>
            <a:r>
              <a:rPr lang="hu-HU" dirty="0"/>
              <a:t>The </a:t>
            </a:r>
            <a:r>
              <a:rPr lang="hu-HU" dirty="0" err="1">
                <a:solidFill>
                  <a:srgbClr val="C00000"/>
                </a:solidFill>
              </a:rPr>
              <a:t>explanatory</a:t>
            </a:r>
            <a:r>
              <a:rPr lang="hu-HU" dirty="0">
                <a:solidFill>
                  <a:srgbClr val="C00000"/>
                </a:solidFill>
              </a:rPr>
              <a:t> </a:t>
            </a:r>
            <a:r>
              <a:rPr lang="hu-HU" dirty="0" err="1">
                <a:solidFill>
                  <a:srgbClr val="C00000"/>
                </a:solidFill>
              </a:rPr>
              <a:t>note</a:t>
            </a:r>
            <a:r>
              <a:rPr lang="hu-HU" dirty="0">
                <a:solidFill>
                  <a:srgbClr val="C00000"/>
                </a:solidFill>
              </a:rPr>
              <a:t> </a:t>
            </a:r>
            <a:r>
              <a:rPr lang="hu-HU" dirty="0" err="1"/>
              <a:t>simply</a:t>
            </a:r>
            <a:r>
              <a:rPr lang="hu-HU" dirty="0"/>
              <a:t> </a:t>
            </a:r>
            <a:r>
              <a:rPr lang="hu-HU" dirty="0" err="1"/>
              <a:t>recalls</a:t>
            </a:r>
            <a:r>
              <a:rPr lang="hu-HU" dirty="0"/>
              <a:t> the </a:t>
            </a:r>
            <a:r>
              <a:rPr lang="hu-HU" dirty="0" err="1"/>
              <a:t>normative</a:t>
            </a:r>
            <a:r>
              <a:rPr lang="hu-HU" dirty="0"/>
              <a:t> text </a:t>
            </a:r>
            <a:r>
              <a:rPr lang="hu-HU" dirty="0" err="1"/>
              <a:t>without</a:t>
            </a:r>
            <a:r>
              <a:rPr lang="hu-HU" dirty="0"/>
              <a:t> </a:t>
            </a:r>
            <a:r>
              <a:rPr lang="hu-HU" dirty="0" err="1"/>
              <a:t>explaining</a:t>
            </a:r>
            <a:r>
              <a:rPr lang="hu-HU" dirty="0"/>
              <a:t> </a:t>
            </a:r>
            <a:r>
              <a:rPr lang="hu-HU" dirty="0" err="1"/>
              <a:t>why</a:t>
            </a:r>
            <a:r>
              <a:rPr lang="hu-HU" dirty="0"/>
              <a:t> the </a:t>
            </a:r>
            <a:r>
              <a:rPr lang="hu-HU" dirty="0" err="1"/>
              <a:t>institution</a:t>
            </a:r>
            <a:r>
              <a:rPr lang="hu-HU" dirty="0"/>
              <a:t> </a:t>
            </a:r>
            <a:r>
              <a:rPr lang="hu-HU" dirty="0" err="1"/>
              <a:t>should</a:t>
            </a:r>
            <a:r>
              <a:rPr lang="hu-HU" dirty="0"/>
              <a:t> be </a:t>
            </a:r>
            <a:r>
              <a:rPr lang="hu-HU" dirty="0" err="1"/>
              <a:t>introduced</a:t>
            </a:r>
            <a:r>
              <a:rPr lang="hu-HU" dirty="0"/>
              <a:t> </a:t>
            </a:r>
          </a:p>
          <a:p>
            <a:pPr lvl="1">
              <a:lnSpc>
                <a:spcPct val="150000"/>
              </a:lnSpc>
            </a:pPr>
            <a:r>
              <a:rPr lang="hu-HU" dirty="0"/>
              <a:t>- </a:t>
            </a:r>
            <a:r>
              <a:rPr lang="hu-HU" dirty="0">
                <a:solidFill>
                  <a:srgbClr val="C00000"/>
                </a:solidFill>
              </a:rPr>
              <a:t>The exposé </a:t>
            </a:r>
            <a:r>
              <a:rPr lang="hu-HU" dirty="0"/>
              <a:t>of </a:t>
            </a:r>
            <a:r>
              <a:rPr lang="hu-HU" dirty="0" err="1"/>
              <a:t>State</a:t>
            </a:r>
            <a:r>
              <a:rPr lang="hu-HU" dirty="0"/>
              <a:t> </a:t>
            </a:r>
            <a:r>
              <a:rPr lang="hu-HU" dirty="0" err="1"/>
              <a:t>Secretary</a:t>
            </a:r>
            <a:r>
              <a:rPr lang="hu-HU" dirty="0"/>
              <a:t> Rétvári </a:t>
            </a:r>
            <a:r>
              <a:rPr lang="hu-HU" dirty="0" err="1"/>
              <a:t>refers</a:t>
            </a:r>
            <a:r>
              <a:rPr lang="hu-HU" dirty="0"/>
              <a:t> </a:t>
            </a:r>
            <a:r>
              <a:rPr lang="hu-HU" dirty="0" err="1"/>
              <a:t>to</a:t>
            </a:r>
            <a:r>
              <a:rPr lang="hu-HU" dirty="0"/>
              <a:t> the </a:t>
            </a:r>
            <a:r>
              <a:rPr lang="hu-HU" dirty="0" err="1"/>
              <a:t>fact</a:t>
            </a:r>
            <a:r>
              <a:rPr lang="hu-HU" dirty="0"/>
              <a:t> </a:t>
            </a:r>
            <a:r>
              <a:rPr lang="hu-HU" dirty="0" err="1"/>
              <a:t>that</a:t>
            </a:r>
            <a:r>
              <a:rPr lang="hu-HU" dirty="0"/>
              <a:t> </a:t>
            </a:r>
          </a:p>
          <a:p>
            <a:pPr lvl="1">
              <a:lnSpc>
                <a:spcPct val="150000"/>
              </a:lnSpc>
            </a:pPr>
            <a:r>
              <a:rPr lang="hu-HU" dirty="0"/>
              <a:t>		= 12 EU </a:t>
            </a:r>
            <a:r>
              <a:rPr lang="hu-HU" dirty="0" err="1"/>
              <a:t>member</a:t>
            </a:r>
            <a:r>
              <a:rPr lang="hu-HU" dirty="0"/>
              <a:t> </a:t>
            </a:r>
            <a:r>
              <a:rPr lang="hu-HU" dirty="0" err="1"/>
              <a:t>States</a:t>
            </a:r>
            <a:r>
              <a:rPr lang="hu-HU" dirty="0"/>
              <a:t> </a:t>
            </a:r>
            <a:r>
              <a:rPr lang="hu-HU" dirty="0" err="1"/>
              <a:t>have</a:t>
            </a:r>
            <a:r>
              <a:rPr lang="hu-HU" dirty="0"/>
              <a:t> a </a:t>
            </a:r>
            <a:r>
              <a:rPr lang="hu-HU" dirty="0" err="1"/>
              <a:t>similar</a:t>
            </a:r>
            <a:r>
              <a:rPr lang="hu-HU" dirty="0"/>
              <a:t> </a:t>
            </a:r>
            <a:r>
              <a:rPr lang="hu-HU" dirty="0" err="1"/>
              <a:t>system</a:t>
            </a:r>
            <a:r>
              <a:rPr lang="hu-HU" dirty="0"/>
              <a:t>. 	</a:t>
            </a:r>
          </a:p>
          <a:p>
            <a:pPr lvl="1">
              <a:lnSpc>
                <a:spcPct val="150000"/>
              </a:lnSpc>
            </a:pPr>
            <a:r>
              <a:rPr lang="hu-HU" dirty="0"/>
              <a:t>		= </a:t>
            </a:r>
            <a:r>
              <a:rPr lang="hu-HU" dirty="0" err="1"/>
              <a:t>guest</a:t>
            </a:r>
            <a:r>
              <a:rPr lang="hu-HU" dirty="0"/>
              <a:t> </a:t>
            </a:r>
            <a:r>
              <a:rPr lang="hu-HU" dirty="0" err="1"/>
              <a:t>investorship</a:t>
            </a:r>
            <a:r>
              <a:rPr lang="hu-HU" dirty="0"/>
              <a:t> is </a:t>
            </a:r>
            <a:r>
              <a:rPr lang="hu-HU" dirty="0" err="1"/>
              <a:t>introduced</a:t>
            </a:r>
            <a:r>
              <a:rPr lang="hu-HU" dirty="0"/>
              <a:t> „</a:t>
            </a:r>
            <a:r>
              <a:rPr lang="hu-HU" dirty="0" err="1"/>
              <a:t>with</a:t>
            </a:r>
            <a:r>
              <a:rPr lang="hu-HU" dirty="0"/>
              <a:t> a </a:t>
            </a:r>
            <a:r>
              <a:rPr lang="hu-HU" dirty="0" err="1"/>
              <a:t>view</a:t>
            </a:r>
            <a:r>
              <a:rPr lang="hu-HU" dirty="0"/>
              <a:t> </a:t>
            </a:r>
            <a:r>
              <a:rPr lang="hu-HU" dirty="0" err="1"/>
              <a:t>to</a:t>
            </a:r>
            <a:r>
              <a:rPr lang="hu-HU" dirty="0"/>
              <a:t> 			the </a:t>
            </a:r>
            <a:r>
              <a:rPr lang="hu-HU" dirty="0" err="1"/>
              <a:t>interests</a:t>
            </a:r>
            <a:r>
              <a:rPr lang="hu-HU" dirty="0"/>
              <a:t> of the </a:t>
            </a:r>
            <a:r>
              <a:rPr lang="hu-HU" dirty="0" err="1"/>
              <a:t>national</a:t>
            </a:r>
            <a:r>
              <a:rPr lang="hu-HU" dirty="0"/>
              <a:t> </a:t>
            </a:r>
            <a:r>
              <a:rPr lang="hu-HU" dirty="0" err="1"/>
              <a:t>economy</a:t>
            </a:r>
            <a:r>
              <a:rPr lang="hu-HU" dirty="0"/>
              <a:t>”  - /no </a:t>
            </a:r>
          </a:p>
          <a:p>
            <a:pPr lvl="1">
              <a:lnSpc>
                <a:spcPct val="150000"/>
              </a:lnSpc>
            </a:pPr>
            <a:r>
              <a:rPr lang="hu-HU" dirty="0"/>
              <a:t>			</a:t>
            </a:r>
            <a:r>
              <a:rPr lang="hu-HU" dirty="0" err="1"/>
              <a:t>identification</a:t>
            </a:r>
            <a:r>
              <a:rPr lang="hu-HU" dirty="0"/>
              <a:t> of </a:t>
            </a:r>
            <a:r>
              <a:rPr lang="hu-HU" dirty="0" err="1"/>
              <a:t>that</a:t>
            </a:r>
            <a:r>
              <a:rPr lang="hu-HU" dirty="0"/>
              <a:t> interest </a:t>
            </a:r>
            <a:r>
              <a:rPr lang="hu-HU" dirty="0" err="1"/>
              <a:t>was</a:t>
            </a:r>
            <a:r>
              <a:rPr lang="hu-HU" dirty="0"/>
              <a:t> </a:t>
            </a:r>
            <a:r>
              <a:rPr lang="hu-HU" dirty="0" err="1"/>
              <a:t>offered</a:t>
            </a:r>
            <a:r>
              <a:rPr lang="hu-HU" dirty="0"/>
              <a:t>-BN/</a:t>
            </a:r>
          </a:p>
          <a:p>
            <a:pPr lvl="1">
              <a:lnSpc>
                <a:spcPct val="150000"/>
              </a:lnSpc>
            </a:pPr>
            <a:r>
              <a:rPr lang="hu-HU" dirty="0"/>
              <a:t>		= </a:t>
            </a:r>
            <a:r>
              <a:rPr lang="hu-HU" dirty="0" err="1"/>
              <a:t>thorough</a:t>
            </a:r>
            <a:r>
              <a:rPr lang="hu-HU" dirty="0"/>
              <a:t> </a:t>
            </a:r>
            <a:r>
              <a:rPr lang="hu-HU" dirty="0" err="1"/>
              <a:t>national</a:t>
            </a:r>
            <a:r>
              <a:rPr lang="hu-HU" dirty="0"/>
              <a:t> </a:t>
            </a:r>
            <a:r>
              <a:rPr lang="hu-HU" dirty="0" err="1"/>
              <a:t>security</a:t>
            </a:r>
            <a:r>
              <a:rPr lang="hu-HU" dirty="0"/>
              <a:t> </a:t>
            </a:r>
            <a:r>
              <a:rPr lang="hu-HU" dirty="0" err="1"/>
              <a:t>checks</a:t>
            </a:r>
            <a:r>
              <a:rPr lang="hu-HU" dirty="0"/>
              <a:t> </a:t>
            </a:r>
            <a:r>
              <a:rPr lang="hu-HU" dirty="0" err="1"/>
              <a:t>will</a:t>
            </a:r>
            <a:r>
              <a:rPr lang="hu-HU" dirty="0"/>
              <a:t> be </a:t>
            </a:r>
            <a:r>
              <a:rPr lang="hu-HU" dirty="0" err="1"/>
              <a:t>applied</a:t>
            </a:r>
            <a:r>
              <a:rPr lang="hu-HU" dirty="0"/>
              <a:t> </a:t>
            </a:r>
          </a:p>
          <a:p>
            <a:pPr lvl="1" algn="ctr">
              <a:lnSpc>
                <a:spcPct val="150000"/>
              </a:lnSpc>
            </a:pPr>
            <a:r>
              <a:rPr lang="hu-HU" dirty="0"/>
              <a:t>------------</a:t>
            </a:r>
          </a:p>
          <a:p>
            <a:pPr lvl="1">
              <a:lnSpc>
                <a:spcPct val="150000"/>
              </a:lnSpc>
            </a:pPr>
            <a:r>
              <a:rPr lang="hu-HU" dirty="0">
                <a:solidFill>
                  <a:srgbClr val="C00000"/>
                </a:solidFill>
              </a:rPr>
              <a:t>No </a:t>
            </a:r>
            <a:r>
              <a:rPr lang="hu-HU" dirty="0" err="1">
                <a:solidFill>
                  <a:srgbClr val="C00000"/>
                </a:solidFill>
              </a:rPr>
              <a:t>reference</a:t>
            </a:r>
            <a:r>
              <a:rPr lang="hu-HU" dirty="0">
                <a:solidFill>
                  <a:srgbClr val="C00000"/>
                </a:solidFill>
              </a:rPr>
              <a:t> </a:t>
            </a:r>
            <a:r>
              <a:rPr lang="hu-HU" dirty="0" err="1">
                <a:solidFill>
                  <a:srgbClr val="C00000"/>
                </a:solidFill>
              </a:rPr>
              <a:t>to</a:t>
            </a:r>
            <a:r>
              <a:rPr lang="hu-HU" dirty="0">
                <a:solidFill>
                  <a:srgbClr val="C00000"/>
                </a:solidFill>
              </a:rPr>
              <a:t> the </a:t>
            </a:r>
            <a:r>
              <a:rPr lang="hu-HU" dirty="0" err="1">
                <a:solidFill>
                  <a:srgbClr val="C00000"/>
                </a:solidFill>
              </a:rPr>
              <a:t>previous</a:t>
            </a:r>
            <a:r>
              <a:rPr lang="hu-HU" dirty="0">
                <a:solidFill>
                  <a:srgbClr val="C00000"/>
                </a:solidFill>
              </a:rPr>
              <a:t> </a:t>
            </a:r>
            <a:r>
              <a:rPr lang="hu-HU" dirty="0" err="1">
                <a:solidFill>
                  <a:srgbClr val="C00000"/>
                </a:solidFill>
              </a:rPr>
              <a:t>settlement</a:t>
            </a:r>
            <a:r>
              <a:rPr lang="hu-HU" dirty="0">
                <a:solidFill>
                  <a:srgbClr val="C00000"/>
                </a:solidFill>
              </a:rPr>
              <a:t> </a:t>
            </a:r>
            <a:r>
              <a:rPr lang="hu-HU" dirty="0" err="1">
                <a:solidFill>
                  <a:srgbClr val="C00000"/>
                </a:solidFill>
              </a:rPr>
              <a:t>bond</a:t>
            </a:r>
            <a:r>
              <a:rPr lang="hu-HU" dirty="0">
                <a:solidFill>
                  <a:srgbClr val="C00000"/>
                </a:solidFill>
              </a:rPr>
              <a:t> </a:t>
            </a:r>
            <a:r>
              <a:rPr lang="hu-HU" dirty="0" err="1">
                <a:solidFill>
                  <a:srgbClr val="C00000"/>
                </a:solidFill>
              </a:rPr>
              <a:t>regime</a:t>
            </a:r>
            <a:r>
              <a:rPr lang="hu-HU" dirty="0"/>
              <a:t>, no </a:t>
            </a:r>
            <a:r>
              <a:rPr lang="hu-HU" dirty="0" err="1"/>
              <a:t>reflection</a:t>
            </a:r>
            <a:r>
              <a:rPr lang="hu-HU" dirty="0"/>
              <a:t> </a:t>
            </a:r>
            <a:r>
              <a:rPr lang="hu-HU" dirty="0" err="1"/>
              <a:t>on</a:t>
            </a:r>
            <a:r>
              <a:rPr lang="hu-HU" dirty="0"/>
              <a:t> </a:t>
            </a:r>
            <a:r>
              <a:rPr lang="hu-HU" dirty="0" err="1"/>
              <a:t>why</a:t>
            </a:r>
            <a:r>
              <a:rPr lang="hu-HU" dirty="0"/>
              <a:t> </a:t>
            </a:r>
            <a:r>
              <a:rPr lang="hu-HU" dirty="0" err="1"/>
              <a:t>rebirth</a:t>
            </a:r>
            <a:r>
              <a:rPr lang="hu-HU" dirty="0"/>
              <a:t> </a:t>
            </a:r>
            <a:r>
              <a:rPr lang="hu-HU" dirty="0" err="1"/>
              <a:t>follows</a:t>
            </a:r>
            <a:r>
              <a:rPr lang="hu-HU" dirty="0"/>
              <a:t> </a:t>
            </a:r>
            <a:r>
              <a:rPr lang="hu-HU" dirty="0" err="1"/>
              <a:t>coma</a:t>
            </a:r>
            <a:r>
              <a:rPr lang="hu-HU" dirty="0"/>
              <a:t> and </a:t>
            </a:r>
            <a:r>
              <a:rPr lang="hu-HU" dirty="0" err="1"/>
              <a:t>what</a:t>
            </a:r>
            <a:r>
              <a:rPr lang="hu-HU" dirty="0"/>
              <a:t> the </a:t>
            </a:r>
            <a:r>
              <a:rPr lang="hu-HU" dirty="0" err="1"/>
              <a:t>difference</a:t>
            </a:r>
            <a:r>
              <a:rPr lang="hu-HU" dirty="0"/>
              <a:t> is.</a:t>
            </a:r>
          </a:p>
          <a:p>
            <a:pPr lvl="1">
              <a:lnSpc>
                <a:spcPct val="150000"/>
              </a:lnSpc>
            </a:pPr>
            <a:endParaRPr lang="hu-HU" dirty="0"/>
          </a:p>
        </p:txBody>
      </p:sp>
    </p:spTree>
    <p:extLst>
      <p:ext uri="{BB962C8B-B14F-4D97-AF65-F5344CB8AC3E}">
        <p14:creationId xmlns:p14="http://schemas.microsoft.com/office/powerpoint/2010/main" val="437714858"/>
      </p:ext>
    </p:extLst>
  </p:cSld>
  <p:clrMapOvr>
    <a:masterClrMapping/>
  </p:clrMapOvr>
  <p:transition>
    <p:pull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F1F85C-6CCF-F02C-15A4-91B806705259}"/>
              </a:ext>
            </a:extLst>
          </p:cNvPr>
          <p:cNvSpPr>
            <a:spLocks noGrp="1"/>
          </p:cNvSpPr>
          <p:nvPr>
            <p:ph type="title"/>
          </p:nvPr>
        </p:nvSpPr>
        <p:spPr/>
        <p:txBody>
          <a:bodyPr/>
          <a:lstStyle/>
          <a:p>
            <a:r>
              <a:rPr lang="hu-HU" dirty="0" err="1"/>
              <a:t>Unusual</a:t>
            </a:r>
            <a:r>
              <a:rPr lang="hu-HU" dirty="0"/>
              <a:t> </a:t>
            </a:r>
            <a:r>
              <a:rPr lang="hu-HU" dirty="0" err="1"/>
              <a:t>elements</a:t>
            </a:r>
            <a:r>
              <a:rPr lang="hu-HU" dirty="0"/>
              <a:t> 3</a:t>
            </a:r>
          </a:p>
        </p:txBody>
      </p:sp>
      <p:sp>
        <p:nvSpPr>
          <p:cNvPr id="3" name="Tartalom helye 2">
            <a:extLst>
              <a:ext uri="{FF2B5EF4-FFF2-40B4-BE49-F238E27FC236}">
                <a16:creationId xmlns:a16="http://schemas.microsoft.com/office/drawing/2014/main" id="{EA7229C0-71B3-18E7-A085-08A9C2444C54}"/>
              </a:ext>
            </a:extLst>
          </p:cNvPr>
          <p:cNvSpPr>
            <a:spLocks noGrp="1"/>
          </p:cNvSpPr>
          <p:nvPr>
            <p:ph idx="1"/>
          </p:nvPr>
        </p:nvSpPr>
        <p:spPr/>
        <p:txBody>
          <a:bodyPr/>
          <a:lstStyle/>
          <a:p>
            <a:pPr algn="ctr"/>
            <a:r>
              <a:rPr lang="hu-HU" sz="2000" dirty="0" err="1">
                <a:solidFill>
                  <a:srgbClr val="C00000"/>
                </a:solidFill>
              </a:rPr>
              <a:t>Amendments</a:t>
            </a:r>
            <a:r>
              <a:rPr lang="hu-HU" sz="2000" dirty="0">
                <a:solidFill>
                  <a:srgbClr val="C00000"/>
                </a:solidFill>
              </a:rPr>
              <a:t> </a:t>
            </a:r>
            <a:r>
              <a:rPr lang="hu-HU" sz="2000" dirty="0" err="1"/>
              <a:t>before</a:t>
            </a:r>
            <a:r>
              <a:rPr lang="hu-HU" sz="2000" dirty="0"/>
              <a:t> </a:t>
            </a:r>
            <a:r>
              <a:rPr lang="hu-HU" sz="2000" dirty="0" err="1"/>
              <a:t>entry</a:t>
            </a:r>
            <a:r>
              <a:rPr lang="hu-HU" sz="2000" dirty="0"/>
              <a:t> </a:t>
            </a:r>
            <a:r>
              <a:rPr lang="hu-HU" sz="2000" dirty="0" err="1"/>
              <a:t>into</a:t>
            </a:r>
            <a:r>
              <a:rPr lang="hu-HU" sz="2000" dirty="0"/>
              <a:t> </a:t>
            </a:r>
            <a:r>
              <a:rPr lang="hu-HU" sz="2000" dirty="0" err="1"/>
              <a:t>force</a:t>
            </a:r>
            <a:endParaRPr lang="hu-HU" sz="2000" dirty="0"/>
          </a:p>
          <a:p>
            <a:pPr algn="ctr"/>
            <a:endParaRPr lang="hu-HU" sz="2000" dirty="0">
              <a:solidFill>
                <a:srgbClr val="C00000"/>
              </a:solidFill>
            </a:endParaRPr>
          </a:p>
          <a:p>
            <a:r>
              <a:rPr lang="hu-HU" sz="2000" dirty="0" err="1"/>
              <a:t>Several</a:t>
            </a:r>
            <a:r>
              <a:rPr lang="hu-HU" sz="2000" dirty="0"/>
              <a:t> </a:t>
            </a:r>
            <a:r>
              <a:rPr lang="hu-HU" sz="2000" dirty="0" err="1"/>
              <a:t>changes</a:t>
            </a:r>
            <a:r>
              <a:rPr lang="hu-HU" sz="2000" dirty="0"/>
              <a:t> </a:t>
            </a:r>
            <a:r>
              <a:rPr lang="hu-HU" sz="2000" dirty="0" err="1"/>
              <a:t>introduced</a:t>
            </a:r>
            <a:r>
              <a:rPr lang="hu-HU" sz="2000" dirty="0"/>
              <a:t> </a:t>
            </a:r>
            <a:r>
              <a:rPr lang="hu-HU" sz="2000" dirty="0" err="1"/>
              <a:t>by</a:t>
            </a:r>
            <a:r>
              <a:rPr lang="hu-HU" sz="2000" dirty="0"/>
              <a:t> </a:t>
            </a:r>
            <a:r>
              <a:rPr lang="hu-HU" sz="2000" dirty="0" err="1"/>
              <a:t>amendments</a:t>
            </a:r>
            <a:r>
              <a:rPr lang="hu-HU" sz="2000" dirty="0"/>
              <a:t> </a:t>
            </a:r>
            <a:r>
              <a:rPr lang="hu-HU" sz="2000" dirty="0" err="1"/>
              <a:t>to</a:t>
            </a:r>
            <a:r>
              <a:rPr lang="hu-HU" sz="2000" dirty="0"/>
              <a:t> the </a:t>
            </a:r>
            <a:r>
              <a:rPr lang="hu-HU" sz="2000" dirty="0" err="1"/>
              <a:t>law</a:t>
            </a:r>
            <a:r>
              <a:rPr lang="hu-HU" sz="2000" dirty="0"/>
              <a:t> </a:t>
            </a:r>
            <a:r>
              <a:rPr lang="hu-HU" sz="2000" dirty="0" err="1"/>
              <a:t>before</a:t>
            </a:r>
            <a:r>
              <a:rPr lang="hu-HU" sz="2000" dirty="0"/>
              <a:t> the </a:t>
            </a:r>
            <a:r>
              <a:rPr lang="hu-HU" sz="2000" dirty="0" err="1"/>
              <a:t>operation</a:t>
            </a:r>
            <a:r>
              <a:rPr lang="hu-HU" sz="2000" dirty="0"/>
              <a:t> of the </a:t>
            </a:r>
            <a:r>
              <a:rPr lang="hu-HU" sz="2000" dirty="0" err="1"/>
              <a:t>system</a:t>
            </a:r>
            <a:r>
              <a:rPr lang="hu-HU" sz="2000" dirty="0"/>
              <a:t> </a:t>
            </a:r>
            <a:r>
              <a:rPr lang="hu-HU" sz="2000" dirty="0" err="1"/>
              <a:t>started</a:t>
            </a:r>
            <a:r>
              <a:rPr lang="hu-HU" sz="2000" dirty="0"/>
              <a:t> mid 2024.</a:t>
            </a:r>
          </a:p>
          <a:p>
            <a:endParaRPr lang="hu-HU" sz="2000" dirty="0"/>
          </a:p>
          <a:p>
            <a:r>
              <a:rPr lang="hu-HU" sz="2000" dirty="0"/>
              <a:t>Most </a:t>
            </a:r>
            <a:r>
              <a:rPr lang="hu-HU" sz="2000" dirty="0" err="1"/>
              <a:t>important</a:t>
            </a:r>
            <a:r>
              <a:rPr lang="hu-HU" sz="2000" dirty="0"/>
              <a:t>: </a:t>
            </a:r>
            <a:r>
              <a:rPr lang="hu-HU" sz="2000" dirty="0">
                <a:solidFill>
                  <a:srgbClr val="C00000"/>
                </a:solidFill>
              </a:rPr>
              <a:t>the </a:t>
            </a:r>
            <a:r>
              <a:rPr lang="hu-HU" sz="2000" dirty="0" err="1">
                <a:solidFill>
                  <a:srgbClr val="C00000"/>
                </a:solidFill>
              </a:rPr>
              <a:t>option</a:t>
            </a:r>
            <a:r>
              <a:rPr lang="hu-HU" sz="2000" dirty="0">
                <a:solidFill>
                  <a:srgbClr val="C00000"/>
                </a:solidFill>
              </a:rPr>
              <a:t> </a:t>
            </a:r>
            <a:r>
              <a:rPr lang="hu-HU" sz="2000" dirty="0" err="1">
                <a:solidFill>
                  <a:srgbClr val="C00000"/>
                </a:solidFill>
              </a:rPr>
              <a:t>to</a:t>
            </a:r>
            <a:r>
              <a:rPr lang="hu-HU" sz="2000" dirty="0">
                <a:solidFill>
                  <a:srgbClr val="C00000"/>
                </a:solidFill>
              </a:rPr>
              <a:t> </a:t>
            </a:r>
            <a:r>
              <a:rPr lang="hu-HU" sz="2000" dirty="0" err="1">
                <a:solidFill>
                  <a:srgbClr val="C00000"/>
                </a:solidFill>
              </a:rPr>
              <a:t>purchase</a:t>
            </a:r>
            <a:r>
              <a:rPr lang="hu-HU" sz="2000" dirty="0">
                <a:solidFill>
                  <a:srgbClr val="C00000"/>
                </a:solidFill>
              </a:rPr>
              <a:t> </a:t>
            </a:r>
            <a:r>
              <a:rPr lang="hu-HU" sz="2000" dirty="0" err="1">
                <a:solidFill>
                  <a:srgbClr val="C00000"/>
                </a:solidFill>
              </a:rPr>
              <a:t>real</a:t>
            </a:r>
            <a:r>
              <a:rPr lang="hu-HU" sz="2000" dirty="0">
                <a:solidFill>
                  <a:srgbClr val="C00000"/>
                </a:solidFill>
              </a:rPr>
              <a:t> </a:t>
            </a:r>
            <a:r>
              <a:rPr lang="hu-HU" sz="2000" dirty="0" err="1">
                <a:solidFill>
                  <a:srgbClr val="C00000"/>
                </a:solidFill>
              </a:rPr>
              <a:t>estate</a:t>
            </a:r>
            <a:r>
              <a:rPr lang="hu-HU" sz="2000" dirty="0">
                <a:solidFill>
                  <a:srgbClr val="C00000"/>
                </a:solidFill>
              </a:rPr>
              <a:t> for the </a:t>
            </a:r>
            <a:r>
              <a:rPr lang="hu-HU" sz="2000" dirty="0" err="1">
                <a:solidFill>
                  <a:srgbClr val="C00000"/>
                </a:solidFill>
              </a:rPr>
              <a:t>value</a:t>
            </a:r>
            <a:r>
              <a:rPr lang="hu-HU" sz="2000" dirty="0">
                <a:solidFill>
                  <a:srgbClr val="C00000"/>
                </a:solidFill>
              </a:rPr>
              <a:t> of </a:t>
            </a:r>
            <a:r>
              <a:rPr lang="hu-HU" sz="2000" dirty="0" err="1">
                <a:solidFill>
                  <a:srgbClr val="C00000"/>
                </a:solidFill>
              </a:rPr>
              <a:t>at</a:t>
            </a:r>
            <a:r>
              <a:rPr lang="hu-HU" sz="2000" dirty="0">
                <a:solidFill>
                  <a:srgbClr val="C00000"/>
                </a:solidFill>
              </a:rPr>
              <a:t> </a:t>
            </a:r>
            <a:r>
              <a:rPr lang="hu-HU" sz="2000" dirty="0" err="1">
                <a:solidFill>
                  <a:srgbClr val="C00000"/>
                </a:solidFill>
              </a:rPr>
              <a:t>least</a:t>
            </a:r>
            <a:r>
              <a:rPr lang="hu-HU" sz="2000" dirty="0">
                <a:solidFill>
                  <a:srgbClr val="C00000"/>
                </a:solidFill>
              </a:rPr>
              <a:t> 500 000 Euros </a:t>
            </a:r>
            <a:r>
              <a:rPr lang="hu-HU" sz="2000" dirty="0" err="1">
                <a:solidFill>
                  <a:srgbClr val="C00000"/>
                </a:solidFill>
              </a:rPr>
              <a:t>was</a:t>
            </a:r>
            <a:r>
              <a:rPr lang="hu-HU" sz="2000" dirty="0">
                <a:solidFill>
                  <a:srgbClr val="C00000"/>
                </a:solidFill>
              </a:rPr>
              <a:t> </a:t>
            </a:r>
            <a:r>
              <a:rPr lang="hu-HU" sz="2000" dirty="0" err="1">
                <a:solidFill>
                  <a:srgbClr val="C00000"/>
                </a:solidFill>
              </a:rPr>
              <a:t>completely</a:t>
            </a:r>
            <a:r>
              <a:rPr lang="hu-HU" sz="2000" dirty="0">
                <a:solidFill>
                  <a:srgbClr val="C00000"/>
                </a:solidFill>
              </a:rPr>
              <a:t> </a:t>
            </a:r>
            <a:r>
              <a:rPr lang="hu-HU" sz="2000" dirty="0" err="1">
                <a:solidFill>
                  <a:srgbClr val="C00000"/>
                </a:solidFill>
              </a:rPr>
              <a:t>removed</a:t>
            </a:r>
            <a:endParaRPr lang="hu-HU" sz="2000" dirty="0">
              <a:solidFill>
                <a:srgbClr val="C00000"/>
              </a:solidFill>
            </a:endParaRPr>
          </a:p>
          <a:p>
            <a:endParaRPr lang="hu-HU" sz="2000" dirty="0">
              <a:solidFill>
                <a:srgbClr val="C00000"/>
              </a:solidFill>
            </a:endParaRPr>
          </a:p>
          <a:p>
            <a:r>
              <a:rPr lang="hu-HU" sz="2000" dirty="0"/>
              <a:t>The </a:t>
            </a:r>
            <a:r>
              <a:rPr lang="hu-HU" sz="2000" dirty="0" err="1"/>
              <a:t>explanatory</a:t>
            </a:r>
            <a:r>
              <a:rPr lang="hu-HU" sz="2000" dirty="0"/>
              <a:t> </a:t>
            </a:r>
            <a:r>
              <a:rPr lang="hu-HU" sz="2000" dirty="0" err="1"/>
              <a:t>note</a:t>
            </a:r>
            <a:r>
              <a:rPr lang="hu-HU" sz="2000" dirty="0"/>
              <a:t> </a:t>
            </a:r>
            <a:r>
              <a:rPr lang="hu-HU" sz="2000" dirty="0" err="1"/>
              <a:t>to</a:t>
            </a:r>
            <a:r>
              <a:rPr lang="hu-HU" sz="2000" dirty="0"/>
              <a:t> the amendment </a:t>
            </a:r>
            <a:r>
              <a:rPr lang="hu-HU" sz="2000" dirty="0" err="1"/>
              <a:t>refers</a:t>
            </a:r>
            <a:r>
              <a:rPr lang="hu-HU" sz="2000" dirty="0"/>
              <a:t> </a:t>
            </a:r>
            <a:r>
              <a:rPr lang="hu-HU" sz="2000" dirty="0" err="1"/>
              <a:t>to</a:t>
            </a:r>
            <a:r>
              <a:rPr lang="hu-HU" sz="2000" dirty="0"/>
              <a:t> „</a:t>
            </a:r>
            <a:r>
              <a:rPr lang="hu-HU" sz="2000" dirty="0">
                <a:solidFill>
                  <a:srgbClr val="C00000"/>
                </a:solidFill>
              </a:rPr>
              <a:t>a </a:t>
            </a:r>
            <a:r>
              <a:rPr lang="hu-HU" sz="2000" dirty="0" err="1">
                <a:solidFill>
                  <a:srgbClr val="C00000"/>
                </a:solidFill>
              </a:rPr>
              <a:t>group</a:t>
            </a:r>
            <a:r>
              <a:rPr lang="hu-HU" sz="2000" dirty="0">
                <a:solidFill>
                  <a:srgbClr val="C00000"/>
                </a:solidFill>
              </a:rPr>
              <a:t> of </a:t>
            </a:r>
            <a:r>
              <a:rPr lang="hu-HU" sz="2000" dirty="0" err="1">
                <a:solidFill>
                  <a:srgbClr val="C00000"/>
                </a:solidFill>
              </a:rPr>
              <a:t>members</a:t>
            </a:r>
            <a:r>
              <a:rPr lang="hu-HU" sz="2000" dirty="0">
                <a:solidFill>
                  <a:srgbClr val="C00000"/>
                </a:solidFill>
              </a:rPr>
              <a:t> of the European </a:t>
            </a:r>
            <a:r>
              <a:rPr lang="hu-HU" sz="2000" dirty="0" err="1">
                <a:solidFill>
                  <a:srgbClr val="C00000"/>
                </a:solidFill>
              </a:rPr>
              <a:t>Parliament</a:t>
            </a:r>
            <a:r>
              <a:rPr lang="hu-HU" sz="2000" dirty="0">
                <a:solidFill>
                  <a:srgbClr val="C00000"/>
                </a:solidFill>
              </a:rPr>
              <a:t>” </a:t>
            </a:r>
            <a:r>
              <a:rPr lang="hu-HU" sz="2000" dirty="0" err="1">
                <a:solidFill>
                  <a:srgbClr val="C00000"/>
                </a:solidFill>
              </a:rPr>
              <a:t>who</a:t>
            </a:r>
            <a:r>
              <a:rPr lang="hu-HU" sz="2000" dirty="0">
                <a:solidFill>
                  <a:srgbClr val="C00000"/>
                </a:solidFill>
              </a:rPr>
              <a:t> </a:t>
            </a:r>
            <a:r>
              <a:rPr lang="hu-HU" sz="2000" dirty="0" err="1">
                <a:solidFill>
                  <a:srgbClr val="C00000"/>
                </a:solidFill>
              </a:rPr>
              <a:t>identified</a:t>
            </a:r>
            <a:r>
              <a:rPr lang="hu-HU" sz="2000" dirty="0">
                <a:solidFill>
                  <a:srgbClr val="C00000"/>
                </a:solidFill>
              </a:rPr>
              <a:t> the </a:t>
            </a:r>
            <a:r>
              <a:rPr lang="hu-HU" sz="2000" dirty="0" err="1">
                <a:solidFill>
                  <a:srgbClr val="C00000"/>
                </a:solidFill>
              </a:rPr>
              <a:t>purchase</a:t>
            </a:r>
            <a:r>
              <a:rPr lang="hu-HU" sz="2000" dirty="0">
                <a:solidFill>
                  <a:srgbClr val="C00000"/>
                </a:solidFill>
              </a:rPr>
              <a:t> of </a:t>
            </a:r>
            <a:r>
              <a:rPr lang="hu-HU" sz="2000" dirty="0" err="1">
                <a:solidFill>
                  <a:srgbClr val="C00000"/>
                </a:solidFill>
              </a:rPr>
              <a:t>real</a:t>
            </a:r>
            <a:r>
              <a:rPr lang="hu-HU" sz="2000" dirty="0">
                <a:solidFill>
                  <a:srgbClr val="C00000"/>
                </a:solidFill>
              </a:rPr>
              <a:t> </a:t>
            </a:r>
            <a:r>
              <a:rPr lang="hu-HU" sz="2000" dirty="0" err="1">
                <a:solidFill>
                  <a:srgbClr val="C00000"/>
                </a:solidFill>
              </a:rPr>
              <a:t>estate</a:t>
            </a:r>
            <a:r>
              <a:rPr lang="hu-HU" sz="2000" dirty="0">
                <a:solidFill>
                  <a:srgbClr val="C00000"/>
                </a:solidFill>
              </a:rPr>
              <a:t> </a:t>
            </a:r>
            <a:r>
              <a:rPr lang="hu-HU" sz="2000" dirty="0" err="1">
                <a:solidFill>
                  <a:srgbClr val="C00000"/>
                </a:solidFill>
              </a:rPr>
              <a:t>used</a:t>
            </a:r>
            <a:r>
              <a:rPr lang="hu-HU" sz="2000" dirty="0">
                <a:solidFill>
                  <a:srgbClr val="C00000"/>
                </a:solidFill>
              </a:rPr>
              <a:t> for </a:t>
            </a:r>
            <a:r>
              <a:rPr lang="hu-HU" sz="2000" dirty="0" err="1">
                <a:solidFill>
                  <a:srgbClr val="C00000"/>
                </a:solidFill>
              </a:rPr>
              <a:t>housing</a:t>
            </a:r>
            <a:r>
              <a:rPr lang="hu-HU" sz="2000" dirty="0">
                <a:solidFill>
                  <a:srgbClr val="C00000"/>
                </a:solidFill>
              </a:rPr>
              <a:t> </a:t>
            </a:r>
            <a:r>
              <a:rPr lang="hu-HU" sz="2000" dirty="0" err="1">
                <a:solidFill>
                  <a:srgbClr val="C00000"/>
                </a:solidFill>
              </a:rPr>
              <a:t>as</a:t>
            </a:r>
            <a:r>
              <a:rPr lang="hu-HU" sz="2000" dirty="0">
                <a:solidFill>
                  <a:srgbClr val="C00000"/>
                </a:solidFill>
              </a:rPr>
              <a:t> a </a:t>
            </a:r>
            <a:r>
              <a:rPr lang="hu-HU" sz="2000" dirty="0" err="1">
                <a:solidFill>
                  <a:srgbClr val="C00000"/>
                </a:solidFill>
              </a:rPr>
              <a:t>risk</a:t>
            </a:r>
            <a:r>
              <a:rPr lang="hu-HU" sz="2000" dirty="0"/>
              <a:t> – </a:t>
            </a:r>
            <a:r>
              <a:rPr lang="hu-HU" sz="2000" dirty="0" err="1"/>
              <a:t>therefore</a:t>
            </a:r>
            <a:r>
              <a:rPr lang="hu-HU" sz="2000" dirty="0"/>
              <a:t> the </a:t>
            </a:r>
            <a:r>
              <a:rPr lang="hu-HU" sz="2000" dirty="0" err="1"/>
              <a:t>Hungarian</a:t>
            </a:r>
            <a:r>
              <a:rPr lang="hu-HU" sz="2000" dirty="0"/>
              <a:t> </a:t>
            </a:r>
            <a:r>
              <a:rPr lang="hu-HU" sz="2000" dirty="0" err="1"/>
              <a:t>Government</a:t>
            </a:r>
            <a:r>
              <a:rPr lang="hu-HU" sz="2000" dirty="0"/>
              <a:t> </a:t>
            </a:r>
            <a:r>
              <a:rPr lang="hu-HU" sz="2000" dirty="0" err="1"/>
              <a:t>removes</a:t>
            </a:r>
            <a:r>
              <a:rPr lang="hu-HU" sz="2000" dirty="0"/>
              <a:t> </a:t>
            </a:r>
            <a:r>
              <a:rPr lang="hu-HU" sz="2000" dirty="0" err="1"/>
              <a:t>it</a:t>
            </a:r>
            <a:r>
              <a:rPr lang="hu-HU" sz="2000" dirty="0"/>
              <a:t> </a:t>
            </a:r>
            <a:r>
              <a:rPr lang="hu-HU" sz="2000" dirty="0" err="1"/>
              <a:t>from</a:t>
            </a:r>
            <a:r>
              <a:rPr lang="hu-HU" sz="2000" dirty="0"/>
              <a:t> the </a:t>
            </a:r>
            <a:r>
              <a:rPr lang="hu-HU" sz="2000" dirty="0" err="1"/>
              <a:t>options</a:t>
            </a:r>
            <a:r>
              <a:rPr lang="hu-HU" sz="2000" dirty="0"/>
              <a:t> </a:t>
            </a:r>
          </a:p>
          <a:p>
            <a:r>
              <a:rPr lang="hu-HU" dirty="0"/>
              <a:t>	</a:t>
            </a:r>
            <a:r>
              <a:rPr lang="hu-HU" sz="1200" dirty="0"/>
              <a:t>(</a:t>
            </a:r>
            <a:r>
              <a:rPr lang="hu-HU" sz="1200" dirty="0" err="1"/>
              <a:t>Explanatory</a:t>
            </a:r>
            <a:r>
              <a:rPr lang="hu-HU" sz="1200" dirty="0"/>
              <a:t> </a:t>
            </a:r>
            <a:r>
              <a:rPr lang="hu-HU" sz="1200" dirty="0" err="1"/>
              <a:t>note</a:t>
            </a:r>
            <a:r>
              <a:rPr lang="hu-HU" sz="1200" dirty="0"/>
              <a:t> </a:t>
            </a:r>
            <a:r>
              <a:rPr lang="hu-HU" sz="1200" dirty="0" err="1"/>
              <a:t>to</a:t>
            </a:r>
            <a:r>
              <a:rPr lang="hu-HU" sz="1200" dirty="0"/>
              <a:t> the </a:t>
            </a:r>
            <a:r>
              <a:rPr lang="hu-HU" sz="1200" dirty="0" err="1"/>
              <a:t>bill</a:t>
            </a:r>
            <a:r>
              <a:rPr lang="hu-HU" sz="1200" dirty="0"/>
              <a:t> T/9707 </a:t>
            </a:r>
            <a:r>
              <a:rPr lang="hu-HU" sz="1200" dirty="0" err="1"/>
              <a:t>on</a:t>
            </a:r>
            <a:r>
              <a:rPr lang="hu-HU" sz="1200" dirty="0"/>
              <a:t> the </a:t>
            </a:r>
            <a:r>
              <a:rPr lang="hu-HU" sz="1200" dirty="0" err="1"/>
              <a:t>resilience</a:t>
            </a:r>
            <a:r>
              <a:rPr lang="hu-HU" sz="1200" dirty="0"/>
              <a:t> of </a:t>
            </a:r>
            <a:r>
              <a:rPr lang="hu-HU" sz="1200" dirty="0" err="1"/>
              <a:t>critical</a:t>
            </a:r>
            <a:r>
              <a:rPr lang="hu-HU" sz="1200" dirty="0"/>
              <a:t> </a:t>
            </a:r>
            <a:r>
              <a:rPr lang="hu-HU" sz="1200" dirty="0" err="1"/>
              <a:t>infrastructure</a:t>
            </a:r>
            <a:r>
              <a:rPr lang="hu-HU" sz="1200" dirty="0"/>
              <a:t>, </a:t>
            </a:r>
            <a:r>
              <a:rPr lang="hu-HU" sz="1200" dirty="0" err="1"/>
              <a:t>by</a:t>
            </a:r>
            <a:r>
              <a:rPr lang="hu-HU" sz="1200" dirty="0"/>
              <a:t> Sándor Pintér, </a:t>
            </a:r>
            <a:r>
              <a:rPr lang="hu-HU" sz="1200" dirty="0" err="1"/>
              <a:t>Minister</a:t>
            </a:r>
            <a:r>
              <a:rPr lang="hu-HU" sz="1200" dirty="0"/>
              <a:t> for </a:t>
            </a:r>
            <a:r>
              <a:rPr lang="hu-HU" sz="1200" dirty="0" err="1"/>
              <a:t>Interior</a:t>
            </a:r>
            <a:r>
              <a:rPr lang="hu-HU" sz="1200" dirty="0"/>
              <a:t>, 14 December 2024, p. 20) The amendment is </a:t>
            </a:r>
            <a:r>
              <a:rPr lang="hu-HU" sz="1200" dirty="0" err="1"/>
              <a:t>codified</a:t>
            </a:r>
            <a:r>
              <a:rPr lang="hu-HU" sz="1200" dirty="0"/>
              <a:t>  in § 135 (2) of </a:t>
            </a:r>
            <a:r>
              <a:rPr lang="hu-HU" sz="1200" dirty="0" err="1"/>
              <a:t>Act</a:t>
            </a:r>
            <a:r>
              <a:rPr lang="hu-HU" sz="1200" dirty="0"/>
              <a:t> no LXXXIV. of  2024</a:t>
            </a:r>
          </a:p>
          <a:p>
            <a:endParaRPr lang="hu-HU" dirty="0"/>
          </a:p>
        </p:txBody>
      </p:sp>
    </p:spTree>
    <p:extLst>
      <p:ext uri="{BB962C8B-B14F-4D97-AF65-F5344CB8AC3E}">
        <p14:creationId xmlns:p14="http://schemas.microsoft.com/office/powerpoint/2010/main" val="1247146033"/>
      </p:ext>
    </p:extLst>
  </p:cSld>
  <p:clrMapOvr>
    <a:masterClrMapping/>
  </p:clrMapOvr>
  <p:transition>
    <p:pull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2EA47F-C15A-8629-D380-AAAF6ABE93EB}"/>
              </a:ext>
            </a:extLst>
          </p:cNvPr>
          <p:cNvSpPr>
            <a:spLocks noGrp="1"/>
          </p:cNvSpPr>
          <p:nvPr>
            <p:ph type="title"/>
          </p:nvPr>
        </p:nvSpPr>
        <p:spPr/>
        <p:txBody>
          <a:bodyPr/>
          <a:lstStyle/>
          <a:p>
            <a:r>
              <a:rPr lang="hu-HU" dirty="0" err="1"/>
              <a:t>Unusual</a:t>
            </a:r>
            <a:r>
              <a:rPr lang="hu-HU" dirty="0"/>
              <a:t> </a:t>
            </a:r>
            <a:r>
              <a:rPr lang="hu-HU" dirty="0" err="1"/>
              <a:t>elements</a:t>
            </a:r>
            <a:r>
              <a:rPr lang="hu-HU" dirty="0"/>
              <a:t> 4</a:t>
            </a:r>
          </a:p>
        </p:txBody>
      </p:sp>
      <p:sp>
        <p:nvSpPr>
          <p:cNvPr id="3" name="Tartalom helye 2">
            <a:extLst>
              <a:ext uri="{FF2B5EF4-FFF2-40B4-BE49-F238E27FC236}">
                <a16:creationId xmlns:a16="http://schemas.microsoft.com/office/drawing/2014/main" id="{47BFEB3C-74CA-EA06-FC60-9523DFA294C2}"/>
              </a:ext>
            </a:extLst>
          </p:cNvPr>
          <p:cNvSpPr>
            <a:spLocks noGrp="1"/>
          </p:cNvSpPr>
          <p:nvPr>
            <p:ph idx="1"/>
          </p:nvPr>
        </p:nvSpPr>
        <p:spPr/>
        <p:txBody>
          <a:bodyPr/>
          <a:lstStyle/>
          <a:p>
            <a:pPr algn="ctr"/>
            <a:r>
              <a:rPr lang="hu-HU" dirty="0"/>
              <a:t>Gross </a:t>
            </a:r>
            <a:r>
              <a:rPr lang="hu-HU" dirty="0" err="1">
                <a:solidFill>
                  <a:srgbClr val="C00000"/>
                </a:solidFill>
              </a:rPr>
              <a:t>difference</a:t>
            </a:r>
            <a:r>
              <a:rPr lang="hu-HU" dirty="0">
                <a:solidFill>
                  <a:srgbClr val="C00000"/>
                </a:solidFill>
              </a:rPr>
              <a:t> </a:t>
            </a:r>
            <a:r>
              <a:rPr lang="hu-HU" dirty="0"/>
              <a:t>between </a:t>
            </a:r>
            <a:r>
              <a:rPr lang="hu-HU" dirty="0" err="1">
                <a:solidFill>
                  <a:srgbClr val="C00000"/>
                </a:solidFill>
              </a:rPr>
              <a:t>investment</a:t>
            </a:r>
            <a:r>
              <a:rPr lang="hu-HU" dirty="0"/>
              <a:t>  </a:t>
            </a:r>
            <a:r>
              <a:rPr lang="hu-HU" dirty="0" err="1"/>
              <a:t>with</a:t>
            </a:r>
            <a:r>
              <a:rPr lang="hu-HU" dirty="0"/>
              <a:t> </a:t>
            </a:r>
            <a:r>
              <a:rPr lang="hu-HU" dirty="0" err="1"/>
              <a:t>return</a:t>
            </a:r>
            <a:r>
              <a:rPr lang="hu-HU" dirty="0"/>
              <a:t> and </a:t>
            </a:r>
            <a:r>
              <a:rPr lang="hu-HU" dirty="0" err="1">
                <a:solidFill>
                  <a:srgbClr val="C00000"/>
                </a:solidFill>
              </a:rPr>
              <a:t>donation</a:t>
            </a:r>
            <a:r>
              <a:rPr lang="hu-HU" dirty="0">
                <a:solidFill>
                  <a:srgbClr val="C00000"/>
                </a:solidFill>
              </a:rPr>
              <a:t> </a:t>
            </a:r>
            <a:r>
              <a:rPr lang="hu-HU" dirty="0"/>
              <a:t> </a:t>
            </a:r>
          </a:p>
          <a:p>
            <a:pPr algn="ctr"/>
            <a:endParaRPr lang="hu-HU" dirty="0"/>
          </a:p>
          <a:p>
            <a:r>
              <a:rPr lang="hu-HU" dirty="0" err="1"/>
              <a:t>Why</a:t>
            </a:r>
            <a:r>
              <a:rPr lang="hu-HU" dirty="0"/>
              <a:t> </a:t>
            </a:r>
            <a:r>
              <a:rPr lang="hu-HU" dirty="0" err="1"/>
              <a:t>ask</a:t>
            </a:r>
            <a:r>
              <a:rPr lang="hu-HU" dirty="0"/>
              <a:t> </a:t>
            </a:r>
            <a:r>
              <a:rPr lang="hu-HU" dirty="0" err="1"/>
              <a:t>four</a:t>
            </a:r>
            <a:r>
              <a:rPr lang="hu-HU" dirty="0"/>
              <a:t> </a:t>
            </a:r>
            <a:r>
              <a:rPr lang="hu-HU" dirty="0" err="1"/>
              <a:t>times</a:t>
            </a:r>
            <a:r>
              <a:rPr lang="hu-HU" dirty="0"/>
              <a:t> more </a:t>
            </a:r>
            <a:r>
              <a:rPr lang="hu-HU" dirty="0" err="1"/>
              <a:t>to</a:t>
            </a:r>
            <a:r>
              <a:rPr lang="hu-HU" dirty="0"/>
              <a:t> be </a:t>
            </a:r>
            <a:r>
              <a:rPr lang="hu-HU" dirty="0" err="1"/>
              <a:t>donated</a:t>
            </a:r>
            <a:r>
              <a:rPr lang="hu-HU" dirty="0"/>
              <a:t> </a:t>
            </a:r>
            <a:r>
              <a:rPr lang="hu-HU" dirty="0" err="1"/>
              <a:t>than</a:t>
            </a:r>
            <a:r>
              <a:rPr lang="hu-HU" dirty="0"/>
              <a:t> </a:t>
            </a:r>
            <a:r>
              <a:rPr lang="hu-HU" dirty="0" err="1"/>
              <a:t>what</a:t>
            </a:r>
            <a:r>
              <a:rPr lang="hu-HU" dirty="0"/>
              <a:t> has </a:t>
            </a:r>
            <a:r>
              <a:rPr lang="hu-HU" dirty="0" err="1"/>
              <a:t>to</a:t>
            </a:r>
            <a:r>
              <a:rPr lang="hu-HU" dirty="0"/>
              <a:t> be </a:t>
            </a:r>
            <a:r>
              <a:rPr lang="hu-HU" dirty="0" err="1"/>
              <a:t>invested</a:t>
            </a:r>
            <a:r>
              <a:rPr lang="hu-HU" dirty="0"/>
              <a:t>? (1 </a:t>
            </a:r>
            <a:r>
              <a:rPr lang="hu-HU" dirty="0" err="1"/>
              <a:t>million</a:t>
            </a:r>
            <a:r>
              <a:rPr lang="hu-HU" dirty="0"/>
              <a:t> </a:t>
            </a:r>
            <a:r>
              <a:rPr lang="hu-HU" dirty="0" err="1"/>
              <a:t>versus</a:t>
            </a:r>
            <a:r>
              <a:rPr lang="hu-HU" dirty="0"/>
              <a:t> 250 000)? </a:t>
            </a:r>
            <a:br>
              <a:rPr lang="hu-HU" dirty="0"/>
            </a:br>
            <a:endParaRPr lang="hu-HU" dirty="0"/>
          </a:p>
          <a:p>
            <a:r>
              <a:rPr lang="hu-HU" dirty="0">
                <a:solidFill>
                  <a:srgbClr val="C00000"/>
                </a:solidFill>
              </a:rPr>
              <a:t>The </a:t>
            </a:r>
            <a:r>
              <a:rPr lang="hu-HU" dirty="0" err="1">
                <a:solidFill>
                  <a:srgbClr val="C00000"/>
                </a:solidFill>
              </a:rPr>
              <a:t>only</a:t>
            </a:r>
            <a:r>
              <a:rPr lang="hu-HU" dirty="0">
                <a:solidFill>
                  <a:srgbClr val="C00000"/>
                </a:solidFill>
              </a:rPr>
              <a:t> benefit</a:t>
            </a:r>
            <a:r>
              <a:rPr lang="hu-HU" dirty="0"/>
              <a:t>: in </a:t>
            </a:r>
            <a:r>
              <a:rPr lang="hu-HU" dirty="0" err="1"/>
              <a:t>case</a:t>
            </a:r>
            <a:r>
              <a:rPr lang="hu-HU" dirty="0"/>
              <a:t> of </a:t>
            </a:r>
            <a:r>
              <a:rPr lang="hu-HU" dirty="0" err="1"/>
              <a:t>donation</a:t>
            </a:r>
            <a:r>
              <a:rPr lang="hu-HU" dirty="0"/>
              <a:t> </a:t>
            </a:r>
            <a:r>
              <a:rPr lang="hu-HU" dirty="0" err="1"/>
              <a:t>residency</a:t>
            </a:r>
            <a:r>
              <a:rPr lang="hu-HU" dirty="0"/>
              <a:t> </a:t>
            </a:r>
            <a:r>
              <a:rPr lang="hu-HU" dirty="0">
                <a:solidFill>
                  <a:srgbClr val="C00000"/>
                </a:solidFill>
              </a:rPr>
              <a:t>permit is </a:t>
            </a:r>
            <a:r>
              <a:rPr lang="hu-HU" dirty="0" err="1"/>
              <a:t>automatically</a:t>
            </a:r>
            <a:r>
              <a:rPr lang="hu-HU" dirty="0"/>
              <a:t> </a:t>
            </a:r>
            <a:r>
              <a:rPr lang="hu-HU" dirty="0" err="1">
                <a:solidFill>
                  <a:srgbClr val="C00000"/>
                </a:solidFill>
              </a:rPr>
              <a:t>renewed</a:t>
            </a:r>
            <a:r>
              <a:rPr lang="hu-HU" dirty="0">
                <a:solidFill>
                  <a:srgbClr val="C00000"/>
                </a:solidFill>
              </a:rPr>
              <a:t> </a:t>
            </a:r>
            <a:r>
              <a:rPr lang="hu-HU" dirty="0" err="1"/>
              <a:t>after</a:t>
            </a:r>
            <a:r>
              <a:rPr lang="hu-HU" dirty="0"/>
              <a:t> 10 </a:t>
            </a:r>
            <a:r>
              <a:rPr lang="hu-HU" dirty="0" err="1"/>
              <a:t>years</a:t>
            </a:r>
            <a:r>
              <a:rPr lang="hu-HU" dirty="0"/>
              <a:t> (</a:t>
            </a:r>
            <a:r>
              <a:rPr lang="hu-HU" dirty="0" err="1"/>
              <a:t>if</a:t>
            </a:r>
            <a:r>
              <a:rPr lang="hu-HU" dirty="0"/>
              <a:t> no </a:t>
            </a:r>
            <a:r>
              <a:rPr lang="hu-HU" dirty="0" err="1"/>
              <a:t>termination</a:t>
            </a:r>
            <a:r>
              <a:rPr lang="hu-HU" dirty="0"/>
              <a:t> </a:t>
            </a:r>
            <a:r>
              <a:rPr lang="hu-HU" dirty="0" err="1"/>
              <a:t>cause</a:t>
            </a:r>
            <a:r>
              <a:rPr lang="hu-HU" dirty="0"/>
              <a:t> </a:t>
            </a:r>
            <a:r>
              <a:rPr lang="hu-HU" dirty="0" err="1"/>
              <a:t>emerges</a:t>
            </a:r>
            <a:r>
              <a:rPr lang="hu-HU" dirty="0"/>
              <a:t>)</a:t>
            </a:r>
          </a:p>
          <a:p>
            <a:endParaRPr lang="hu-HU" dirty="0"/>
          </a:p>
          <a:p>
            <a:r>
              <a:rPr lang="hu-HU" dirty="0" err="1"/>
              <a:t>Possible</a:t>
            </a:r>
            <a:r>
              <a:rPr lang="hu-HU" dirty="0"/>
              <a:t> </a:t>
            </a:r>
            <a:r>
              <a:rPr lang="hu-HU" dirty="0" err="1"/>
              <a:t>explanation</a:t>
            </a:r>
            <a:r>
              <a:rPr lang="hu-HU" dirty="0"/>
              <a:t>: </a:t>
            </a:r>
            <a:r>
              <a:rPr lang="hu-HU" dirty="0" err="1"/>
              <a:t>Beneficiaries</a:t>
            </a:r>
            <a:r>
              <a:rPr lang="hu-HU" dirty="0"/>
              <a:t> of the </a:t>
            </a:r>
            <a:r>
              <a:rPr lang="hu-HU" dirty="0" err="1"/>
              <a:t>donation</a:t>
            </a:r>
            <a:r>
              <a:rPr lang="hu-HU" dirty="0"/>
              <a:t> </a:t>
            </a:r>
            <a:r>
              <a:rPr lang="hu-HU" dirty="0" err="1"/>
              <a:t>are</a:t>
            </a:r>
            <a:r>
              <a:rPr lang="hu-HU" dirty="0"/>
              <a:t> </a:t>
            </a:r>
            <a:r>
              <a:rPr lang="hu-HU" dirty="0" err="1"/>
              <a:t>close</a:t>
            </a:r>
            <a:r>
              <a:rPr lang="hu-HU" dirty="0"/>
              <a:t> </a:t>
            </a:r>
            <a:r>
              <a:rPr lang="hu-HU" dirty="0" err="1"/>
              <a:t>to</a:t>
            </a:r>
            <a:r>
              <a:rPr lang="hu-HU" dirty="0"/>
              <a:t> FIDESZ </a:t>
            </a:r>
            <a:r>
              <a:rPr lang="hu-HU" dirty="0" err="1"/>
              <a:t>foundations</a:t>
            </a:r>
            <a:r>
              <a:rPr lang="hu-HU" dirty="0"/>
              <a:t> and </a:t>
            </a:r>
            <a:r>
              <a:rPr lang="hu-HU" dirty="0">
                <a:solidFill>
                  <a:srgbClr val="C00000"/>
                </a:solidFill>
              </a:rPr>
              <a:t>the </a:t>
            </a:r>
            <a:r>
              <a:rPr lang="hu-HU" dirty="0" err="1">
                <a:solidFill>
                  <a:srgbClr val="C00000"/>
                </a:solidFill>
              </a:rPr>
              <a:t>gesture</a:t>
            </a:r>
            <a:r>
              <a:rPr lang="hu-HU" dirty="0">
                <a:solidFill>
                  <a:srgbClr val="C00000"/>
                </a:solidFill>
              </a:rPr>
              <a:t> of </a:t>
            </a:r>
            <a:r>
              <a:rPr lang="hu-HU" dirty="0" err="1">
                <a:solidFill>
                  <a:srgbClr val="C00000"/>
                </a:solidFill>
              </a:rPr>
              <a:t>donation</a:t>
            </a:r>
            <a:r>
              <a:rPr lang="hu-HU" dirty="0">
                <a:solidFill>
                  <a:srgbClr val="C00000"/>
                </a:solidFill>
              </a:rPr>
              <a:t> </a:t>
            </a:r>
            <a:r>
              <a:rPr lang="hu-HU" dirty="0" err="1">
                <a:solidFill>
                  <a:srgbClr val="C00000"/>
                </a:solidFill>
              </a:rPr>
              <a:t>may</a:t>
            </a:r>
            <a:r>
              <a:rPr lang="hu-HU" dirty="0">
                <a:solidFill>
                  <a:srgbClr val="C00000"/>
                </a:solidFill>
              </a:rPr>
              <a:t> be </a:t>
            </a:r>
            <a:r>
              <a:rPr lang="hu-HU" dirty="0" err="1">
                <a:solidFill>
                  <a:srgbClr val="C00000"/>
                </a:solidFill>
              </a:rPr>
              <a:t>appreciated</a:t>
            </a:r>
            <a:endParaRPr lang="hu-HU" dirty="0">
              <a:solidFill>
                <a:srgbClr val="C00000"/>
              </a:solidFill>
            </a:endParaRPr>
          </a:p>
        </p:txBody>
      </p:sp>
    </p:spTree>
    <p:extLst>
      <p:ext uri="{BB962C8B-B14F-4D97-AF65-F5344CB8AC3E}">
        <p14:creationId xmlns:p14="http://schemas.microsoft.com/office/powerpoint/2010/main" val="1485006109"/>
      </p:ext>
    </p:extLst>
  </p:cSld>
  <p:clrMapOvr>
    <a:masterClrMapping/>
  </p:clrMapOvr>
  <p:transition>
    <p:pull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BC4E4D-C317-D0EE-6360-6B949BA0C466}"/>
              </a:ext>
            </a:extLst>
          </p:cNvPr>
          <p:cNvSpPr>
            <a:spLocks noGrp="1"/>
          </p:cNvSpPr>
          <p:nvPr>
            <p:ph type="title"/>
          </p:nvPr>
        </p:nvSpPr>
        <p:spPr/>
        <p:txBody>
          <a:bodyPr/>
          <a:lstStyle/>
          <a:p>
            <a:r>
              <a:rPr lang="hu-HU" dirty="0" err="1"/>
              <a:t>Unusual</a:t>
            </a:r>
            <a:r>
              <a:rPr lang="hu-HU" dirty="0"/>
              <a:t> </a:t>
            </a:r>
            <a:r>
              <a:rPr lang="hu-HU" dirty="0" err="1"/>
              <a:t>elements</a:t>
            </a:r>
            <a:r>
              <a:rPr lang="hu-HU" dirty="0"/>
              <a:t> 5/a</a:t>
            </a:r>
          </a:p>
        </p:txBody>
      </p:sp>
      <p:sp>
        <p:nvSpPr>
          <p:cNvPr id="3" name="Tartalom helye 2">
            <a:extLst>
              <a:ext uri="{FF2B5EF4-FFF2-40B4-BE49-F238E27FC236}">
                <a16:creationId xmlns:a16="http://schemas.microsoft.com/office/drawing/2014/main" id="{9884D7EC-BAEC-DF15-1FEE-5C5AFCD0466D}"/>
              </a:ext>
            </a:extLst>
          </p:cNvPr>
          <p:cNvSpPr>
            <a:spLocks noGrp="1"/>
          </p:cNvSpPr>
          <p:nvPr>
            <p:ph idx="1"/>
          </p:nvPr>
        </p:nvSpPr>
        <p:spPr>
          <a:xfrm>
            <a:off x="467544" y="836712"/>
            <a:ext cx="8496944" cy="5904656"/>
          </a:xfrm>
        </p:spPr>
        <p:txBody>
          <a:bodyPr/>
          <a:lstStyle/>
          <a:p>
            <a:pPr algn="ctr"/>
            <a:r>
              <a:rPr lang="hu-HU" sz="2000" dirty="0" err="1">
                <a:solidFill>
                  <a:srgbClr val="C00000"/>
                </a:solidFill>
              </a:rPr>
              <a:t>Only</a:t>
            </a:r>
            <a:r>
              <a:rPr lang="hu-HU" sz="2000" dirty="0">
                <a:solidFill>
                  <a:srgbClr val="C00000"/>
                </a:solidFill>
              </a:rPr>
              <a:t> </a:t>
            </a:r>
            <a:r>
              <a:rPr lang="hu-HU" sz="2000" dirty="0" err="1">
                <a:solidFill>
                  <a:srgbClr val="C00000"/>
                </a:solidFill>
              </a:rPr>
              <a:t>two</a:t>
            </a:r>
            <a:r>
              <a:rPr lang="hu-HU" sz="2000" dirty="0">
                <a:solidFill>
                  <a:srgbClr val="C00000"/>
                </a:solidFill>
              </a:rPr>
              <a:t> </a:t>
            </a:r>
            <a:r>
              <a:rPr lang="hu-HU" sz="2000" dirty="0"/>
              <a:t>licenced </a:t>
            </a:r>
            <a:r>
              <a:rPr lang="hu-HU" sz="2000" dirty="0" err="1"/>
              <a:t>investment</a:t>
            </a:r>
            <a:r>
              <a:rPr lang="hu-HU" sz="2000" dirty="0"/>
              <a:t> </a:t>
            </a:r>
            <a:r>
              <a:rPr lang="hu-HU" sz="2000" dirty="0" err="1">
                <a:solidFill>
                  <a:srgbClr val="C00000"/>
                </a:solidFill>
              </a:rPr>
              <a:t>funds</a:t>
            </a:r>
            <a:endParaRPr lang="hu-HU" sz="2000" dirty="0">
              <a:solidFill>
                <a:srgbClr val="C00000"/>
              </a:solidFill>
            </a:endParaRPr>
          </a:p>
          <a:p>
            <a:r>
              <a:rPr lang="hu-HU" sz="2000" dirty="0">
                <a:solidFill>
                  <a:srgbClr val="C00000"/>
                </a:solidFill>
              </a:rPr>
              <a:t>Sprint </a:t>
            </a:r>
            <a:r>
              <a:rPr lang="hu-HU" sz="2000" dirty="0" err="1">
                <a:solidFill>
                  <a:srgbClr val="C00000"/>
                </a:solidFill>
              </a:rPr>
              <a:t>Asset</a:t>
            </a:r>
            <a:r>
              <a:rPr lang="hu-HU" sz="2000" dirty="0">
                <a:solidFill>
                  <a:srgbClr val="C00000"/>
                </a:solidFill>
              </a:rPr>
              <a:t> Hungária Zrt, </a:t>
            </a:r>
            <a:r>
              <a:rPr lang="hu-HU" sz="2000" dirty="0"/>
              <a:t>the </a:t>
            </a:r>
            <a:r>
              <a:rPr lang="hu-HU" sz="2000" dirty="0" err="1"/>
              <a:t>fund</a:t>
            </a:r>
            <a:r>
              <a:rPr lang="hu-HU" sz="2000" dirty="0"/>
              <a:t> </a:t>
            </a:r>
            <a:r>
              <a:rPr lang="hu-HU" sz="2000" dirty="0" err="1"/>
              <a:t>manager</a:t>
            </a:r>
            <a:r>
              <a:rPr lang="hu-HU" sz="2000" dirty="0"/>
              <a:t> </a:t>
            </a:r>
            <a:r>
              <a:rPr lang="hu-HU" sz="2000" dirty="0" err="1"/>
              <a:t>was</a:t>
            </a:r>
            <a:r>
              <a:rPr lang="hu-HU" sz="2000" dirty="0"/>
              <a:t> </a:t>
            </a:r>
            <a:r>
              <a:rPr lang="hu-HU" sz="2000" dirty="0" err="1"/>
              <a:t>established</a:t>
            </a:r>
            <a:r>
              <a:rPr lang="hu-HU" sz="2000" dirty="0"/>
              <a:t> </a:t>
            </a:r>
            <a:r>
              <a:rPr lang="hu-HU" sz="2000" dirty="0" err="1"/>
              <a:t>on</a:t>
            </a:r>
            <a:r>
              <a:rPr lang="hu-HU" sz="2000" dirty="0"/>
              <a:t> 21 </a:t>
            </a:r>
            <a:r>
              <a:rPr lang="hu-HU" sz="2000" dirty="0" err="1"/>
              <a:t>March</a:t>
            </a:r>
            <a:r>
              <a:rPr lang="hu-HU" sz="2000" dirty="0"/>
              <a:t> 2024 and </a:t>
            </a:r>
            <a:r>
              <a:rPr lang="hu-HU" sz="2000" dirty="0" err="1"/>
              <a:t>was</a:t>
            </a:r>
            <a:r>
              <a:rPr lang="hu-HU" sz="2000" dirty="0"/>
              <a:t> </a:t>
            </a:r>
            <a:r>
              <a:rPr lang="hu-HU" sz="2000" dirty="0" err="1"/>
              <a:t>registered</a:t>
            </a:r>
            <a:r>
              <a:rPr lang="hu-HU" sz="2000" dirty="0"/>
              <a:t> </a:t>
            </a:r>
            <a:r>
              <a:rPr lang="hu-HU" sz="2000" dirty="0" err="1"/>
              <a:t>by</a:t>
            </a:r>
            <a:r>
              <a:rPr lang="hu-HU" sz="2000" dirty="0"/>
              <a:t> the </a:t>
            </a:r>
            <a:r>
              <a:rPr lang="hu-HU" sz="2000" dirty="0" err="1"/>
              <a:t>Hungarian</a:t>
            </a:r>
            <a:r>
              <a:rPr lang="hu-HU" sz="2000" dirty="0"/>
              <a:t> </a:t>
            </a:r>
            <a:r>
              <a:rPr lang="hu-HU" sz="2000" dirty="0" err="1"/>
              <a:t>national</a:t>
            </a:r>
            <a:r>
              <a:rPr lang="hu-HU" sz="2000" dirty="0"/>
              <a:t> bank </a:t>
            </a:r>
            <a:r>
              <a:rPr lang="hu-HU" sz="2000" dirty="0" err="1"/>
              <a:t>as</a:t>
            </a:r>
            <a:r>
              <a:rPr lang="hu-HU" sz="2000" dirty="0"/>
              <a:t> a </a:t>
            </a:r>
            <a:r>
              <a:rPr lang="hu-HU" sz="2000" dirty="0" err="1"/>
              <a:t>security</a:t>
            </a:r>
            <a:r>
              <a:rPr lang="hu-HU" sz="2000" dirty="0"/>
              <a:t> </a:t>
            </a:r>
            <a:r>
              <a:rPr lang="hu-HU" sz="2000" dirty="0" err="1"/>
              <a:t>checked</a:t>
            </a:r>
            <a:r>
              <a:rPr lang="hu-HU" sz="2000" dirty="0"/>
              <a:t> </a:t>
            </a:r>
            <a:r>
              <a:rPr lang="hu-HU" sz="2000" dirty="0" err="1"/>
              <a:t>enterprise</a:t>
            </a:r>
            <a:r>
              <a:rPr lang="hu-HU" sz="2000" dirty="0"/>
              <a:t> </a:t>
            </a:r>
            <a:r>
              <a:rPr lang="hu-HU" sz="2000" dirty="0" err="1"/>
              <a:t>on</a:t>
            </a:r>
            <a:r>
              <a:rPr lang="hu-HU" sz="2000" dirty="0"/>
              <a:t> 15 August 2024. </a:t>
            </a:r>
          </a:p>
          <a:p>
            <a:r>
              <a:rPr lang="hu-HU" sz="2000" dirty="0"/>
              <a:t>The </a:t>
            </a:r>
            <a:r>
              <a:rPr lang="hu-HU" sz="2000" dirty="0" err="1"/>
              <a:t>auditor’s</a:t>
            </a:r>
            <a:r>
              <a:rPr lang="hu-HU" sz="2000" dirty="0"/>
              <a:t> report </a:t>
            </a:r>
            <a:r>
              <a:rPr lang="hu-HU" sz="2000" dirty="0" err="1"/>
              <a:t>noted</a:t>
            </a:r>
            <a:r>
              <a:rPr lang="hu-HU" sz="2000" dirty="0"/>
              <a:t> </a:t>
            </a:r>
            <a:r>
              <a:rPr lang="hu-HU" sz="2000" dirty="0" err="1"/>
              <a:t>that</a:t>
            </a:r>
            <a:r>
              <a:rPr lang="hu-HU" sz="2000" dirty="0"/>
              <a:t> </a:t>
            </a:r>
            <a:r>
              <a:rPr lang="hu-HU" sz="2000" dirty="0" err="1"/>
              <a:t>its</a:t>
            </a:r>
            <a:r>
              <a:rPr lang="hu-HU" sz="2000" dirty="0"/>
              <a:t> </a:t>
            </a:r>
            <a:r>
              <a:rPr lang="hu-HU" sz="2000" dirty="0" err="1"/>
              <a:t>own</a:t>
            </a:r>
            <a:r>
              <a:rPr lang="hu-HU" sz="2000" dirty="0"/>
              <a:t> </a:t>
            </a:r>
            <a:r>
              <a:rPr lang="hu-HU" sz="2000" dirty="0" err="1"/>
              <a:t>capital</a:t>
            </a:r>
            <a:r>
              <a:rPr lang="hu-HU" sz="2000" dirty="0"/>
              <a:t> </a:t>
            </a:r>
            <a:r>
              <a:rPr lang="hu-HU" sz="2000" dirty="0" err="1"/>
              <a:t>sank</a:t>
            </a:r>
            <a:r>
              <a:rPr lang="hu-HU" sz="2000" dirty="0"/>
              <a:t> </a:t>
            </a:r>
            <a:r>
              <a:rPr lang="hu-HU" sz="2000" dirty="0" err="1"/>
              <a:t>below</a:t>
            </a:r>
            <a:r>
              <a:rPr lang="hu-HU" sz="2000" dirty="0"/>
              <a:t> the </a:t>
            </a:r>
            <a:r>
              <a:rPr lang="hu-HU" sz="2000" dirty="0" err="1"/>
              <a:t>legal</a:t>
            </a:r>
            <a:r>
              <a:rPr lang="hu-HU" sz="2000" dirty="0"/>
              <a:t> minimum</a:t>
            </a:r>
          </a:p>
          <a:p>
            <a:r>
              <a:rPr lang="hu-HU" sz="2000" dirty="0"/>
              <a:t>The </a:t>
            </a:r>
            <a:r>
              <a:rPr lang="hu-HU" sz="2000" dirty="0" err="1"/>
              <a:t>fund</a:t>
            </a:r>
            <a:r>
              <a:rPr lang="hu-HU" sz="2000" dirty="0"/>
              <a:t> </a:t>
            </a:r>
            <a:r>
              <a:rPr lang="hu-HU" sz="2000" dirty="0" err="1"/>
              <a:t>manager</a:t>
            </a:r>
            <a:r>
              <a:rPr lang="hu-HU" sz="2000" dirty="0"/>
              <a:t> </a:t>
            </a:r>
            <a:r>
              <a:rPr lang="hu-HU" sz="2000" dirty="0" err="1">
                <a:solidFill>
                  <a:srgbClr val="C00000"/>
                </a:solidFill>
              </a:rPr>
              <a:t>did</a:t>
            </a:r>
            <a:r>
              <a:rPr lang="hu-HU" sz="2000" dirty="0">
                <a:solidFill>
                  <a:srgbClr val="C00000"/>
                </a:solidFill>
              </a:rPr>
              <a:t> </a:t>
            </a:r>
            <a:r>
              <a:rPr lang="hu-HU" sz="2000" dirty="0" err="1">
                <a:solidFill>
                  <a:srgbClr val="C00000"/>
                </a:solidFill>
              </a:rPr>
              <a:t>not</a:t>
            </a:r>
            <a:r>
              <a:rPr lang="hu-HU" sz="2000" dirty="0">
                <a:solidFill>
                  <a:srgbClr val="C00000"/>
                </a:solidFill>
              </a:rPr>
              <a:t> </a:t>
            </a:r>
            <a:r>
              <a:rPr lang="hu-HU" sz="2000" dirty="0" err="1">
                <a:solidFill>
                  <a:srgbClr val="C00000"/>
                </a:solidFill>
              </a:rPr>
              <a:t>seem</a:t>
            </a:r>
            <a:r>
              <a:rPr lang="hu-HU" sz="2000" dirty="0">
                <a:solidFill>
                  <a:srgbClr val="C00000"/>
                </a:solidFill>
              </a:rPr>
              <a:t> </a:t>
            </a:r>
            <a:r>
              <a:rPr lang="hu-HU" sz="2000" dirty="0" err="1">
                <a:solidFill>
                  <a:srgbClr val="C00000"/>
                </a:solidFill>
              </a:rPr>
              <a:t>to</a:t>
            </a:r>
            <a:r>
              <a:rPr lang="hu-HU" sz="2000" dirty="0">
                <a:solidFill>
                  <a:srgbClr val="C00000"/>
                </a:solidFill>
              </a:rPr>
              <a:t> </a:t>
            </a:r>
            <a:r>
              <a:rPr lang="hu-HU" sz="2000" dirty="0" err="1">
                <a:solidFill>
                  <a:srgbClr val="C00000"/>
                </a:solidFill>
              </a:rPr>
              <a:t>possess</a:t>
            </a:r>
            <a:r>
              <a:rPr lang="hu-HU" sz="2000" dirty="0">
                <a:solidFill>
                  <a:srgbClr val="C00000"/>
                </a:solidFill>
              </a:rPr>
              <a:t> the </a:t>
            </a:r>
            <a:r>
              <a:rPr lang="hu-HU" sz="2000" dirty="0" err="1">
                <a:solidFill>
                  <a:srgbClr val="C00000"/>
                </a:solidFill>
              </a:rPr>
              <a:t>residential</a:t>
            </a:r>
            <a:r>
              <a:rPr lang="hu-HU" sz="2000" dirty="0">
                <a:solidFill>
                  <a:srgbClr val="C00000"/>
                </a:solidFill>
              </a:rPr>
              <a:t> </a:t>
            </a:r>
            <a:r>
              <a:rPr lang="hu-HU" sz="2000" dirty="0" err="1">
                <a:solidFill>
                  <a:srgbClr val="C00000"/>
                </a:solidFill>
              </a:rPr>
              <a:t>properties</a:t>
            </a:r>
            <a:r>
              <a:rPr lang="hu-HU" sz="2000" dirty="0">
                <a:solidFill>
                  <a:srgbClr val="C00000"/>
                </a:solidFill>
              </a:rPr>
              <a:t> </a:t>
            </a:r>
            <a:r>
              <a:rPr lang="hu-HU" sz="2000" dirty="0" err="1"/>
              <a:t>at</a:t>
            </a:r>
            <a:r>
              <a:rPr lang="hu-HU" sz="2000" dirty="0"/>
              <a:t> the end of 2024</a:t>
            </a:r>
          </a:p>
          <a:p>
            <a:pPr algn="r"/>
            <a:r>
              <a:rPr lang="hu-HU" sz="1400" dirty="0"/>
              <a:t>(</a:t>
            </a:r>
            <a:r>
              <a:rPr lang="hu-HU" sz="1400" dirty="0" err="1"/>
              <a:t>All</a:t>
            </a:r>
            <a:r>
              <a:rPr lang="hu-HU" sz="1400" dirty="0"/>
              <a:t> </a:t>
            </a:r>
            <a:r>
              <a:rPr lang="hu-HU" sz="1400" dirty="0" err="1"/>
              <a:t>info</a:t>
            </a:r>
            <a:r>
              <a:rPr lang="hu-HU" sz="1400" dirty="0"/>
              <a:t> </a:t>
            </a:r>
            <a:r>
              <a:rPr lang="hu-HU" sz="1400" dirty="0" err="1"/>
              <a:t>based</a:t>
            </a:r>
            <a:r>
              <a:rPr lang="hu-HU" sz="1400" dirty="0"/>
              <a:t> </a:t>
            </a:r>
            <a:r>
              <a:rPr lang="hu-HU" sz="1400" dirty="0" err="1"/>
              <a:t>on</a:t>
            </a:r>
            <a:r>
              <a:rPr lang="hu-HU" sz="1400" dirty="0"/>
              <a:t> </a:t>
            </a:r>
            <a:r>
              <a:rPr lang="hu-HU" sz="1400" dirty="0" err="1"/>
              <a:t>Hungarian</a:t>
            </a:r>
            <a:r>
              <a:rPr lang="hu-HU" sz="1400" dirty="0"/>
              <a:t> </a:t>
            </a:r>
            <a:r>
              <a:rPr lang="hu-HU" sz="1400" dirty="0" err="1"/>
              <a:t>documents</a:t>
            </a:r>
            <a:r>
              <a:rPr lang="hu-HU" sz="1400" dirty="0"/>
              <a:t> </a:t>
            </a:r>
            <a:r>
              <a:rPr lang="hu-HU" sz="1400" dirty="0" err="1"/>
              <a:t>published</a:t>
            </a:r>
            <a:r>
              <a:rPr lang="hu-HU" sz="1400" dirty="0"/>
              <a:t> </a:t>
            </a:r>
            <a:r>
              <a:rPr lang="hu-HU" sz="1400" dirty="0" err="1"/>
              <a:t>by</a:t>
            </a:r>
            <a:r>
              <a:rPr lang="hu-HU" sz="1400" dirty="0"/>
              <a:t> the </a:t>
            </a:r>
            <a:r>
              <a:rPr lang="hu-HU" sz="1400" dirty="0" err="1"/>
              <a:t>company</a:t>
            </a:r>
            <a:r>
              <a:rPr lang="hu-HU" sz="1400" dirty="0"/>
              <a:t> </a:t>
            </a:r>
            <a:r>
              <a:rPr lang="hu-HU" sz="1400" dirty="0" err="1"/>
              <a:t>at</a:t>
            </a:r>
            <a:r>
              <a:rPr lang="hu-HU" sz="1400" dirty="0"/>
              <a:t> </a:t>
            </a:r>
            <a:r>
              <a:rPr lang="hu-HU" sz="1400" dirty="0">
                <a:hlinkClick r:id="rId3"/>
              </a:rPr>
              <a:t>https://www.sprintasset.hu/documents/policies/</a:t>
            </a:r>
            <a:r>
              <a:rPr lang="hu-HU" sz="1400" dirty="0"/>
              <a:t> (20251126) )</a:t>
            </a:r>
          </a:p>
          <a:p>
            <a:pPr algn="ctr"/>
            <a:r>
              <a:rPr lang="hu-HU" sz="2000" dirty="0"/>
              <a:t>--------</a:t>
            </a:r>
          </a:p>
          <a:p>
            <a:r>
              <a:rPr lang="hu-HU" sz="2000" dirty="0">
                <a:solidFill>
                  <a:srgbClr val="C00000"/>
                </a:solidFill>
              </a:rPr>
              <a:t>Sprint </a:t>
            </a:r>
            <a:r>
              <a:rPr lang="hu-HU" sz="2000" dirty="0" err="1">
                <a:solidFill>
                  <a:srgbClr val="C00000"/>
                </a:solidFill>
              </a:rPr>
              <a:t>Asset</a:t>
            </a:r>
            <a:r>
              <a:rPr lang="hu-HU" sz="2000" dirty="0">
                <a:solidFill>
                  <a:srgbClr val="C00000"/>
                </a:solidFill>
              </a:rPr>
              <a:t> Hungária is </a:t>
            </a:r>
            <a:r>
              <a:rPr lang="hu-HU" sz="2000" dirty="0" err="1">
                <a:solidFill>
                  <a:srgbClr val="C00000"/>
                </a:solidFill>
              </a:rPr>
              <a:t>owned</a:t>
            </a:r>
            <a:r>
              <a:rPr lang="hu-HU" sz="2000" dirty="0">
                <a:solidFill>
                  <a:srgbClr val="C00000"/>
                </a:solidFill>
              </a:rPr>
              <a:t> </a:t>
            </a:r>
            <a:r>
              <a:rPr lang="hu-HU" sz="2000" dirty="0" err="1">
                <a:solidFill>
                  <a:srgbClr val="C00000"/>
                </a:solidFill>
              </a:rPr>
              <a:t>by</a:t>
            </a:r>
            <a:r>
              <a:rPr lang="hu-HU" sz="2000" dirty="0">
                <a:solidFill>
                  <a:srgbClr val="C00000"/>
                </a:solidFill>
              </a:rPr>
              <a:t> Sprint </a:t>
            </a:r>
            <a:r>
              <a:rPr lang="hu-HU" sz="2000" dirty="0" err="1">
                <a:solidFill>
                  <a:srgbClr val="C00000"/>
                </a:solidFill>
              </a:rPr>
              <a:t>Asset</a:t>
            </a:r>
            <a:r>
              <a:rPr lang="hu-HU" sz="2000" dirty="0">
                <a:solidFill>
                  <a:srgbClr val="C00000"/>
                </a:solidFill>
              </a:rPr>
              <a:t> Holding </a:t>
            </a:r>
            <a:r>
              <a:rPr lang="hu-HU" sz="2000" dirty="0" err="1">
                <a:solidFill>
                  <a:srgbClr val="C00000"/>
                </a:solidFill>
              </a:rPr>
              <a:t>Ltd</a:t>
            </a:r>
            <a:r>
              <a:rPr lang="hu-HU" sz="2000" dirty="0"/>
              <a:t>, </a:t>
            </a:r>
            <a:r>
              <a:rPr lang="hu-HU" sz="2000" dirty="0" err="1"/>
              <a:t>which</a:t>
            </a:r>
            <a:r>
              <a:rPr lang="hu-HU" sz="2000" dirty="0"/>
              <a:t> in </a:t>
            </a:r>
            <a:r>
              <a:rPr lang="hu-HU" sz="2000" dirty="0" err="1"/>
              <a:t>turn</a:t>
            </a:r>
            <a:r>
              <a:rPr lang="hu-HU" sz="2000" dirty="0"/>
              <a:t> is </a:t>
            </a:r>
            <a:r>
              <a:rPr lang="hu-HU" sz="2000" dirty="0" err="1"/>
              <a:t>owned</a:t>
            </a:r>
            <a:r>
              <a:rPr lang="hu-HU" sz="2000" dirty="0"/>
              <a:t> and </a:t>
            </a:r>
            <a:r>
              <a:rPr lang="hu-HU" sz="2000" dirty="0" err="1"/>
              <a:t>run</a:t>
            </a:r>
            <a:r>
              <a:rPr lang="hu-HU" sz="2000" dirty="0"/>
              <a:t> </a:t>
            </a:r>
            <a:r>
              <a:rPr lang="hu-HU" sz="2000" dirty="0" err="1"/>
              <a:t>by</a:t>
            </a:r>
            <a:r>
              <a:rPr lang="hu-HU" sz="2000" dirty="0"/>
              <a:t> the </a:t>
            </a:r>
            <a:r>
              <a:rPr lang="hu-HU" sz="2000" dirty="0" err="1"/>
              <a:t>same</a:t>
            </a:r>
            <a:r>
              <a:rPr lang="hu-HU" sz="2000" dirty="0"/>
              <a:t> </a:t>
            </a:r>
            <a:r>
              <a:rPr lang="hu-HU" sz="2000" dirty="0" err="1"/>
              <a:t>person</a:t>
            </a:r>
            <a:r>
              <a:rPr lang="hu-HU" sz="2000" dirty="0"/>
              <a:t>, </a:t>
            </a:r>
            <a:r>
              <a:rPr lang="hu-HU" sz="2000" dirty="0" err="1"/>
              <a:t>who</a:t>
            </a:r>
            <a:r>
              <a:rPr lang="hu-HU" sz="2000" dirty="0"/>
              <a:t> </a:t>
            </a:r>
            <a:r>
              <a:rPr lang="hu-HU" sz="2000" dirty="0" err="1"/>
              <a:t>was</a:t>
            </a:r>
            <a:r>
              <a:rPr lang="hu-HU" sz="2000" dirty="0"/>
              <a:t> </a:t>
            </a:r>
            <a:r>
              <a:rPr lang="hu-HU" sz="2000" dirty="0" err="1"/>
              <a:t>one</a:t>
            </a:r>
            <a:r>
              <a:rPr lang="hu-HU" sz="2000" dirty="0"/>
              <a:t> of the </a:t>
            </a:r>
            <a:r>
              <a:rPr lang="hu-HU" sz="2000" dirty="0" err="1"/>
              <a:t>final</a:t>
            </a:r>
            <a:r>
              <a:rPr lang="hu-HU" sz="2000" dirty="0"/>
              <a:t> </a:t>
            </a:r>
            <a:r>
              <a:rPr lang="hu-HU" sz="2000" dirty="0" err="1"/>
              <a:t>beneficiaries</a:t>
            </a:r>
            <a:r>
              <a:rPr lang="hu-HU" sz="2000" dirty="0"/>
              <a:t> of the </a:t>
            </a:r>
            <a:r>
              <a:rPr lang="hu-HU" sz="2000" dirty="0" err="1"/>
              <a:t>company</a:t>
            </a:r>
            <a:r>
              <a:rPr lang="hu-HU" sz="2000" dirty="0"/>
              <a:t> </a:t>
            </a:r>
            <a:r>
              <a:rPr lang="hu-HU" sz="2000" dirty="0" err="1">
                <a:solidFill>
                  <a:srgbClr val="C00000"/>
                </a:solidFill>
              </a:rPr>
              <a:t>selling</a:t>
            </a:r>
            <a:r>
              <a:rPr lang="hu-HU" sz="2000" dirty="0">
                <a:solidFill>
                  <a:srgbClr val="C00000"/>
                </a:solidFill>
              </a:rPr>
              <a:t> the </a:t>
            </a:r>
            <a:r>
              <a:rPr lang="hu-HU" sz="2000" dirty="0" err="1">
                <a:solidFill>
                  <a:srgbClr val="C00000"/>
                </a:solidFill>
              </a:rPr>
              <a:t>settlement</a:t>
            </a:r>
            <a:r>
              <a:rPr lang="hu-HU" sz="2000" dirty="0">
                <a:solidFill>
                  <a:srgbClr val="C00000"/>
                </a:solidFill>
              </a:rPr>
              <a:t> </a:t>
            </a:r>
            <a:r>
              <a:rPr lang="hu-HU" sz="2000" dirty="0" err="1">
                <a:solidFill>
                  <a:srgbClr val="C00000"/>
                </a:solidFill>
              </a:rPr>
              <a:t>bonds</a:t>
            </a:r>
            <a:r>
              <a:rPr lang="hu-HU" sz="2000" dirty="0">
                <a:solidFill>
                  <a:srgbClr val="C00000"/>
                </a:solidFill>
              </a:rPr>
              <a:t> in </a:t>
            </a:r>
            <a:r>
              <a:rPr lang="hu-HU" sz="2000" dirty="0" err="1">
                <a:solidFill>
                  <a:srgbClr val="C00000"/>
                </a:solidFill>
              </a:rPr>
              <a:t>China</a:t>
            </a:r>
            <a:r>
              <a:rPr lang="hu-HU" sz="2000" dirty="0"/>
              <a:t>, </a:t>
            </a:r>
            <a:r>
              <a:rPr lang="hu-HU" sz="2000" dirty="0" err="1"/>
              <a:t>called</a:t>
            </a:r>
            <a:r>
              <a:rPr lang="hu-HU" sz="2000" dirty="0"/>
              <a:t> </a:t>
            </a:r>
            <a:r>
              <a:rPr lang="en-GB" sz="2000" dirty="0"/>
              <a:t>Hungarian State Special Debt Fund (HSSDF)</a:t>
            </a:r>
            <a:endParaRPr lang="hu-HU" sz="2000" dirty="0"/>
          </a:p>
          <a:p>
            <a:pPr algn="r"/>
            <a:r>
              <a:rPr lang="hu-HU" sz="1400" dirty="0" err="1"/>
              <a:t>Source</a:t>
            </a:r>
            <a:r>
              <a:rPr lang="hu-HU" sz="1400" dirty="0"/>
              <a:t>: Telex </a:t>
            </a:r>
            <a:r>
              <a:rPr lang="hu-HU" sz="1400" dirty="0" err="1"/>
              <a:t>article</a:t>
            </a:r>
            <a:r>
              <a:rPr lang="hu-HU" sz="1400" dirty="0"/>
              <a:t> </a:t>
            </a:r>
            <a:r>
              <a:rPr lang="hu-HU" sz="1400" dirty="0" err="1"/>
              <a:t>by</a:t>
            </a:r>
            <a:r>
              <a:rPr lang="hu-HU" sz="1400" dirty="0"/>
              <a:t> Gergely </a:t>
            </a:r>
            <a:r>
              <a:rPr lang="hu-HU" sz="1400" dirty="0" err="1"/>
              <a:t>Brückner</a:t>
            </a:r>
            <a:r>
              <a:rPr lang="hu-HU" sz="1400" dirty="0"/>
              <a:t> </a:t>
            </a:r>
            <a:r>
              <a:rPr lang="hu-HU" sz="1400" dirty="0">
                <a:hlinkClick r:id="rId4"/>
              </a:rPr>
              <a:t>https://bit.ly/4infhHO</a:t>
            </a:r>
            <a:r>
              <a:rPr lang="hu-HU" sz="1400" dirty="0"/>
              <a:t> (20251126)   and </a:t>
            </a:r>
            <a:r>
              <a:rPr lang="hu-HU" sz="1400" dirty="0" err="1"/>
              <a:t>official</a:t>
            </a:r>
            <a:r>
              <a:rPr lang="hu-HU" sz="1400" dirty="0"/>
              <a:t> </a:t>
            </a:r>
            <a:r>
              <a:rPr lang="hu-HU" sz="1400" dirty="0" err="1"/>
              <a:t>company</a:t>
            </a:r>
            <a:r>
              <a:rPr lang="hu-HU" sz="1400" dirty="0"/>
              <a:t> </a:t>
            </a:r>
            <a:r>
              <a:rPr lang="hu-HU" sz="1400" dirty="0" err="1"/>
              <a:t>registers</a:t>
            </a:r>
            <a:r>
              <a:rPr lang="hu-HU" sz="1400" dirty="0"/>
              <a:t> </a:t>
            </a:r>
          </a:p>
          <a:p>
            <a:endParaRPr lang="hu-HU" dirty="0"/>
          </a:p>
          <a:p>
            <a:endParaRPr lang="hu-HU" dirty="0"/>
          </a:p>
          <a:p>
            <a:endParaRPr lang="hu-HU" dirty="0"/>
          </a:p>
          <a:p>
            <a:pPr algn="ctr"/>
            <a:endParaRPr lang="hu-HU" dirty="0">
              <a:solidFill>
                <a:srgbClr val="C00000"/>
              </a:solidFill>
            </a:endParaRPr>
          </a:p>
          <a:p>
            <a:endParaRPr lang="hu-HU" dirty="0">
              <a:solidFill>
                <a:srgbClr val="C00000"/>
              </a:solidFill>
            </a:endParaRPr>
          </a:p>
          <a:p>
            <a:pPr algn="ctr"/>
            <a:endParaRPr lang="hu-HU" dirty="0">
              <a:solidFill>
                <a:srgbClr val="C00000"/>
              </a:solidFill>
            </a:endParaRPr>
          </a:p>
          <a:p>
            <a:endParaRPr lang="hu-HU" dirty="0"/>
          </a:p>
        </p:txBody>
      </p:sp>
    </p:spTree>
    <p:extLst>
      <p:ext uri="{BB962C8B-B14F-4D97-AF65-F5344CB8AC3E}">
        <p14:creationId xmlns:p14="http://schemas.microsoft.com/office/powerpoint/2010/main" val="2987444984"/>
      </p:ext>
    </p:extLst>
  </p:cSld>
  <p:clrMapOvr>
    <a:masterClrMapping/>
  </p:clrMapOvr>
  <p:transition>
    <p:pull dir="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C1CEBF-B55B-9C7B-B1AF-977CDD1AD583}"/>
              </a:ext>
            </a:extLst>
          </p:cNvPr>
          <p:cNvSpPr>
            <a:spLocks noGrp="1"/>
          </p:cNvSpPr>
          <p:nvPr>
            <p:ph type="title"/>
          </p:nvPr>
        </p:nvSpPr>
        <p:spPr/>
        <p:txBody>
          <a:bodyPr/>
          <a:lstStyle/>
          <a:p>
            <a:r>
              <a:rPr lang="hu-HU" dirty="0" err="1"/>
              <a:t>Unusual</a:t>
            </a:r>
            <a:r>
              <a:rPr lang="hu-HU" dirty="0"/>
              <a:t> </a:t>
            </a:r>
            <a:r>
              <a:rPr lang="hu-HU" dirty="0" err="1"/>
              <a:t>elements</a:t>
            </a:r>
            <a:r>
              <a:rPr lang="hu-HU" dirty="0"/>
              <a:t> 5/b</a:t>
            </a:r>
          </a:p>
        </p:txBody>
      </p:sp>
      <p:sp>
        <p:nvSpPr>
          <p:cNvPr id="3" name="Tartalom helye 2">
            <a:extLst>
              <a:ext uri="{FF2B5EF4-FFF2-40B4-BE49-F238E27FC236}">
                <a16:creationId xmlns:a16="http://schemas.microsoft.com/office/drawing/2014/main" id="{F922DF10-6D45-C77E-7D75-CCA8BA37CBA7}"/>
              </a:ext>
            </a:extLst>
          </p:cNvPr>
          <p:cNvSpPr>
            <a:spLocks noGrp="1"/>
          </p:cNvSpPr>
          <p:nvPr>
            <p:ph idx="1"/>
          </p:nvPr>
        </p:nvSpPr>
        <p:spPr/>
        <p:txBody>
          <a:bodyPr/>
          <a:lstStyle/>
          <a:p>
            <a:pPr algn="ctr"/>
            <a:r>
              <a:rPr lang="hu-HU" dirty="0" err="1">
                <a:solidFill>
                  <a:srgbClr val="C00000"/>
                </a:solidFill>
              </a:rPr>
              <a:t>Gravitas</a:t>
            </a:r>
            <a:r>
              <a:rPr lang="hu-HU" dirty="0">
                <a:solidFill>
                  <a:srgbClr val="C00000"/>
                </a:solidFill>
              </a:rPr>
              <a:t> Hungary Real </a:t>
            </a:r>
            <a:r>
              <a:rPr lang="hu-HU" dirty="0" err="1">
                <a:solidFill>
                  <a:srgbClr val="C00000"/>
                </a:solidFill>
              </a:rPr>
              <a:t>Estate</a:t>
            </a:r>
            <a:r>
              <a:rPr lang="hu-HU" dirty="0">
                <a:solidFill>
                  <a:srgbClr val="C00000"/>
                </a:solidFill>
              </a:rPr>
              <a:t> </a:t>
            </a:r>
            <a:r>
              <a:rPr lang="hu-HU" dirty="0" err="1">
                <a:solidFill>
                  <a:srgbClr val="C00000"/>
                </a:solidFill>
              </a:rPr>
              <a:t>Fund</a:t>
            </a:r>
            <a:r>
              <a:rPr lang="hu-HU" dirty="0">
                <a:solidFill>
                  <a:srgbClr val="C00000"/>
                </a:solidFill>
              </a:rPr>
              <a:t>, </a:t>
            </a:r>
            <a:r>
              <a:rPr lang="hu-HU" dirty="0" err="1"/>
              <a:t>managed</a:t>
            </a:r>
            <a:r>
              <a:rPr lang="hu-HU" dirty="0"/>
              <a:t> </a:t>
            </a:r>
            <a:r>
              <a:rPr lang="hu-HU" dirty="0" err="1"/>
              <a:t>by</a:t>
            </a:r>
            <a:r>
              <a:rPr lang="hu-HU" dirty="0"/>
              <a:t> Gránit Alapkezelő (Gránit </a:t>
            </a:r>
            <a:r>
              <a:rPr lang="hu-HU" dirty="0" err="1"/>
              <a:t>Fund</a:t>
            </a:r>
            <a:r>
              <a:rPr lang="hu-HU" dirty="0"/>
              <a:t> </a:t>
            </a:r>
            <a:r>
              <a:rPr lang="hu-HU" dirty="0" err="1"/>
              <a:t>manager</a:t>
            </a:r>
            <a:r>
              <a:rPr lang="hu-HU" dirty="0"/>
              <a:t>)</a:t>
            </a:r>
          </a:p>
          <a:p>
            <a:pPr algn="ctr"/>
            <a:endParaRPr lang="hu-HU" dirty="0">
              <a:solidFill>
                <a:srgbClr val="C00000"/>
              </a:solidFill>
            </a:endParaRPr>
          </a:p>
          <a:p>
            <a:r>
              <a:rPr lang="hu-HU" dirty="0"/>
              <a:t>Gránit is a </a:t>
            </a:r>
            <a:r>
              <a:rPr lang="hu-HU" dirty="0" err="1"/>
              <a:t>well-established</a:t>
            </a:r>
            <a:r>
              <a:rPr lang="hu-HU" dirty="0"/>
              <a:t> </a:t>
            </a:r>
            <a:r>
              <a:rPr lang="hu-HU" dirty="0" err="1"/>
              <a:t>innovative</a:t>
            </a:r>
            <a:r>
              <a:rPr lang="hu-HU" dirty="0"/>
              <a:t> bank, </a:t>
            </a:r>
            <a:r>
              <a:rPr lang="hu-HU" dirty="0" err="1"/>
              <a:t>whose</a:t>
            </a:r>
            <a:r>
              <a:rPr lang="hu-HU" dirty="0"/>
              <a:t> </a:t>
            </a:r>
            <a:r>
              <a:rPr lang="hu-HU" dirty="0" err="1"/>
              <a:t>fund</a:t>
            </a:r>
            <a:r>
              <a:rPr lang="hu-HU" dirty="0"/>
              <a:t> </a:t>
            </a:r>
            <a:r>
              <a:rPr lang="hu-HU" dirty="0" err="1"/>
              <a:t>manager</a:t>
            </a:r>
            <a:r>
              <a:rPr lang="hu-HU" dirty="0"/>
              <a:t> </a:t>
            </a:r>
            <a:r>
              <a:rPr lang="hu-HU" dirty="0" err="1"/>
              <a:t>entity</a:t>
            </a:r>
            <a:r>
              <a:rPr lang="hu-HU" dirty="0"/>
              <a:t> </a:t>
            </a:r>
            <a:r>
              <a:rPr lang="hu-HU" dirty="0" err="1"/>
              <a:t>manages</a:t>
            </a:r>
            <a:r>
              <a:rPr lang="hu-HU" dirty="0"/>
              <a:t> </a:t>
            </a:r>
            <a:r>
              <a:rPr lang="hu-HU" dirty="0" err="1"/>
              <a:t>several</a:t>
            </a:r>
            <a:r>
              <a:rPr lang="hu-HU" dirty="0"/>
              <a:t> </a:t>
            </a:r>
            <a:r>
              <a:rPr lang="hu-HU" dirty="0" err="1"/>
              <a:t>funds</a:t>
            </a:r>
            <a:r>
              <a:rPr lang="hu-HU" dirty="0"/>
              <a:t>, </a:t>
            </a:r>
            <a:r>
              <a:rPr lang="hu-HU" dirty="0" err="1"/>
              <a:t>including</a:t>
            </a:r>
            <a:r>
              <a:rPr lang="hu-HU" dirty="0"/>
              <a:t> 28  </a:t>
            </a:r>
            <a:r>
              <a:rPr lang="hu-HU" dirty="0" err="1"/>
              <a:t>real</a:t>
            </a:r>
            <a:r>
              <a:rPr lang="hu-HU" dirty="0"/>
              <a:t> </a:t>
            </a:r>
            <a:r>
              <a:rPr lang="hu-HU" dirty="0" err="1"/>
              <a:t>estate</a:t>
            </a:r>
            <a:r>
              <a:rPr lang="hu-HU" dirty="0"/>
              <a:t> </a:t>
            </a:r>
            <a:r>
              <a:rPr lang="hu-HU" dirty="0" err="1"/>
              <a:t>funds</a:t>
            </a:r>
            <a:r>
              <a:rPr lang="hu-HU" dirty="0"/>
              <a:t> </a:t>
            </a:r>
            <a:r>
              <a:rPr lang="hu-HU" dirty="0" err="1"/>
              <a:t>with</a:t>
            </a:r>
            <a:r>
              <a:rPr lang="hu-HU" dirty="0"/>
              <a:t> a </a:t>
            </a:r>
            <a:r>
              <a:rPr lang="hu-HU" dirty="0" err="1"/>
              <a:t>total</a:t>
            </a:r>
            <a:r>
              <a:rPr lang="hu-HU" dirty="0"/>
              <a:t> </a:t>
            </a:r>
            <a:r>
              <a:rPr lang="hu-HU" dirty="0" err="1"/>
              <a:t>value</a:t>
            </a:r>
            <a:r>
              <a:rPr lang="hu-HU" dirty="0"/>
              <a:t> of 400 </a:t>
            </a:r>
            <a:r>
              <a:rPr lang="hu-HU" dirty="0" err="1"/>
              <a:t>billion</a:t>
            </a:r>
            <a:r>
              <a:rPr lang="hu-HU" dirty="0"/>
              <a:t> HUF (</a:t>
            </a:r>
            <a:r>
              <a:rPr lang="hu-HU" dirty="0" err="1"/>
              <a:t>approx</a:t>
            </a:r>
            <a:r>
              <a:rPr lang="hu-HU" dirty="0"/>
              <a:t> 1 Billion euros) </a:t>
            </a:r>
            <a:r>
              <a:rPr lang="hu-HU" sz="1200" dirty="0">
                <a:hlinkClick r:id="rId3"/>
              </a:rPr>
              <a:t>https://www.portfolio.hu/ingatlan/20250123/a-granit-alapkezelo-is-reszt-vesz-a-vendegbefektetoi-programban-736559</a:t>
            </a:r>
            <a:r>
              <a:rPr lang="hu-HU" sz="1200" dirty="0"/>
              <a:t> and  </a:t>
            </a:r>
            <a:r>
              <a:rPr lang="hu-HU" sz="1200" dirty="0">
                <a:hlinkClick r:id="rId4"/>
              </a:rPr>
              <a:t>https://granitalapkezelo.hu/befektetesi-alapok/</a:t>
            </a:r>
            <a:r>
              <a:rPr lang="hu-HU" sz="1200" dirty="0"/>
              <a:t>  (20251126)</a:t>
            </a:r>
          </a:p>
          <a:p>
            <a:r>
              <a:rPr lang="hu-HU" dirty="0"/>
              <a:t>The Gránit Alapkezelő got </a:t>
            </a:r>
            <a:r>
              <a:rPr lang="hu-HU" dirty="0" err="1"/>
              <a:t>its</a:t>
            </a:r>
            <a:r>
              <a:rPr lang="hu-HU" dirty="0"/>
              <a:t> </a:t>
            </a:r>
            <a:r>
              <a:rPr lang="hu-HU" dirty="0" err="1"/>
              <a:t>security</a:t>
            </a:r>
            <a:r>
              <a:rPr lang="hu-HU" dirty="0"/>
              <a:t> </a:t>
            </a:r>
            <a:r>
              <a:rPr lang="hu-HU" dirty="0" err="1"/>
              <a:t>clearance</a:t>
            </a:r>
            <a:r>
              <a:rPr lang="hu-HU" dirty="0"/>
              <a:t> in </a:t>
            </a:r>
            <a:r>
              <a:rPr lang="hu-HU" dirty="0" err="1"/>
              <a:t>January</a:t>
            </a:r>
            <a:r>
              <a:rPr lang="hu-HU" dirty="0"/>
              <a:t> 2025</a:t>
            </a:r>
          </a:p>
          <a:p>
            <a:endParaRPr lang="hu-HU" dirty="0"/>
          </a:p>
          <a:p>
            <a:r>
              <a:rPr lang="hu-HU" dirty="0" err="1"/>
              <a:t>Through</a:t>
            </a:r>
            <a:r>
              <a:rPr lang="hu-HU" dirty="0"/>
              <a:t> a </a:t>
            </a:r>
            <a:r>
              <a:rPr lang="hu-HU" dirty="0" err="1"/>
              <a:t>chain</a:t>
            </a:r>
            <a:r>
              <a:rPr lang="hu-HU" dirty="0"/>
              <a:t> of </a:t>
            </a:r>
            <a:r>
              <a:rPr lang="hu-HU" dirty="0" err="1"/>
              <a:t>companies</a:t>
            </a:r>
            <a:r>
              <a:rPr lang="hu-HU" dirty="0"/>
              <a:t> the </a:t>
            </a:r>
            <a:r>
              <a:rPr lang="hu-HU" dirty="0" err="1"/>
              <a:t>son</a:t>
            </a:r>
            <a:r>
              <a:rPr lang="hu-HU" dirty="0"/>
              <a:t> in </a:t>
            </a:r>
            <a:r>
              <a:rPr lang="hu-HU" dirty="0" err="1"/>
              <a:t>law</a:t>
            </a:r>
            <a:r>
              <a:rPr lang="hu-HU" dirty="0"/>
              <a:t> of the </a:t>
            </a:r>
            <a:r>
              <a:rPr lang="hu-HU" dirty="0" err="1"/>
              <a:t>Prime</a:t>
            </a:r>
            <a:r>
              <a:rPr lang="hu-HU" dirty="0"/>
              <a:t> </a:t>
            </a:r>
            <a:r>
              <a:rPr lang="hu-HU" dirty="0" err="1"/>
              <a:t>Minister</a:t>
            </a:r>
            <a:r>
              <a:rPr lang="hu-HU" dirty="0"/>
              <a:t> has </a:t>
            </a:r>
            <a:r>
              <a:rPr lang="hu-HU" dirty="0" err="1"/>
              <a:t>decisive</a:t>
            </a:r>
            <a:r>
              <a:rPr lang="hu-HU" dirty="0"/>
              <a:t> </a:t>
            </a:r>
            <a:r>
              <a:rPr lang="hu-HU" dirty="0" err="1"/>
              <a:t>influence</a:t>
            </a:r>
            <a:r>
              <a:rPr lang="hu-HU" dirty="0"/>
              <a:t> </a:t>
            </a:r>
            <a:r>
              <a:rPr lang="hu-HU" dirty="0" err="1"/>
              <a:t>on</a:t>
            </a:r>
            <a:r>
              <a:rPr lang="hu-HU" dirty="0"/>
              <a:t> Gránit Alapkezelő</a:t>
            </a:r>
          </a:p>
          <a:p>
            <a:pPr algn="ctr"/>
            <a:r>
              <a:rPr lang="hu-HU" dirty="0"/>
              <a:t>________________</a:t>
            </a:r>
          </a:p>
          <a:p>
            <a:endParaRPr lang="hu-HU" dirty="0"/>
          </a:p>
        </p:txBody>
      </p:sp>
    </p:spTree>
    <p:extLst>
      <p:ext uri="{BB962C8B-B14F-4D97-AF65-F5344CB8AC3E}">
        <p14:creationId xmlns:p14="http://schemas.microsoft.com/office/powerpoint/2010/main" val="3749316965"/>
      </p:ext>
    </p:extLst>
  </p:cSld>
  <p:clrMapOvr>
    <a:masterClrMapping/>
  </p:clrMapOvr>
  <p:transition>
    <p:pull dir="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B21A93-1DAB-8FCD-C059-E033A2B12572}"/>
              </a:ext>
            </a:extLst>
          </p:cNvPr>
          <p:cNvSpPr>
            <a:spLocks noGrp="1"/>
          </p:cNvSpPr>
          <p:nvPr>
            <p:ph type="title"/>
          </p:nvPr>
        </p:nvSpPr>
        <p:spPr>
          <a:xfrm>
            <a:off x="685800" y="228600"/>
            <a:ext cx="7772400" cy="1040160"/>
          </a:xfrm>
        </p:spPr>
        <p:txBody>
          <a:bodyPr/>
          <a:lstStyle/>
          <a:p>
            <a:r>
              <a:rPr lang="hu-HU" dirty="0"/>
              <a:t>BROADER CONTEXT – HUNGARY AS THE MOST CORRUPT EU COUNTRY</a:t>
            </a:r>
          </a:p>
        </p:txBody>
      </p:sp>
      <p:sp>
        <p:nvSpPr>
          <p:cNvPr id="3" name="Tartalom helye 2">
            <a:extLst>
              <a:ext uri="{FF2B5EF4-FFF2-40B4-BE49-F238E27FC236}">
                <a16:creationId xmlns:a16="http://schemas.microsoft.com/office/drawing/2014/main" id="{A79AA4F4-7114-4CCD-AABF-0FBB270955C8}"/>
              </a:ext>
            </a:extLst>
          </p:cNvPr>
          <p:cNvSpPr>
            <a:spLocks noGrp="1"/>
          </p:cNvSpPr>
          <p:nvPr>
            <p:ph idx="1"/>
          </p:nvPr>
        </p:nvSpPr>
        <p:spPr>
          <a:xfrm>
            <a:off x="251520" y="1700808"/>
            <a:ext cx="8568951" cy="5040560"/>
          </a:xfrm>
        </p:spPr>
        <p:txBody>
          <a:bodyPr>
            <a:normAutofit fontScale="92500" lnSpcReduction="10000"/>
          </a:bodyPr>
          <a:lstStyle/>
          <a:p>
            <a:pPr>
              <a:lnSpc>
                <a:spcPct val="150000"/>
              </a:lnSpc>
            </a:pPr>
            <a:r>
              <a:rPr lang="hu-HU" sz="1800" dirty="0"/>
              <a:t>„</a:t>
            </a:r>
            <a:r>
              <a:rPr lang="en-GB" sz="1800" dirty="0">
                <a:solidFill>
                  <a:srgbClr val="C00000"/>
                </a:solidFill>
              </a:rPr>
              <a:t>Systemic corruption </a:t>
            </a:r>
            <a:r>
              <a:rPr lang="en-GB" sz="1800" dirty="0"/>
              <a:t>plays a pivotal role in the maintenance and consolidation of the regime as the former </a:t>
            </a:r>
            <a:r>
              <a:rPr lang="en-GB" sz="1800" dirty="0">
                <a:solidFill>
                  <a:srgbClr val="C00000"/>
                </a:solidFill>
              </a:rPr>
              <a:t>is applied as a mode of societal (re)allocation of wealth and opportunities </a:t>
            </a:r>
            <a:r>
              <a:rPr lang="hu-HU" sz="1800" dirty="0"/>
              <a:t>…</a:t>
            </a:r>
            <a:r>
              <a:rPr lang="en-GB" sz="1800" dirty="0"/>
              <a:t>, whereby </a:t>
            </a:r>
            <a:r>
              <a:rPr lang="en-GB" sz="1800" dirty="0">
                <a:solidFill>
                  <a:srgbClr val="C00000"/>
                </a:solidFill>
              </a:rPr>
              <a:t>large fractions of public and EU funds are </a:t>
            </a:r>
            <a:r>
              <a:rPr lang="en-GB" sz="1800" dirty="0" err="1">
                <a:solidFill>
                  <a:srgbClr val="C00000"/>
                </a:solidFill>
              </a:rPr>
              <a:t>funneled</a:t>
            </a:r>
            <a:r>
              <a:rPr lang="en-GB" sz="1800" dirty="0">
                <a:solidFill>
                  <a:srgbClr val="C00000"/>
                </a:solidFill>
              </a:rPr>
              <a:t> to clientele networks </a:t>
            </a:r>
            <a:r>
              <a:rPr lang="en-GB" sz="1800" dirty="0"/>
              <a:t>overseen and controlled by the inner circles of Orb</a:t>
            </a:r>
            <a:r>
              <a:rPr lang="hu-HU" sz="1800" dirty="0"/>
              <a:t>á</a:t>
            </a:r>
            <a:r>
              <a:rPr lang="en-GB" sz="1800" dirty="0"/>
              <a:t>n </a:t>
            </a:r>
            <a:r>
              <a:rPr lang="hu-HU" sz="1800" dirty="0"/>
              <a:t>… .</a:t>
            </a:r>
            <a:r>
              <a:rPr lang="en-GB" sz="1800" dirty="0"/>
              <a:t>Systemic corruption evolved iteratively with state capture and resulted in the emergence of patronal (or “mafia”) state </a:t>
            </a:r>
            <a:r>
              <a:rPr lang="hu-HU" sz="1800" dirty="0"/>
              <a:t>…</a:t>
            </a:r>
          </a:p>
          <a:p>
            <a:pPr>
              <a:lnSpc>
                <a:spcPct val="150000"/>
              </a:lnSpc>
            </a:pPr>
            <a:r>
              <a:rPr lang="en-GB" sz="1800" dirty="0">
                <a:solidFill>
                  <a:srgbClr val="C00000"/>
                </a:solidFill>
              </a:rPr>
              <a:t>Hungary is the most corrupt country among East and Central European (as well as among all EU) MSs</a:t>
            </a:r>
            <a:r>
              <a:rPr lang="en-GB" sz="1800" dirty="0"/>
              <a:t>, as measured by the Varieties of Democracy Institute (V-Dem) Political corruption index </a:t>
            </a:r>
            <a:r>
              <a:rPr lang="hu-HU" sz="1800" dirty="0"/>
              <a:t>… </a:t>
            </a:r>
            <a:r>
              <a:rPr lang="en-GB" sz="1800" dirty="0"/>
              <a:t>Hungary has also ranked consistently among the most corrupt countries in the EU over the past few years across various other corruption indices, such as Transparency International’s (TI) Corruption Perceptions Index (CPI), and the World Bank’s Control of Corruption Index</a:t>
            </a:r>
            <a:r>
              <a:rPr lang="hu-HU" sz="1800" dirty="0"/>
              <a:t>.” (</a:t>
            </a:r>
            <a:r>
              <a:rPr lang="hu-HU" sz="1800" dirty="0" err="1"/>
              <a:t>References</a:t>
            </a:r>
            <a:r>
              <a:rPr lang="hu-HU" sz="1800" dirty="0"/>
              <a:t>  </a:t>
            </a:r>
            <a:r>
              <a:rPr lang="hu-HU" sz="1800" dirty="0" err="1"/>
              <a:t>ommitted</a:t>
            </a:r>
            <a:r>
              <a:rPr lang="hu-HU" sz="1800" dirty="0"/>
              <a:t>)</a:t>
            </a:r>
          </a:p>
          <a:p>
            <a:pPr algn="r">
              <a:lnSpc>
                <a:spcPct val="150000"/>
              </a:lnSpc>
            </a:pPr>
            <a:r>
              <a:rPr lang="hu-HU" sz="1800" dirty="0"/>
              <a:t>Martin – Hajnal, 2025, p. 3</a:t>
            </a:r>
          </a:p>
        </p:txBody>
      </p:sp>
    </p:spTree>
    <p:extLst>
      <p:ext uri="{BB962C8B-B14F-4D97-AF65-F5344CB8AC3E}">
        <p14:creationId xmlns:p14="http://schemas.microsoft.com/office/powerpoint/2010/main" val="1962014619"/>
      </p:ext>
    </p:extLst>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19C73B-5674-9386-982F-0BD2F47D1B54}"/>
              </a:ext>
            </a:extLst>
          </p:cNvPr>
          <p:cNvSpPr>
            <a:spLocks noGrp="1"/>
          </p:cNvSpPr>
          <p:nvPr>
            <p:ph type="title"/>
          </p:nvPr>
        </p:nvSpPr>
        <p:spPr>
          <a:xfrm>
            <a:off x="467544" y="228600"/>
            <a:ext cx="8424936" cy="457200"/>
          </a:xfrm>
        </p:spPr>
        <p:txBody>
          <a:bodyPr/>
          <a:lstStyle/>
          <a:p>
            <a:r>
              <a:rPr lang="hu-HU" dirty="0"/>
              <a:t>THE EXTENT OF CBI/RBI PROGRAMS IN 2022</a:t>
            </a:r>
          </a:p>
        </p:txBody>
      </p:sp>
      <p:pic>
        <p:nvPicPr>
          <p:cNvPr id="9" name="Kép 8">
            <a:extLst>
              <a:ext uri="{FF2B5EF4-FFF2-40B4-BE49-F238E27FC236}">
                <a16:creationId xmlns:a16="http://schemas.microsoft.com/office/drawing/2014/main" id="{5FD31EA6-1DC2-C9E5-3708-2E677BDB0287}"/>
              </a:ext>
            </a:extLst>
          </p:cNvPr>
          <p:cNvPicPr>
            <a:picLocks noChangeAspect="1"/>
          </p:cNvPicPr>
          <p:nvPr/>
        </p:nvPicPr>
        <p:blipFill>
          <a:blip r:embed="rId3"/>
          <a:stretch>
            <a:fillRect/>
          </a:stretch>
        </p:blipFill>
        <p:spPr>
          <a:xfrm>
            <a:off x="179512" y="882825"/>
            <a:ext cx="8825056" cy="4300947"/>
          </a:xfrm>
          <a:prstGeom prst="rect">
            <a:avLst/>
          </a:prstGeom>
        </p:spPr>
      </p:pic>
      <p:sp>
        <p:nvSpPr>
          <p:cNvPr id="10" name="Szövegdoboz 9">
            <a:extLst>
              <a:ext uri="{FF2B5EF4-FFF2-40B4-BE49-F238E27FC236}">
                <a16:creationId xmlns:a16="http://schemas.microsoft.com/office/drawing/2014/main" id="{5A7063BC-BFD1-8F3F-5F22-676C7915FCFE}"/>
              </a:ext>
            </a:extLst>
          </p:cNvPr>
          <p:cNvSpPr txBox="1"/>
          <p:nvPr/>
        </p:nvSpPr>
        <p:spPr>
          <a:xfrm>
            <a:off x="6084168" y="6434598"/>
            <a:ext cx="2287806" cy="276999"/>
          </a:xfrm>
          <a:prstGeom prst="rect">
            <a:avLst/>
          </a:prstGeom>
          <a:noFill/>
        </p:spPr>
        <p:txBody>
          <a:bodyPr wrap="none" rtlCol="0">
            <a:spAutoFit/>
          </a:bodyPr>
          <a:lstStyle/>
          <a:p>
            <a:r>
              <a:rPr lang="hu-HU" sz="1200" b="0" dirty="0" err="1">
                <a:latin typeface="Calibri" panose="020F0502020204030204" pitchFamily="34" charset="0"/>
                <a:ea typeface="Calibri" panose="020F0502020204030204" pitchFamily="34" charset="0"/>
                <a:cs typeface="Calibri" panose="020F0502020204030204" pitchFamily="34" charset="0"/>
              </a:rPr>
              <a:t>Source</a:t>
            </a:r>
            <a:r>
              <a:rPr lang="hu-HU" sz="1200" b="0" dirty="0">
                <a:latin typeface="Calibri" panose="020F0502020204030204" pitchFamily="34" charset="0"/>
                <a:ea typeface="Calibri" panose="020F0502020204030204" pitchFamily="34" charset="0"/>
                <a:cs typeface="Calibri" panose="020F0502020204030204" pitchFamily="34" charset="0"/>
              </a:rPr>
              <a:t>: </a:t>
            </a:r>
            <a:r>
              <a:rPr lang="hu-HU" sz="1200" b="0" dirty="0" err="1">
                <a:latin typeface="Calibri" panose="020F0502020204030204" pitchFamily="34" charset="0"/>
                <a:ea typeface="Calibri" panose="020F0502020204030204" pitchFamily="34" charset="0"/>
                <a:cs typeface="Calibri" panose="020F0502020204030204" pitchFamily="34" charset="0"/>
              </a:rPr>
              <a:t>Clerides</a:t>
            </a:r>
            <a:r>
              <a:rPr lang="hu-HU" sz="1200" b="0" dirty="0">
                <a:latin typeface="Calibri" panose="020F0502020204030204" pitchFamily="34" charset="0"/>
                <a:ea typeface="Calibri" panose="020F0502020204030204" pitchFamily="34" charset="0"/>
                <a:cs typeface="Calibri" panose="020F0502020204030204" pitchFamily="34" charset="0"/>
              </a:rPr>
              <a:t> </a:t>
            </a:r>
            <a:r>
              <a:rPr lang="hu-HU" sz="1200" b="0" dirty="0" err="1">
                <a:latin typeface="Calibri" panose="020F0502020204030204" pitchFamily="34" charset="0"/>
                <a:ea typeface="Calibri" panose="020F0502020204030204" pitchFamily="34" charset="0"/>
                <a:cs typeface="Calibri" panose="020F0502020204030204" pitchFamily="34" charset="0"/>
              </a:rPr>
              <a:t>et</a:t>
            </a:r>
            <a:r>
              <a:rPr lang="hu-HU" sz="1200" b="0" dirty="0">
                <a:latin typeface="Calibri" panose="020F0502020204030204" pitchFamily="34" charset="0"/>
                <a:ea typeface="Calibri" panose="020F0502020204030204" pitchFamily="34" charset="0"/>
                <a:cs typeface="Calibri" panose="020F0502020204030204" pitchFamily="34" charset="0"/>
              </a:rPr>
              <a:t> </a:t>
            </a:r>
            <a:r>
              <a:rPr lang="hu-HU" sz="1200" b="0" dirty="0" err="1">
                <a:latin typeface="Calibri" panose="020F0502020204030204" pitchFamily="34" charset="0"/>
                <a:ea typeface="Calibri" panose="020F0502020204030204" pitchFamily="34" charset="0"/>
                <a:cs typeface="Calibri" panose="020F0502020204030204" pitchFamily="34" charset="0"/>
              </a:rPr>
              <a:t>alii</a:t>
            </a:r>
            <a:r>
              <a:rPr lang="hu-HU" sz="1200" b="0" dirty="0">
                <a:latin typeface="Calibri" panose="020F0502020204030204" pitchFamily="34" charset="0"/>
                <a:ea typeface="Calibri" panose="020F0502020204030204" pitchFamily="34" charset="0"/>
                <a:cs typeface="Calibri" panose="020F0502020204030204" pitchFamily="34" charset="0"/>
              </a:rPr>
              <a:t> (IMF), p.3 </a:t>
            </a:r>
          </a:p>
        </p:txBody>
      </p:sp>
      <p:sp>
        <p:nvSpPr>
          <p:cNvPr id="11" name="Szövegdoboz 10">
            <a:extLst>
              <a:ext uri="{FF2B5EF4-FFF2-40B4-BE49-F238E27FC236}">
                <a16:creationId xmlns:a16="http://schemas.microsoft.com/office/drawing/2014/main" id="{3ECFF560-DF57-74F6-9AD9-241D0E46DBC2}"/>
              </a:ext>
            </a:extLst>
          </p:cNvPr>
          <p:cNvSpPr txBox="1"/>
          <p:nvPr/>
        </p:nvSpPr>
        <p:spPr>
          <a:xfrm>
            <a:off x="5652120" y="5267289"/>
            <a:ext cx="3352448" cy="1415772"/>
          </a:xfrm>
          <a:prstGeom prst="rect">
            <a:avLst/>
          </a:prstGeom>
          <a:noFill/>
        </p:spPr>
        <p:txBody>
          <a:bodyPr wrap="square" rtlCol="0">
            <a:spAutoFit/>
          </a:bodyPr>
          <a:lstStyle/>
          <a:p>
            <a:r>
              <a:rPr lang="hu-HU" sz="2400" b="0" dirty="0">
                <a:latin typeface="Calibri" panose="020F0502020204030204" pitchFamily="34" charset="0"/>
                <a:ea typeface="Calibri" panose="020F0502020204030204" pitchFamily="34" charset="0"/>
                <a:cs typeface="Calibri" panose="020F0502020204030204" pitchFamily="34" charset="0"/>
              </a:rPr>
              <a:t>In 2022</a:t>
            </a:r>
          </a:p>
          <a:p>
            <a:r>
              <a:rPr lang="hu-HU" sz="2400" b="0" dirty="0">
                <a:solidFill>
                  <a:srgbClr val="C00000"/>
                </a:solidFill>
                <a:latin typeface="Calibri" panose="020F0502020204030204" pitchFamily="34" charset="0"/>
                <a:ea typeface="Calibri" panose="020F0502020204030204" pitchFamily="34" charset="0"/>
                <a:cs typeface="Calibri" panose="020F0502020204030204" pitchFamily="34" charset="0"/>
              </a:rPr>
              <a:t>11</a:t>
            </a:r>
            <a:r>
              <a:rPr lang="hu-HU" sz="2400" b="0" dirty="0">
                <a:latin typeface="Calibri" panose="020F0502020204030204" pitchFamily="34" charset="0"/>
                <a:ea typeface="Calibri" panose="020F0502020204030204" pitchFamily="34" charset="0"/>
                <a:cs typeface="Calibri" panose="020F0502020204030204" pitchFamily="34" charset="0"/>
              </a:rPr>
              <a:t> </a:t>
            </a:r>
            <a:r>
              <a:rPr lang="hu-HU" sz="2400" b="0" dirty="0" err="1">
                <a:latin typeface="Calibri" panose="020F0502020204030204" pitchFamily="34" charset="0"/>
                <a:ea typeface="Calibri" panose="020F0502020204030204" pitchFamily="34" charset="0"/>
                <a:cs typeface="Calibri" panose="020F0502020204030204" pitchFamily="34" charset="0"/>
              </a:rPr>
              <a:t>countries</a:t>
            </a:r>
            <a:r>
              <a:rPr lang="hu-HU" sz="2400" b="0" dirty="0">
                <a:latin typeface="Calibri" panose="020F0502020204030204" pitchFamily="34" charset="0"/>
                <a:ea typeface="Calibri" panose="020F0502020204030204" pitchFamily="34" charset="0"/>
                <a:cs typeface="Calibri" panose="020F0502020204030204" pitchFamily="34" charset="0"/>
              </a:rPr>
              <a:t> </a:t>
            </a:r>
            <a:r>
              <a:rPr lang="hu-HU" sz="2400" b="0" dirty="0" err="1">
                <a:latin typeface="Calibri" panose="020F0502020204030204" pitchFamily="34" charset="0"/>
                <a:ea typeface="Calibri" panose="020F0502020204030204" pitchFamily="34" charset="0"/>
                <a:cs typeface="Calibri" panose="020F0502020204030204" pitchFamily="34" charset="0"/>
              </a:rPr>
              <a:t>offered</a:t>
            </a:r>
            <a:r>
              <a:rPr lang="hu-HU" sz="2400" b="0" dirty="0">
                <a:latin typeface="Calibri" panose="020F0502020204030204" pitchFamily="34" charset="0"/>
                <a:ea typeface="Calibri" panose="020F0502020204030204" pitchFamily="34" charset="0"/>
                <a:cs typeface="Calibri" panose="020F0502020204030204" pitchFamily="34" charset="0"/>
              </a:rPr>
              <a:t> CBI</a:t>
            </a:r>
          </a:p>
          <a:p>
            <a:r>
              <a:rPr lang="hu-HU" sz="2400" b="0" dirty="0">
                <a:solidFill>
                  <a:srgbClr val="C00000"/>
                </a:solidFill>
                <a:latin typeface="Calibri" panose="020F0502020204030204" pitchFamily="34" charset="0"/>
                <a:ea typeface="Calibri" panose="020F0502020204030204" pitchFamily="34" charset="0"/>
                <a:cs typeface="Calibri" panose="020F0502020204030204" pitchFamily="34" charset="0"/>
              </a:rPr>
              <a:t>44</a:t>
            </a:r>
            <a:r>
              <a:rPr lang="hu-HU" sz="2400" b="0" dirty="0">
                <a:latin typeface="Calibri" panose="020F0502020204030204" pitchFamily="34" charset="0"/>
                <a:ea typeface="Calibri" panose="020F0502020204030204" pitchFamily="34" charset="0"/>
                <a:cs typeface="Calibri" panose="020F0502020204030204" pitchFamily="34" charset="0"/>
              </a:rPr>
              <a:t> </a:t>
            </a:r>
            <a:r>
              <a:rPr lang="hu-HU" sz="2400" b="0" dirty="0" err="1">
                <a:latin typeface="Calibri" panose="020F0502020204030204" pitchFamily="34" charset="0"/>
                <a:ea typeface="Calibri" panose="020F0502020204030204" pitchFamily="34" charset="0"/>
                <a:cs typeface="Calibri" panose="020F0502020204030204" pitchFamily="34" charset="0"/>
              </a:rPr>
              <a:t>countries</a:t>
            </a:r>
            <a:r>
              <a:rPr lang="hu-HU" sz="2400" b="0" dirty="0">
                <a:latin typeface="Calibri" panose="020F0502020204030204" pitchFamily="34" charset="0"/>
                <a:ea typeface="Calibri" panose="020F0502020204030204" pitchFamily="34" charset="0"/>
                <a:cs typeface="Calibri" panose="020F0502020204030204" pitchFamily="34" charset="0"/>
              </a:rPr>
              <a:t> </a:t>
            </a:r>
            <a:r>
              <a:rPr lang="hu-HU" sz="2400" b="0" dirty="0" err="1">
                <a:latin typeface="Calibri" panose="020F0502020204030204" pitchFamily="34" charset="0"/>
                <a:ea typeface="Calibri" panose="020F0502020204030204" pitchFamily="34" charset="0"/>
                <a:cs typeface="Calibri" panose="020F0502020204030204" pitchFamily="34" charset="0"/>
              </a:rPr>
              <a:t>offered</a:t>
            </a:r>
            <a:r>
              <a:rPr lang="hu-HU" sz="2400" b="0" dirty="0">
                <a:latin typeface="Calibri" panose="020F0502020204030204" pitchFamily="34" charset="0"/>
                <a:ea typeface="Calibri" panose="020F0502020204030204" pitchFamily="34" charset="0"/>
                <a:cs typeface="Calibri" panose="020F0502020204030204" pitchFamily="34" charset="0"/>
              </a:rPr>
              <a:t> RBI</a:t>
            </a:r>
          </a:p>
          <a:p>
            <a:endParaRPr lang="hu-HU" i="1" dirty="0"/>
          </a:p>
        </p:txBody>
      </p:sp>
      <p:sp>
        <p:nvSpPr>
          <p:cNvPr id="15" name="Szövegdoboz 14">
            <a:extLst>
              <a:ext uri="{FF2B5EF4-FFF2-40B4-BE49-F238E27FC236}">
                <a16:creationId xmlns:a16="http://schemas.microsoft.com/office/drawing/2014/main" id="{51EEAF1D-81EA-A26A-9CF6-4B8CA9A32FC4}"/>
              </a:ext>
            </a:extLst>
          </p:cNvPr>
          <p:cNvSpPr txBox="1"/>
          <p:nvPr/>
        </p:nvSpPr>
        <p:spPr>
          <a:xfrm>
            <a:off x="43806" y="5605843"/>
            <a:ext cx="4384177" cy="1200329"/>
          </a:xfrm>
          <a:prstGeom prst="rect">
            <a:avLst/>
          </a:prstGeom>
          <a:solidFill>
            <a:srgbClr val="FFC000"/>
          </a:solidFill>
          <a:ln>
            <a:solidFill>
              <a:srgbClr val="C00000"/>
            </a:solidFill>
          </a:ln>
        </p:spPr>
        <p:txBody>
          <a:bodyPr wrap="square" rtlCol="0">
            <a:spAutoFit/>
          </a:bodyPr>
          <a:lstStyle/>
          <a:p>
            <a:r>
              <a:rPr lang="hu-HU" sz="1800" dirty="0">
                <a:latin typeface="Calibri  "/>
              </a:rPr>
              <a:t>For a </a:t>
            </a:r>
            <a:r>
              <a:rPr lang="hu-HU" sz="1800" dirty="0" err="1">
                <a:latin typeface="Calibri  "/>
              </a:rPr>
              <a:t>comprehensive</a:t>
            </a:r>
            <a:r>
              <a:rPr lang="hu-HU" sz="1800" dirty="0">
                <a:latin typeface="Calibri  "/>
              </a:rPr>
              <a:t>, </a:t>
            </a:r>
            <a:r>
              <a:rPr lang="hu-HU" sz="1800" dirty="0" err="1">
                <a:latin typeface="Calibri  "/>
              </a:rPr>
              <a:t>up-to-date</a:t>
            </a:r>
            <a:endParaRPr lang="hu-HU" sz="1800" dirty="0">
              <a:latin typeface="Calibri  "/>
            </a:endParaRPr>
          </a:p>
          <a:p>
            <a:r>
              <a:rPr lang="hu-HU" sz="1800" dirty="0" err="1">
                <a:latin typeface="Calibri  "/>
              </a:rPr>
              <a:t>dynamic</a:t>
            </a:r>
            <a:r>
              <a:rPr lang="hu-HU" sz="1800" dirty="0">
                <a:latin typeface="Calibri  "/>
              </a:rPr>
              <a:t> website </a:t>
            </a:r>
            <a:r>
              <a:rPr lang="hu-HU" sz="1800" dirty="0" err="1">
                <a:latin typeface="Calibri  "/>
              </a:rPr>
              <a:t>on</a:t>
            </a:r>
            <a:r>
              <a:rPr lang="hu-HU" sz="1800" dirty="0">
                <a:latin typeface="Calibri  "/>
              </a:rPr>
              <a:t> CBI and RBI  </a:t>
            </a:r>
            <a:r>
              <a:rPr lang="hu-HU" sz="1800" dirty="0" err="1">
                <a:latin typeface="Calibri  "/>
              </a:rPr>
              <a:t>check</a:t>
            </a:r>
            <a:r>
              <a:rPr lang="hu-HU" sz="1800" dirty="0">
                <a:latin typeface="Calibri  "/>
              </a:rPr>
              <a:t> out:</a:t>
            </a:r>
          </a:p>
          <a:p>
            <a:r>
              <a:rPr lang="hu-HU" sz="1800" dirty="0">
                <a:latin typeface="Calibri  "/>
                <a:hlinkClick r:id="rId4"/>
              </a:rPr>
              <a:t>https://www.imidaily.com/imi-program-pages/</a:t>
            </a:r>
            <a:r>
              <a:rPr lang="hu-HU" sz="1800" dirty="0">
                <a:latin typeface="Calibri  "/>
              </a:rPr>
              <a:t>  (20251204)</a:t>
            </a:r>
          </a:p>
        </p:txBody>
      </p:sp>
    </p:spTree>
    <p:extLst>
      <p:ext uri="{BB962C8B-B14F-4D97-AF65-F5344CB8AC3E}">
        <p14:creationId xmlns:p14="http://schemas.microsoft.com/office/powerpoint/2010/main" val="3833775560"/>
      </p:ext>
    </p:extLst>
  </p:cSld>
  <p:clrMapOvr>
    <a:masterClrMapping/>
  </p:clrMapOvr>
  <p:transition>
    <p:pull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AC0F36D-51A1-27BD-3C6E-6590B11BBEBA}"/>
              </a:ext>
            </a:extLst>
          </p:cNvPr>
          <p:cNvSpPr>
            <a:spLocks noGrp="1"/>
          </p:cNvSpPr>
          <p:nvPr>
            <p:ph type="title"/>
          </p:nvPr>
        </p:nvSpPr>
        <p:spPr/>
        <p:txBody>
          <a:bodyPr/>
          <a:lstStyle/>
          <a:p>
            <a:r>
              <a:rPr lang="hu-HU" dirty="0"/>
              <a:t>BROADER CONTEXT: STATE CAPTURE</a:t>
            </a:r>
          </a:p>
        </p:txBody>
      </p:sp>
      <p:sp>
        <p:nvSpPr>
          <p:cNvPr id="3" name="Tartalom helye 2">
            <a:extLst>
              <a:ext uri="{FF2B5EF4-FFF2-40B4-BE49-F238E27FC236}">
                <a16:creationId xmlns:a16="http://schemas.microsoft.com/office/drawing/2014/main" id="{8D6120E2-0CFE-68CC-36B0-25449336FBD2}"/>
              </a:ext>
            </a:extLst>
          </p:cNvPr>
          <p:cNvSpPr>
            <a:spLocks noGrp="1"/>
          </p:cNvSpPr>
          <p:nvPr>
            <p:ph idx="1"/>
          </p:nvPr>
        </p:nvSpPr>
        <p:spPr>
          <a:xfrm>
            <a:off x="395536" y="836712"/>
            <a:ext cx="8424935" cy="5976664"/>
          </a:xfrm>
        </p:spPr>
        <p:txBody>
          <a:bodyPr>
            <a:normAutofit fontScale="70000" lnSpcReduction="20000"/>
          </a:bodyPr>
          <a:lstStyle/>
          <a:p>
            <a:pPr>
              <a:lnSpc>
                <a:spcPct val="170000"/>
              </a:lnSpc>
            </a:pPr>
            <a:r>
              <a:rPr lang="hu-HU" dirty="0"/>
              <a:t>„</a:t>
            </a:r>
            <a:r>
              <a:rPr lang="en-GB" dirty="0"/>
              <a:t>Systemic corruption and state capture </a:t>
            </a:r>
            <a:r>
              <a:rPr lang="hu-HU" dirty="0"/>
              <a:t>…e</a:t>
            </a:r>
            <a:r>
              <a:rPr lang="en-GB" dirty="0"/>
              <a:t>volve iteratively. State capture— defined as </a:t>
            </a:r>
            <a:r>
              <a:rPr lang="en-GB" dirty="0">
                <a:solidFill>
                  <a:srgbClr val="C00000"/>
                </a:solidFill>
              </a:rPr>
              <a:t>the seizure of control over public institutions and legislation by narrow interest groups for the benefit of their own interests </a:t>
            </a:r>
            <a:r>
              <a:rPr lang="en-GB" dirty="0"/>
              <a:t>rather than the public good </a:t>
            </a:r>
            <a:r>
              <a:rPr lang="hu-HU" dirty="0"/>
              <a:t>… </a:t>
            </a:r>
            <a:r>
              <a:rPr lang="en-GB" dirty="0"/>
              <a:t>—</a:t>
            </a:r>
            <a:r>
              <a:rPr lang="hu-HU" dirty="0"/>
              <a:t> </a:t>
            </a:r>
            <a:r>
              <a:rPr lang="en-GB" dirty="0">
                <a:solidFill>
                  <a:srgbClr val="C00000"/>
                </a:solidFill>
              </a:rPr>
              <a:t>is perpetuated through staffing state institutions with loyalists </a:t>
            </a:r>
            <a:r>
              <a:rPr lang="en-GB" dirty="0"/>
              <a:t>and exerting improper influence over the formation of laws and policies</a:t>
            </a:r>
            <a:r>
              <a:rPr lang="hu-HU" dirty="0"/>
              <a:t>---”</a:t>
            </a:r>
            <a:br>
              <a:rPr lang="hu-HU" dirty="0"/>
            </a:br>
            <a:br>
              <a:rPr lang="hu-HU" dirty="0"/>
            </a:br>
            <a:r>
              <a:rPr lang="hu-HU" dirty="0" err="1">
                <a:solidFill>
                  <a:srgbClr val="C00000"/>
                </a:solidFill>
              </a:rPr>
              <a:t>Originally</a:t>
            </a:r>
            <a:r>
              <a:rPr lang="hu-HU" dirty="0"/>
              <a:t> </a:t>
            </a:r>
            <a:r>
              <a:rPr lang="hu-HU" dirty="0" err="1"/>
              <a:t>referred</a:t>
            </a:r>
            <a:r>
              <a:rPr lang="hu-HU" dirty="0"/>
              <a:t> </a:t>
            </a:r>
            <a:r>
              <a:rPr lang="hu-HU" dirty="0" err="1"/>
              <a:t>to</a:t>
            </a:r>
            <a:r>
              <a:rPr lang="hu-HU" dirty="0"/>
              <a:t> p</a:t>
            </a:r>
            <a:r>
              <a:rPr lang="en-GB" dirty="0" err="1"/>
              <a:t>owerful</a:t>
            </a:r>
            <a:r>
              <a:rPr lang="en-GB" dirty="0"/>
              <a:t> </a:t>
            </a:r>
            <a:r>
              <a:rPr lang="en-GB" dirty="0">
                <a:solidFill>
                  <a:srgbClr val="C00000"/>
                </a:solidFill>
              </a:rPr>
              <a:t>businessmen</a:t>
            </a:r>
            <a:r>
              <a:rPr lang="en-GB" dirty="0"/>
              <a:t> (oligarchs)</a:t>
            </a:r>
            <a:r>
              <a:rPr lang="hu-HU" dirty="0"/>
              <a:t>, </a:t>
            </a:r>
            <a:r>
              <a:rPr lang="hu-HU" dirty="0" err="1">
                <a:solidFill>
                  <a:srgbClr val="C00000"/>
                </a:solidFill>
              </a:rPr>
              <a:t>now</a:t>
            </a:r>
            <a:r>
              <a:rPr lang="hu-HU" dirty="0"/>
              <a:t> </a:t>
            </a:r>
            <a:r>
              <a:rPr lang="hu-HU" dirty="0" err="1"/>
              <a:t>includes</a:t>
            </a:r>
            <a:r>
              <a:rPr lang="hu-HU" dirty="0"/>
              <a:t>: </a:t>
            </a:r>
            <a:r>
              <a:rPr lang="en-GB" dirty="0"/>
              <a:t> </a:t>
            </a:r>
            <a:r>
              <a:rPr lang="en-GB" dirty="0">
                <a:solidFill>
                  <a:srgbClr val="C00000"/>
                </a:solidFill>
              </a:rPr>
              <a:t>politicians, political parties</a:t>
            </a:r>
            <a:r>
              <a:rPr lang="en-GB" dirty="0"/>
              <a:t>, or informal networks of the political elite and oligarchs</a:t>
            </a:r>
            <a:r>
              <a:rPr lang="hu-HU" dirty="0"/>
              <a:t> </a:t>
            </a:r>
            <a:r>
              <a:rPr lang="hu-HU" dirty="0" err="1"/>
              <a:t>who</a:t>
            </a:r>
            <a:r>
              <a:rPr lang="hu-HU" dirty="0"/>
              <a:t> </a:t>
            </a:r>
            <a:r>
              <a:rPr lang="en-GB" dirty="0"/>
              <a:t> </a:t>
            </a:r>
            <a:r>
              <a:rPr lang="hu-HU" dirty="0" err="1"/>
              <a:t>capture</a:t>
            </a:r>
            <a:r>
              <a:rPr lang="hu-HU" dirty="0"/>
              <a:t> </a:t>
            </a:r>
            <a:r>
              <a:rPr lang="en-GB" dirty="0"/>
              <a:t>the state</a:t>
            </a:r>
            <a:r>
              <a:rPr lang="hu-HU" dirty="0"/>
              <a:t>.</a:t>
            </a:r>
          </a:p>
          <a:p>
            <a:pPr>
              <a:lnSpc>
                <a:spcPct val="170000"/>
              </a:lnSpc>
            </a:pPr>
            <a:endParaRPr lang="hu-HU" dirty="0"/>
          </a:p>
          <a:p>
            <a:pPr>
              <a:lnSpc>
                <a:spcPct val="170000"/>
              </a:lnSpc>
            </a:pPr>
            <a:r>
              <a:rPr lang="hu-HU" dirty="0"/>
              <a:t>„</a:t>
            </a:r>
            <a:r>
              <a:rPr lang="en-GB" dirty="0"/>
              <a:t>State capture constitutes a </a:t>
            </a:r>
            <a:r>
              <a:rPr lang="en-GB" dirty="0">
                <a:solidFill>
                  <a:srgbClr val="C00000"/>
                </a:solidFill>
              </a:rPr>
              <a:t>crucial precondition for systemic corruption</a:t>
            </a:r>
            <a:r>
              <a:rPr lang="en-GB" dirty="0"/>
              <a:t> as it provides </a:t>
            </a:r>
            <a:r>
              <a:rPr lang="en-GB" dirty="0">
                <a:solidFill>
                  <a:srgbClr val="C00000"/>
                </a:solidFill>
              </a:rPr>
              <a:t>impunity for high-level perpetrators </a:t>
            </a:r>
            <a:r>
              <a:rPr lang="en-GB" dirty="0"/>
              <a:t>and enables building and operating entire state systems to </a:t>
            </a:r>
            <a:r>
              <a:rPr lang="en-GB" dirty="0">
                <a:solidFill>
                  <a:srgbClr val="C00000"/>
                </a:solidFill>
              </a:rPr>
              <a:t>funnel public money to </a:t>
            </a:r>
            <a:r>
              <a:rPr lang="en-GB" dirty="0" err="1">
                <a:solidFill>
                  <a:srgbClr val="C00000"/>
                </a:solidFill>
              </a:rPr>
              <a:t>favored</a:t>
            </a:r>
            <a:r>
              <a:rPr lang="en-GB" dirty="0">
                <a:solidFill>
                  <a:srgbClr val="C00000"/>
                </a:solidFill>
              </a:rPr>
              <a:t> groups</a:t>
            </a:r>
            <a:r>
              <a:rPr lang="en-GB" dirty="0"/>
              <a:t>.</a:t>
            </a:r>
            <a:r>
              <a:rPr lang="hu-HU" dirty="0"/>
              <a:t>” (</a:t>
            </a:r>
            <a:r>
              <a:rPr lang="hu-HU" dirty="0" err="1"/>
              <a:t>references</a:t>
            </a:r>
            <a:r>
              <a:rPr lang="hu-HU" dirty="0"/>
              <a:t> </a:t>
            </a:r>
            <a:r>
              <a:rPr lang="hu-HU" dirty="0" err="1"/>
              <a:t>ommitted</a:t>
            </a:r>
            <a:r>
              <a:rPr lang="hu-HU" dirty="0"/>
              <a:t>) </a:t>
            </a:r>
          </a:p>
          <a:p>
            <a:pPr algn="r"/>
            <a:r>
              <a:rPr lang="hu-HU" dirty="0"/>
              <a:t>Martin – Hajnal, 2025, p. 3</a:t>
            </a:r>
          </a:p>
          <a:p>
            <a:endParaRPr lang="hu-HU" dirty="0"/>
          </a:p>
        </p:txBody>
      </p:sp>
    </p:spTree>
    <p:extLst>
      <p:ext uri="{BB962C8B-B14F-4D97-AF65-F5344CB8AC3E}">
        <p14:creationId xmlns:p14="http://schemas.microsoft.com/office/powerpoint/2010/main" val="2149299288"/>
      </p:ext>
    </p:extLst>
  </p:cSld>
  <p:clrMapOvr>
    <a:masterClrMapping/>
  </p:clrMapOvr>
  <p:transition>
    <p:pull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4C92D5-19F3-6161-F01C-645B70037C66}"/>
              </a:ext>
            </a:extLst>
          </p:cNvPr>
          <p:cNvSpPr>
            <a:spLocks noGrp="1"/>
          </p:cNvSpPr>
          <p:nvPr>
            <p:ph type="title"/>
          </p:nvPr>
        </p:nvSpPr>
        <p:spPr>
          <a:xfrm>
            <a:off x="685800" y="116632"/>
            <a:ext cx="7772400" cy="720080"/>
          </a:xfrm>
        </p:spPr>
        <p:txBody>
          <a:bodyPr/>
          <a:lstStyle/>
          <a:p>
            <a:r>
              <a:rPr lang="hu-HU" sz="2400" dirty="0"/>
              <a:t>CONCLUSION</a:t>
            </a:r>
            <a:br>
              <a:rPr lang="hu-HU" sz="2400" dirty="0"/>
            </a:br>
            <a:r>
              <a:rPr lang="hu-HU" sz="2400" dirty="0" err="1"/>
              <a:t>Two</a:t>
            </a:r>
            <a:r>
              <a:rPr lang="hu-HU" sz="2400" dirty="0"/>
              <a:t> </a:t>
            </a:r>
            <a:r>
              <a:rPr lang="hu-HU" sz="2400" dirty="0" err="1"/>
              <a:t>possible</a:t>
            </a:r>
            <a:r>
              <a:rPr lang="hu-HU" sz="2400" dirty="0"/>
              <a:t> </a:t>
            </a:r>
            <a:r>
              <a:rPr lang="hu-HU" sz="2400" dirty="0" err="1"/>
              <a:t>readings</a:t>
            </a:r>
            <a:r>
              <a:rPr lang="hu-HU" sz="2400" dirty="0"/>
              <a:t> of </a:t>
            </a:r>
            <a:r>
              <a:rPr lang="hu-HU" sz="2400" dirty="0" err="1"/>
              <a:t>both</a:t>
            </a:r>
            <a:r>
              <a:rPr lang="hu-HU" sz="2400" dirty="0"/>
              <a:t> CBI and RBI</a:t>
            </a:r>
          </a:p>
        </p:txBody>
      </p:sp>
      <p:sp>
        <p:nvSpPr>
          <p:cNvPr id="3" name="Tartalom helye 2">
            <a:extLst>
              <a:ext uri="{FF2B5EF4-FFF2-40B4-BE49-F238E27FC236}">
                <a16:creationId xmlns:a16="http://schemas.microsoft.com/office/drawing/2014/main" id="{E5C9446E-8004-47C5-B595-66510ADF85B0}"/>
              </a:ext>
            </a:extLst>
          </p:cNvPr>
          <p:cNvSpPr>
            <a:spLocks noGrp="1"/>
          </p:cNvSpPr>
          <p:nvPr>
            <p:ph sz="half" idx="1"/>
          </p:nvPr>
        </p:nvSpPr>
        <p:spPr>
          <a:xfrm>
            <a:off x="295144" y="1029162"/>
            <a:ext cx="4038600" cy="3191926"/>
          </a:xfrm>
        </p:spPr>
        <p:txBody>
          <a:bodyPr/>
          <a:lstStyle/>
          <a:p>
            <a:pPr algn="ctr"/>
            <a:r>
              <a:rPr lang="hu-HU" sz="2000" dirty="0" err="1"/>
              <a:t>Positive</a:t>
            </a:r>
            <a:r>
              <a:rPr lang="hu-HU" sz="2000" dirty="0"/>
              <a:t> </a:t>
            </a:r>
          </a:p>
          <a:p>
            <a:endParaRPr lang="hu-HU" sz="2000" dirty="0"/>
          </a:p>
          <a:p>
            <a:r>
              <a:rPr lang="hu-HU" sz="2000" dirty="0"/>
              <a:t>Good </a:t>
            </a:r>
            <a:r>
              <a:rPr lang="hu-HU" sz="2000" dirty="0" err="1"/>
              <a:t>faith</a:t>
            </a:r>
            <a:r>
              <a:rPr lang="hu-HU" sz="2000" dirty="0"/>
              <a:t> </a:t>
            </a:r>
            <a:r>
              <a:rPr lang="hu-HU" sz="2000" dirty="0" err="1"/>
              <a:t>investors</a:t>
            </a:r>
            <a:endParaRPr lang="hu-HU" sz="2000" dirty="0"/>
          </a:p>
          <a:p>
            <a:pPr marL="342900" indent="-342900">
              <a:buFontTx/>
              <a:buChar char="-"/>
            </a:pPr>
            <a:r>
              <a:rPr lang="hu-HU" sz="2000" dirty="0" err="1"/>
              <a:t>Contribute</a:t>
            </a:r>
            <a:r>
              <a:rPr lang="hu-HU" sz="2000" dirty="0"/>
              <a:t> </a:t>
            </a:r>
            <a:r>
              <a:rPr lang="hu-HU" sz="2000" dirty="0" err="1"/>
              <a:t>to</a:t>
            </a:r>
            <a:r>
              <a:rPr lang="hu-HU" sz="2000" dirty="0"/>
              <a:t> local </a:t>
            </a:r>
            <a:r>
              <a:rPr lang="hu-HU" sz="2000" dirty="0" err="1"/>
              <a:t>economy</a:t>
            </a:r>
            <a:endParaRPr lang="hu-HU" sz="2000" dirty="0"/>
          </a:p>
          <a:p>
            <a:pPr marL="342900" indent="-342900">
              <a:buFontTx/>
              <a:buChar char="-"/>
            </a:pPr>
            <a:r>
              <a:rPr lang="hu-HU" sz="2000" dirty="0" err="1"/>
              <a:t>Ensure</a:t>
            </a:r>
            <a:r>
              <a:rPr lang="hu-HU" sz="2000" dirty="0"/>
              <a:t> </a:t>
            </a:r>
            <a:r>
              <a:rPr lang="hu-HU" sz="2000" dirty="0" err="1"/>
              <a:t>their</a:t>
            </a:r>
            <a:r>
              <a:rPr lang="hu-HU" sz="2000" dirty="0"/>
              <a:t> </a:t>
            </a:r>
            <a:r>
              <a:rPr lang="hu-HU" sz="2000" dirty="0" err="1"/>
              <a:t>own</a:t>
            </a:r>
            <a:r>
              <a:rPr lang="hu-HU" sz="2000" dirty="0"/>
              <a:t> </a:t>
            </a:r>
          </a:p>
          <a:p>
            <a:pPr marL="800100" lvl="1" indent="-342900">
              <a:buFontTx/>
              <a:buChar char="-"/>
            </a:pPr>
            <a:r>
              <a:rPr lang="hu-HU" sz="1800" dirty="0" err="1"/>
              <a:t>basic</a:t>
            </a:r>
            <a:r>
              <a:rPr lang="hu-HU" sz="1800" dirty="0"/>
              <a:t> human </a:t>
            </a:r>
            <a:r>
              <a:rPr lang="hu-HU" sz="1800" dirty="0" err="1"/>
              <a:t>rights</a:t>
            </a:r>
            <a:r>
              <a:rPr lang="hu-HU" sz="1800" dirty="0"/>
              <a:t>, </a:t>
            </a:r>
          </a:p>
          <a:p>
            <a:pPr marL="800100" lvl="1" indent="-342900">
              <a:buFontTx/>
              <a:buChar char="-"/>
            </a:pPr>
            <a:r>
              <a:rPr lang="hu-HU" sz="1800" dirty="0" err="1"/>
              <a:t>their</a:t>
            </a:r>
            <a:r>
              <a:rPr lang="hu-HU" sz="1800" dirty="0"/>
              <a:t> </a:t>
            </a:r>
            <a:r>
              <a:rPr lang="hu-HU" sz="1800" dirty="0" err="1"/>
              <a:t>safety</a:t>
            </a:r>
            <a:r>
              <a:rPr lang="hu-HU" sz="1800" dirty="0"/>
              <a:t>, </a:t>
            </a:r>
            <a:r>
              <a:rPr lang="hu-HU" sz="1800" dirty="0" err="1"/>
              <a:t>security</a:t>
            </a:r>
            <a:endParaRPr lang="hu-HU" sz="1800" dirty="0"/>
          </a:p>
          <a:p>
            <a:pPr marL="800100" lvl="1" indent="-342900">
              <a:buFontTx/>
              <a:buChar char="-"/>
            </a:pPr>
            <a:r>
              <a:rPr lang="hu-HU" sz="1800" dirty="0"/>
              <a:t>and </a:t>
            </a:r>
            <a:r>
              <a:rPr lang="hu-HU" sz="1800" dirty="0" err="1"/>
              <a:t>freedom</a:t>
            </a:r>
            <a:r>
              <a:rPr lang="hu-HU" sz="1800" dirty="0"/>
              <a:t> of </a:t>
            </a:r>
            <a:r>
              <a:rPr lang="hu-HU" sz="1800" dirty="0" err="1"/>
              <a:t>movement</a:t>
            </a:r>
            <a:endParaRPr lang="hu-HU" sz="1800" dirty="0"/>
          </a:p>
          <a:p>
            <a:pPr marL="342900" indent="-342900">
              <a:buFontTx/>
              <a:buChar char="-"/>
            </a:pPr>
            <a:endParaRPr lang="hu-HU" dirty="0"/>
          </a:p>
        </p:txBody>
      </p:sp>
      <p:sp>
        <p:nvSpPr>
          <p:cNvPr id="4" name="Tartalom helye 3">
            <a:extLst>
              <a:ext uri="{FF2B5EF4-FFF2-40B4-BE49-F238E27FC236}">
                <a16:creationId xmlns:a16="http://schemas.microsoft.com/office/drawing/2014/main" id="{0E2407F4-9B26-829A-819E-6D716B5C0857}"/>
              </a:ext>
            </a:extLst>
          </p:cNvPr>
          <p:cNvSpPr>
            <a:spLocks noGrp="1"/>
          </p:cNvSpPr>
          <p:nvPr>
            <p:ph sz="half" idx="2"/>
          </p:nvPr>
        </p:nvSpPr>
        <p:spPr>
          <a:xfrm>
            <a:off x="4572000" y="1042114"/>
            <a:ext cx="4038600" cy="3178974"/>
          </a:xfrm>
        </p:spPr>
        <p:txBody>
          <a:bodyPr/>
          <a:lstStyle/>
          <a:p>
            <a:pPr algn="ctr"/>
            <a:r>
              <a:rPr lang="hu-HU" sz="2000" dirty="0" err="1"/>
              <a:t>Critical</a:t>
            </a:r>
            <a:endParaRPr lang="hu-HU" sz="2000" dirty="0"/>
          </a:p>
          <a:p>
            <a:br>
              <a:rPr lang="hu-HU" sz="2000" dirty="0"/>
            </a:br>
            <a:r>
              <a:rPr lang="hu-HU" sz="2000" dirty="0" err="1"/>
              <a:t>Bad</a:t>
            </a:r>
            <a:r>
              <a:rPr lang="hu-HU" sz="2000" dirty="0"/>
              <a:t> </a:t>
            </a:r>
            <a:r>
              <a:rPr lang="hu-HU" sz="2000" dirty="0" err="1"/>
              <a:t>faith</a:t>
            </a:r>
            <a:r>
              <a:rPr lang="hu-HU" sz="2000" dirty="0"/>
              <a:t> </a:t>
            </a:r>
            <a:r>
              <a:rPr lang="hu-HU" sz="2000" dirty="0" err="1"/>
              <a:t>investors</a:t>
            </a:r>
            <a:endParaRPr lang="hu-HU" sz="2000" dirty="0"/>
          </a:p>
          <a:p>
            <a:r>
              <a:rPr lang="hu-HU" sz="2000" dirty="0"/>
              <a:t>-  </a:t>
            </a:r>
            <a:r>
              <a:rPr lang="hu-HU" sz="2000" dirty="0" err="1"/>
              <a:t>Escape</a:t>
            </a:r>
            <a:r>
              <a:rPr lang="hu-HU" sz="2000" dirty="0"/>
              <a:t> </a:t>
            </a:r>
            <a:r>
              <a:rPr lang="hu-HU" sz="2000" dirty="0" err="1"/>
              <a:t>duties</a:t>
            </a:r>
            <a:r>
              <a:rPr lang="hu-HU" sz="2000" dirty="0"/>
              <a:t> in </a:t>
            </a:r>
            <a:r>
              <a:rPr lang="hu-HU" sz="2000" dirty="0" err="1"/>
              <a:t>home</a:t>
            </a:r>
            <a:r>
              <a:rPr lang="hu-HU" sz="2000" dirty="0"/>
              <a:t> country</a:t>
            </a:r>
          </a:p>
          <a:p>
            <a:pPr marL="342900" indent="-342900">
              <a:buFontTx/>
              <a:buChar char="-"/>
            </a:pPr>
            <a:r>
              <a:rPr lang="hu-HU" sz="2000" dirty="0" err="1"/>
              <a:t>may</a:t>
            </a:r>
            <a:r>
              <a:rPr lang="hu-HU" sz="2000" dirty="0"/>
              <a:t> </a:t>
            </a:r>
            <a:r>
              <a:rPr lang="hu-HU" sz="2000" dirty="0" err="1"/>
              <a:t>distort</a:t>
            </a:r>
            <a:r>
              <a:rPr lang="hu-HU" sz="2000" dirty="0"/>
              <a:t> the market in the </a:t>
            </a:r>
            <a:r>
              <a:rPr lang="hu-HU" sz="2000" dirty="0" err="1"/>
              <a:t>new</a:t>
            </a:r>
            <a:r>
              <a:rPr lang="hu-HU" sz="2000" dirty="0"/>
              <a:t> country</a:t>
            </a:r>
          </a:p>
          <a:p>
            <a:r>
              <a:rPr lang="hu-HU" sz="2000" dirty="0"/>
              <a:t>-   </a:t>
            </a:r>
            <a:r>
              <a:rPr lang="hu-HU" sz="2000" dirty="0" err="1"/>
              <a:t>cover</a:t>
            </a:r>
            <a:r>
              <a:rPr lang="hu-HU" sz="2000" dirty="0"/>
              <a:t> </a:t>
            </a:r>
            <a:r>
              <a:rPr lang="hu-HU" sz="2000" dirty="0" err="1"/>
              <a:t>up</a:t>
            </a:r>
            <a:r>
              <a:rPr lang="hu-HU" sz="2000" dirty="0"/>
              <a:t> </a:t>
            </a:r>
            <a:r>
              <a:rPr lang="hu-HU" sz="2000" dirty="0" err="1"/>
              <a:t>or</a:t>
            </a:r>
            <a:r>
              <a:rPr lang="hu-HU" sz="2000" dirty="0"/>
              <a:t> </a:t>
            </a:r>
            <a:r>
              <a:rPr lang="hu-HU" sz="2000" dirty="0" err="1"/>
              <a:t>commit</a:t>
            </a:r>
            <a:r>
              <a:rPr lang="hu-HU" sz="2000" dirty="0"/>
              <a:t> </a:t>
            </a:r>
            <a:r>
              <a:rPr lang="hu-HU" sz="2000" dirty="0" err="1"/>
              <a:t>crimes</a:t>
            </a:r>
            <a:endParaRPr lang="hu-HU" sz="2000" dirty="0"/>
          </a:p>
          <a:p>
            <a:r>
              <a:rPr lang="hu-HU" sz="2000" dirty="0"/>
              <a:t>-  </a:t>
            </a:r>
            <a:r>
              <a:rPr lang="hu-HU" sz="2000" dirty="0" err="1"/>
              <a:t>may</a:t>
            </a:r>
            <a:r>
              <a:rPr lang="hu-HU" sz="2000" dirty="0"/>
              <a:t> </a:t>
            </a:r>
            <a:r>
              <a:rPr lang="hu-HU" sz="2000" dirty="0" err="1"/>
              <a:t>pose</a:t>
            </a:r>
            <a:r>
              <a:rPr lang="hu-HU" sz="2000" dirty="0"/>
              <a:t> </a:t>
            </a:r>
            <a:r>
              <a:rPr lang="hu-HU" sz="2000" dirty="0" err="1"/>
              <a:t>security</a:t>
            </a:r>
            <a:r>
              <a:rPr lang="hu-HU" sz="2000" dirty="0"/>
              <a:t> </a:t>
            </a:r>
            <a:r>
              <a:rPr lang="hu-HU" sz="2000" dirty="0" err="1"/>
              <a:t>threat</a:t>
            </a:r>
            <a:endParaRPr lang="hu-HU" sz="2000" dirty="0"/>
          </a:p>
          <a:p>
            <a:endParaRPr lang="hu-HU" dirty="0"/>
          </a:p>
        </p:txBody>
      </p:sp>
      <p:sp>
        <p:nvSpPr>
          <p:cNvPr id="5" name="Szövegdoboz 4">
            <a:extLst>
              <a:ext uri="{FF2B5EF4-FFF2-40B4-BE49-F238E27FC236}">
                <a16:creationId xmlns:a16="http://schemas.microsoft.com/office/drawing/2014/main" id="{0FEA82AB-97E4-51F0-4A68-C2B600672E96}"/>
              </a:ext>
            </a:extLst>
          </p:cNvPr>
          <p:cNvSpPr txBox="1"/>
          <p:nvPr/>
        </p:nvSpPr>
        <p:spPr>
          <a:xfrm>
            <a:off x="3491880" y="4426490"/>
            <a:ext cx="5184576" cy="2062103"/>
          </a:xfrm>
          <a:prstGeom prst="rect">
            <a:avLst/>
          </a:prstGeom>
          <a:noFill/>
          <a:ln>
            <a:solidFill>
              <a:schemeClr val="bg2">
                <a:lumMod val="85000"/>
                <a:lumOff val="15000"/>
              </a:schemeClr>
            </a:solidFill>
          </a:ln>
        </p:spPr>
        <p:txBody>
          <a:bodyPr wrap="square" rtlCol="0">
            <a:spAutoFit/>
          </a:bodyPr>
          <a:lstStyle/>
          <a:p>
            <a:pPr algn="ctr"/>
            <a:r>
              <a:rPr lang="hu-HU" sz="2800" b="0" dirty="0">
                <a:solidFill>
                  <a:srgbClr val="540000"/>
                </a:solidFill>
                <a:latin typeface="Calibri" panose="020F0502020204030204" pitchFamily="34" charset="0"/>
                <a:ea typeface="Calibri" panose="020F0502020204030204" pitchFamily="34" charset="0"/>
                <a:cs typeface="Calibri" panose="020F0502020204030204" pitchFamily="34" charset="0"/>
              </a:rPr>
              <a:t>CBI </a:t>
            </a:r>
            <a:r>
              <a:rPr lang="hu-HU" sz="2800" b="0" dirty="0" err="1">
                <a:solidFill>
                  <a:srgbClr val="540000"/>
                </a:solidFill>
                <a:latin typeface="Calibri" panose="020F0502020204030204" pitchFamily="34" charset="0"/>
                <a:ea typeface="Calibri" panose="020F0502020204030204" pitchFamily="34" charset="0"/>
                <a:cs typeface="Calibri" panose="020F0502020204030204" pitchFamily="34" charset="0"/>
              </a:rPr>
              <a:t>specific</a:t>
            </a:r>
            <a:r>
              <a:rPr lang="hu-HU" sz="2800" b="0" dirty="0">
                <a:solidFill>
                  <a:srgbClr val="540000"/>
                </a:solidFill>
                <a:latin typeface="Calibri" panose="020F0502020204030204" pitchFamily="34" charset="0"/>
                <a:ea typeface="Calibri" panose="020F0502020204030204" pitchFamily="34" charset="0"/>
                <a:cs typeface="Calibri" panose="020F0502020204030204" pitchFamily="34" charset="0"/>
              </a:rPr>
              <a:t>, </a:t>
            </a:r>
            <a:r>
              <a:rPr lang="hu-HU" sz="2800" b="0" dirty="0" err="1">
                <a:solidFill>
                  <a:srgbClr val="540000"/>
                </a:solidFill>
                <a:latin typeface="Calibri" panose="020F0502020204030204" pitchFamily="34" charset="0"/>
                <a:ea typeface="Calibri" panose="020F0502020204030204" pitchFamily="34" charset="0"/>
                <a:cs typeface="Calibri" panose="020F0502020204030204" pitchFamily="34" charset="0"/>
              </a:rPr>
              <a:t>critical</a:t>
            </a:r>
            <a:endParaRPr lang="hu-HU" sz="2800" b="0" dirty="0">
              <a:solidFill>
                <a:srgbClr val="540000"/>
              </a:solidFill>
              <a:latin typeface="Calibri" panose="020F0502020204030204" pitchFamily="34" charset="0"/>
              <a:ea typeface="Calibri" panose="020F0502020204030204" pitchFamily="34" charset="0"/>
              <a:cs typeface="Calibri" panose="020F0502020204030204" pitchFamily="34" charset="0"/>
            </a:endParaRPr>
          </a:p>
          <a:p>
            <a:pPr algn="ct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Commercialization</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of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citizenship</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undermines</a:t>
            </a:r>
            <a:endPar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ct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the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special</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relationship</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of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solidarity</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and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good</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faith</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between the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state</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and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its</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nationals</a:t>
            </a:r>
            <a:endPar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ct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and</a:t>
            </a:r>
          </a:p>
          <a:p>
            <a:pPr algn="ct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the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reciprocity</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of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rights</a:t>
            </a:r>
            <a:r>
              <a:rPr lang="hu-HU" sz="2000" b="0" dirty="0">
                <a:solidFill>
                  <a:schemeClr val="bg2"/>
                </a:solidFill>
                <a:latin typeface="Calibri" panose="020F0502020204030204" pitchFamily="34" charset="0"/>
                <a:ea typeface="Calibri" panose="020F0502020204030204" pitchFamily="34" charset="0"/>
                <a:cs typeface="Calibri" panose="020F0502020204030204" pitchFamily="34" charset="0"/>
              </a:rPr>
              <a:t> and </a:t>
            </a:r>
            <a:r>
              <a:rPr lang="hu-HU" sz="2000" b="0" dirty="0" err="1">
                <a:solidFill>
                  <a:schemeClr val="bg2"/>
                </a:solidFill>
                <a:latin typeface="Calibri" panose="020F0502020204030204" pitchFamily="34" charset="0"/>
                <a:ea typeface="Calibri" panose="020F0502020204030204" pitchFamily="34" charset="0"/>
                <a:cs typeface="Calibri" panose="020F0502020204030204" pitchFamily="34" charset="0"/>
              </a:rPr>
              <a:t>duties</a:t>
            </a:r>
            <a:endParaRPr lang="hu-HU" sz="2800" b="0" dirty="0">
              <a:solidFill>
                <a:srgbClr val="54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Szövegdoboz 7">
            <a:extLst>
              <a:ext uri="{FF2B5EF4-FFF2-40B4-BE49-F238E27FC236}">
                <a16:creationId xmlns:a16="http://schemas.microsoft.com/office/drawing/2014/main" id="{AD6E2B7A-0529-5340-885E-7AF2E43A767C}"/>
              </a:ext>
            </a:extLst>
          </p:cNvPr>
          <p:cNvSpPr txBox="1"/>
          <p:nvPr/>
        </p:nvSpPr>
        <p:spPr>
          <a:xfrm rot="20987948">
            <a:off x="358482" y="4118019"/>
            <a:ext cx="3309606" cy="2523768"/>
          </a:xfrm>
          <a:prstGeom prst="rect">
            <a:avLst/>
          </a:prstGeom>
          <a:solidFill>
            <a:srgbClr val="FFC000"/>
          </a:solidFill>
          <a:ln>
            <a:solidFill>
              <a:srgbClr val="C00000"/>
            </a:solidFill>
          </a:ln>
        </p:spPr>
        <p:txBody>
          <a:bodyPr wrap="square" rtlCol="0">
            <a:spAutoFit/>
          </a:bodyPr>
          <a:lstStyle/>
          <a:p>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Personal</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view</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As</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the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grounds</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for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claiming</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exclusion</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from</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society</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are</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usually</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morally</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unjustifiable</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and the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result</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of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historic</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violence</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any</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myth</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sustaining</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the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bonds</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based</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on</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birthright</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lottery</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is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not</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defensible</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sz="1800" b="0" dirty="0" err="1">
                <a:solidFill>
                  <a:schemeClr val="bg1"/>
                </a:solidFill>
                <a:latin typeface="Calibri" panose="020F0502020204030204" pitchFamily="34" charset="0"/>
                <a:ea typeface="Calibri" panose="020F0502020204030204" pitchFamily="34" charset="0"/>
                <a:cs typeface="Calibri" panose="020F0502020204030204" pitchFamily="34" charset="0"/>
              </a:rPr>
              <a:t>from</a:t>
            </a:r>
            <a:r>
              <a:rPr lang="hu-HU" sz="18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b="0" dirty="0">
                <a:solidFill>
                  <a:schemeClr val="bg1"/>
                </a:solidFill>
                <a:latin typeface="Calibri" panose="020F0502020204030204" pitchFamily="34" charset="0"/>
                <a:ea typeface="Calibri" panose="020F0502020204030204" pitchFamily="34" charset="0"/>
                <a:cs typeface="Calibri" panose="020F0502020204030204" pitchFamily="34" charset="0"/>
              </a:rPr>
              <a:t>a </a:t>
            </a:r>
            <a:r>
              <a:rPr lang="hu-HU" b="0" dirty="0" err="1">
                <a:solidFill>
                  <a:schemeClr val="bg1"/>
                </a:solidFill>
                <a:latin typeface="Calibri" panose="020F0502020204030204" pitchFamily="34" charset="0"/>
                <a:ea typeface="Calibri" panose="020F0502020204030204" pitchFamily="34" charset="0"/>
                <a:cs typeface="Calibri" panose="020F0502020204030204" pitchFamily="34" charset="0"/>
              </a:rPr>
              <a:t>consequent</a:t>
            </a:r>
            <a:r>
              <a:rPr lang="hu-HU"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b="0" dirty="0" err="1">
                <a:solidFill>
                  <a:schemeClr val="bg1"/>
                </a:solidFill>
                <a:latin typeface="Calibri" panose="020F0502020204030204" pitchFamily="34" charset="0"/>
                <a:ea typeface="Calibri" panose="020F0502020204030204" pitchFamily="34" charset="0"/>
                <a:cs typeface="Calibri" panose="020F0502020204030204" pitchFamily="34" charset="0"/>
              </a:rPr>
              <a:t>liberal</a:t>
            </a:r>
            <a:r>
              <a:rPr lang="hu-HU"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u-HU" b="0" dirty="0" err="1">
                <a:solidFill>
                  <a:schemeClr val="bg1"/>
                </a:solidFill>
                <a:latin typeface="Calibri" panose="020F0502020204030204" pitchFamily="34" charset="0"/>
                <a:ea typeface="Calibri" panose="020F0502020204030204" pitchFamily="34" charset="0"/>
                <a:cs typeface="Calibri" panose="020F0502020204030204" pitchFamily="34" charset="0"/>
              </a:rPr>
              <a:t>attitude</a:t>
            </a:r>
            <a:endParaRPr lang="hu-HU" b="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4062711"/>
      </p:ext>
    </p:extLst>
  </p:cSld>
  <p:clrMapOvr>
    <a:masterClrMapping/>
  </p:clrMapOvr>
  <p:transition>
    <p:pull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DE1BE8F-6C5A-8FA6-6F55-D88B1A3AF115}"/>
              </a:ext>
            </a:extLst>
          </p:cNvPr>
          <p:cNvSpPr>
            <a:spLocks noGrp="1"/>
          </p:cNvSpPr>
          <p:nvPr>
            <p:ph type="title"/>
          </p:nvPr>
        </p:nvSpPr>
        <p:spPr/>
        <p:txBody>
          <a:bodyPr/>
          <a:lstStyle/>
          <a:p>
            <a:r>
              <a:rPr lang="hu-HU" dirty="0" err="1"/>
              <a:t>Institutional</a:t>
            </a:r>
            <a:r>
              <a:rPr lang="hu-HU" dirty="0"/>
              <a:t> </a:t>
            </a:r>
            <a:r>
              <a:rPr lang="hu-HU" dirty="0" err="1"/>
              <a:t>documents</a:t>
            </a:r>
            <a:endParaRPr lang="hu-HU" dirty="0"/>
          </a:p>
        </p:txBody>
      </p:sp>
      <p:sp>
        <p:nvSpPr>
          <p:cNvPr id="3" name="Tartalom helye 2">
            <a:extLst>
              <a:ext uri="{FF2B5EF4-FFF2-40B4-BE49-F238E27FC236}">
                <a16:creationId xmlns:a16="http://schemas.microsoft.com/office/drawing/2014/main" id="{0BC325C3-09F2-7CD8-4C7E-0B62F7A390F8}"/>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GB" sz="1800" dirty="0"/>
              <a:t>European Commission</a:t>
            </a:r>
            <a:r>
              <a:rPr lang="hu-HU" sz="1800" dirty="0"/>
              <a:t>, 2019</a:t>
            </a:r>
            <a:r>
              <a:rPr lang="en-GB" sz="1800" dirty="0"/>
              <a:t> “Investor citizenship and</a:t>
            </a:r>
            <a:r>
              <a:rPr lang="hu-HU" sz="1800" dirty="0"/>
              <a:t> </a:t>
            </a:r>
            <a:r>
              <a:rPr lang="en-GB" sz="1800" dirty="0"/>
              <a:t>residence schemes in the European Union”,</a:t>
            </a:r>
            <a:r>
              <a:rPr lang="hu-HU" sz="1800" dirty="0"/>
              <a:t> </a:t>
            </a:r>
            <a:r>
              <a:rPr lang="en-GB" sz="1800" dirty="0"/>
              <a:t>Report from the Commission to the European</a:t>
            </a:r>
            <a:r>
              <a:rPr lang="hu-HU" sz="1800" dirty="0"/>
              <a:t> </a:t>
            </a:r>
            <a:r>
              <a:rPr lang="en-GB" sz="1800" dirty="0"/>
              <a:t>Parliament, the Council, the European Economic and Social Committee and the Committee of the Regions,</a:t>
            </a:r>
            <a:r>
              <a:rPr lang="hu-HU" sz="1800" dirty="0"/>
              <a:t> </a:t>
            </a:r>
            <a:r>
              <a:rPr lang="en-GB" sz="1800" dirty="0"/>
              <a:t>Brussels, COM(2019) 12 final,23.1.2019</a:t>
            </a:r>
            <a:r>
              <a:rPr lang="hu-HU" sz="1800" dirty="0"/>
              <a:t>.</a:t>
            </a:r>
          </a:p>
          <a:p>
            <a:pPr marL="285750" indent="-285750">
              <a:buFont typeface="Arial" panose="020B0604020202020204" pitchFamily="34" charset="0"/>
              <a:buChar char="•"/>
            </a:pPr>
            <a:r>
              <a:rPr lang="en-GB" sz="1800" dirty="0"/>
              <a:t>European Commission</a:t>
            </a:r>
            <a:r>
              <a:rPr lang="hu-HU" sz="1800" dirty="0"/>
              <a:t>, 2022 </a:t>
            </a:r>
            <a:r>
              <a:rPr lang="en-GB" sz="1800" dirty="0"/>
              <a:t> “Recommendation on immediate steps in the context of the Russian invasion of Ukraine</a:t>
            </a:r>
            <a:r>
              <a:rPr lang="hu-HU" sz="1800" dirty="0"/>
              <a:t> </a:t>
            </a:r>
            <a:r>
              <a:rPr lang="en-GB" sz="1800" dirty="0"/>
              <a:t>in relation to investor citizenship</a:t>
            </a:r>
            <a:r>
              <a:rPr lang="hu-HU" sz="1800" dirty="0"/>
              <a:t> </a:t>
            </a:r>
            <a:r>
              <a:rPr lang="en-GB" sz="1800" dirty="0"/>
              <a:t>schemes and investor residence schemes”, Brussels, C(2022) 2028 final, 28.3.2022</a:t>
            </a:r>
            <a:r>
              <a:rPr lang="hu-HU" sz="1800" dirty="0"/>
              <a:t> </a:t>
            </a:r>
          </a:p>
          <a:p>
            <a:pPr marL="285750" indent="-285750">
              <a:buFont typeface="Arial" panose="020B0604020202020204" pitchFamily="34" charset="0"/>
              <a:buChar char="•"/>
            </a:pPr>
            <a:r>
              <a:rPr lang="hu-HU" sz="1800" dirty="0"/>
              <a:t>European </a:t>
            </a:r>
            <a:r>
              <a:rPr lang="hu-HU" sz="1800" dirty="0" err="1"/>
              <a:t>Court</a:t>
            </a:r>
            <a:r>
              <a:rPr lang="hu-HU" sz="1800" dirty="0"/>
              <a:t> of </a:t>
            </a:r>
            <a:r>
              <a:rPr lang="hu-HU" sz="1800" dirty="0" err="1"/>
              <a:t>Justice</a:t>
            </a:r>
            <a:r>
              <a:rPr lang="hu-HU" sz="1800" dirty="0"/>
              <a:t>: </a:t>
            </a:r>
            <a:r>
              <a:rPr lang="fr-FR" sz="1800" dirty="0"/>
              <a:t>C-181/23</a:t>
            </a:r>
            <a:r>
              <a:rPr lang="hu-HU" sz="1800" dirty="0"/>
              <a:t> Grand </a:t>
            </a:r>
            <a:r>
              <a:rPr lang="hu-HU" sz="1800" dirty="0" err="1"/>
              <a:t>Chamber</a:t>
            </a:r>
            <a:r>
              <a:rPr lang="hu-HU" sz="1800" dirty="0"/>
              <a:t> </a:t>
            </a:r>
            <a:r>
              <a:rPr lang="fr-FR" sz="1800" dirty="0"/>
              <a:t>Judgment</a:t>
            </a:r>
            <a:r>
              <a:rPr lang="hu-HU" sz="1800" dirty="0"/>
              <a:t> </a:t>
            </a:r>
            <a:r>
              <a:rPr lang="fr-FR" sz="1800" i="1" dirty="0"/>
              <a:t>Commission v Malta</a:t>
            </a:r>
            <a:r>
              <a:rPr lang="fr-FR" sz="1800" dirty="0"/>
              <a:t> (Citoyenneté par investissement)</a:t>
            </a:r>
            <a:r>
              <a:rPr lang="hu-HU" sz="1800" dirty="0"/>
              <a:t> </a:t>
            </a:r>
            <a:r>
              <a:rPr lang="fr-FR" sz="1800" dirty="0"/>
              <a:t>29/04/2025</a:t>
            </a:r>
            <a:r>
              <a:rPr lang="hu-HU" sz="1800" dirty="0"/>
              <a:t>, </a:t>
            </a:r>
            <a:r>
              <a:rPr lang="fr-FR" sz="1800" dirty="0"/>
              <a:t>ECLI:EU:C:2025:283</a:t>
            </a:r>
            <a:endParaRPr lang="hu-HU" sz="1800" dirty="0"/>
          </a:p>
          <a:p>
            <a:pPr marL="285750" indent="-285750">
              <a:buFont typeface="Arial" panose="020B0604020202020204" pitchFamily="34" charset="0"/>
              <a:buChar char="•"/>
            </a:pPr>
            <a:r>
              <a:rPr lang="hu-HU" sz="1800" dirty="0"/>
              <a:t>European </a:t>
            </a:r>
            <a:r>
              <a:rPr lang="hu-HU" sz="1800" dirty="0" err="1"/>
              <a:t>Court</a:t>
            </a:r>
            <a:r>
              <a:rPr lang="hu-HU" sz="1800" dirty="0"/>
              <a:t> of </a:t>
            </a:r>
            <a:r>
              <a:rPr lang="hu-HU" sz="1800" dirty="0" err="1"/>
              <a:t>Justice</a:t>
            </a:r>
            <a:r>
              <a:rPr lang="hu-HU" sz="1800" dirty="0"/>
              <a:t>, </a:t>
            </a:r>
            <a:r>
              <a:rPr lang="hu-HU" sz="1800" dirty="0" err="1"/>
              <a:t>Advocate</a:t>
            </a:r>
            <a:r>
              <a:rPr lang="hu-HU" sz="1800" dirty="0"/>
              <a:t> General: </a:t>
            </a:r>
            <a:r>
              <a:rPr lang="fr-FR" sz="1800" dirty="0"/>
              <a:t>Opinion</a:t>
            </a:r>
            <a:r>
              <a:rPr lang="hu-HU" sz="1800" dirty="0"/>
              <a:t>, </a:t>
            </a:r>
            <a:r>
              <a:rPr lang="fr-FR" sz="1800" dirty="0"/>
              <a:t>Commission v Malta (Citoyenneté par investissement)</a:t>
            </a:r>
            <a:r>
              <a:rPr lang="hu-HU" sz="1800" dirty="0"/>
              <a:t> </a:t>
            </a:r>
            <a:r>
              <a:rPr lang="fr-FR" sz="1800" dirty="0"/>
              <a:t>04/10/2024</a:t>
            </a:r>
            <a:r>
              <a:rPr lang="hu-HU" sz="1800" dirty="0"/>
              <a:t>, </a:t>
            </a:r>
            <a:r>
              <a:rPr lang="fr-FR" sz="1800" dirty="0"/>
              <a:t>ECLI:EU:C:2024:849</a:t>
            </a:r>
            <a:endParaRPr lang="hu-HU" sz="1800" dirty="0"/>
          </a:p>
          <a:p>
            <a:pPr marL="285750" indent="-285750">
              <a:buFont typeface="Arial" panose="020B0604020202020204" pitchFamily="34" charset="0"/>
              <a:buChar char="•"/>
            </a:pPr>
            <a:r>
              <a:rPr lang="hu-HU" sz="1800" dirty="0"/>
              <a:t>European </a:t>
            </a:r>
            <a:r>
              <a:rPr lang="hu-HU" sz="1800" dirty="0" err="1"/>
              <a:t>Parliament</a:t>
            </a:r>
            <a:r>
              <a:rPr lang="hu-HU" sz="1800" dirty="0"/>
              <a:t>, 2014, „</a:t>
            </a:r>
            <a:r>
              <a:rPr lang="hu-HU" sz="1800" dirty="0" err="1"/>
              <a:t>Resolution</a:t>
            </a:r>
            <a:r>
              <a:rPr lang="hu-HU" sz="1800" dirty="0"/>
              <a:t> of 16 </a:t>
            </a:r>
            <a:r>
              <a:rPr lang="hu-HU" sz="1800" dirty="0" err="1"/>
              <a:t>January</a:t>
            </a:r>
            <a:r>
              <a:rPr lang="hu-HU" sz="1800" dirty="0"/>
              <a:t> 2014 </a:t>
            </a:r>
            <a:r>
              <a:rPr lang="hu-HU" sz="1800" dirty="0" err="1"/>
              <a:t>on</a:t>
            </a:r>
            <a:r>
              <a:rPr lang="hu-HU" sz="1800" dirty="0"/>
              <a:t> EU </a:t>
            </a:r>
            <a:r>
              <a:rPr lang="hu-HU" sz="1800" dirty="0" err="1"/>
              <a:t>citizenship</a:t>
            </a:r>
            <a:r>
              <a:rPr lang="hu-HU" sz="1800" dirty="0"/>
              <a:t> for </a:t>
            </a:r>
            <a:r>
              <a:rPr lang="hu-HU" sz="1800" dirty="0" err="1"/>
              <a:t>Sale</a:t>
            </a:r>
            <a:r>
              <a:rPr lang="hu-HU" sz="1800" dirty="0"/>
              <a:t>”, P7_TA(2014)0038</a:t>
            </a:r>
          </a:p>
          <a:p>
            <a:pPr marL="285750" indent="-285750">
              <a:buFont typeface="Arial" panose="020B0604020202020204" pitchFamily="34" charset="0"/>
              <a:buChar char="•"/>
            </a:pPr>
            <a:r>
              <a:rPr lang="en-GB" sz="1800" dirty="0"/>
              <a:t>European Parliament</a:t>
            </a:r>
            <a:r>
              <a:rPr lang="hu-HU" sz="1800" dirty="0"/>
              <a:t>, 2022, „</a:t>
            </a:r>
            <a:r>
              <a:rPr lang="en-GB" sz="1800" dirty="0"/>
              <a:t> </a:t>
            </a:r>
            <a:r>
              <a:rPr lang="hu-HU" sz="1800" dirty="0"/>
              <a:t>R</a:t>
            </a:r>
            <a:r>
              <a:rPr lang="en-GB" sz="1800" dirty="0" err="1"/>
              <a:t>esolution</a:t>
            </a:r>
            <a:r>
              <a:rPr lang="en-GB" sz="1800" dirty="0"/>
              <a:t> of 9 March 2022 with proposals to the Commission on citizenship and residence by investment scheme</a:t>
            </a:r>
            <a:r>
              <a:rPr lang="hu-HU" sz="1800" dirty="0"/>
              <a:t>s” </a:t>
            </a:r>
            <a:r>
              <a:rPr lang="en-GB" sz="1800" dirty="0"/>
              <a:t>P9_TA(2022)0065</a:t>
            </a:r>
            <a:r>
              <a:rPr lang="hu-HU" sz="1800" dirty="0"/>
              <a:t>;</a:t>
            </a:r>
            <a:r>
              <a:rPr lang="en-GB" sz="1800" dirty="0"/>
              <a:t> (2022/C 347/08)</a:t>
            </a:r>
            <a:endParaRPr lang="hu-HU" sz="1800" dirty="0"/>
          </a:p>
          <a:p>
            <a:r>
              <a:rPr lang="hu-HU" sz="1800" i="1" dirty="0"/>
              <a:t>For the EP </a:t>
            </a:r>
            <a:r>
              <a:rPr lang="hu-HU" sz="1800" i="1" dirty="0" err="1"/>
              <a:t>see</a:t>
            </a:r>
            <a:r>
              <a:rPr lang="hu-HU" sz="1800" i="1" dirty="0"/>
              <a:t> </a:t>
            </a:r>
            <a:r>
              <a:rPr lang="hu-HU" sz="1800" i="1" dirty="0" err="1"/>
              <a:t>also</a:t>
            </a:r>
            <a:r>
              <a:rPr lang="hu-HU" sz="1800" i="1" dirty="0"/>
              <a:t>  „</a:t>
            </a:r>
            <a:r>
              <a:rPr lang="hu-HU" sz="1800" i="1" dirty="0" err="1"/>
              <a:t>Fernandez</a:t>
            </a:r>
            <a:r>
              <a:rPr lang="hu-HU" sz="1800" i="1" dirty="0"/>
              <a:t>” and „</a:t>
            </a:r>
            <a:r>
              <a:rPr lang="hu-HU" sz="1800" i="1" dirty="0" err="1"/>
              <a:t>Scherrer</a:t>
            </a:r>
            <a:r>
              <a:rPr lang="hu-HU" sz="1800" i="1" dirty="0"/>
              <a:t>”  in the </a:t>
            </a:r>
            <a:r>
              <a:rPr lang="hu-HU" sz="1800" i="1" dirty="0" err="1"/>
              <a:t>literature</a:t>
            </a:r>
            <a:r>
              <a:rPr lang="hu-HU" sz="1800" i="1" dirty="0"/>
              <a:t> </a:t>
            </a:r>
            <a:r>
              <a:rPr lang="hu-HU" sz="1800" i="1" dirty="0" err="1"/>
              <a:t>list</a:t>
            </a:r>
            <a:r>
              <a:rPr lang="hu-HU" sz="1800" i="1" dirty="0"/>
              <a:t> for the 2018 and 2022 </a:t>
            </a:r>
            <a:r>
              <a:rPr lang="hu-HU" sz="1800" i="1" dirty="0" err="1"/>
              <a:t>studies</a:t>
            </a:r>
            <a:endParaRPr lang="hu-HU" sz="1800" i="1" dirty="0"/>
          </a:p>
          <a:p>
            <a:pPr marL="285750" indent="-285750">
              <a:buFont typeface="Arial" panose="020B0604020202020204" pitchFamily="34" charset="0"/>
              <a:buChar char="•"/>
            </a:pPr>
            <a:r>
              <a:rPr lang="en-GB" sz="1800" dirty="0"/>
              <a:t>FATF/OECD</a:t>
            </a:r>
            <a:r>
              <a:rPr lang="en-GB" sz="1800" i="1" dirty="0"/>
              <a:t>,</a:t>
            </a:r>
            <a:r>
              <a:rPr lang="hu-HU" sz="1800" i="1" dirty="0"/>
              <a:t>’</a:t>
            </a:r>
            <a:r>
              <a:rPr lang="en-GB" sz="1800" i="1" dirty="0"/>
              <a:t>Misuse of Citizenship and Residency by Investment Programmes</a:t>
            </a:r>
            <a:r>
              <a:rPr lang="hu-HU" sz="1800" i="1" dirty="0"/>
              <a:t>’ </a:t>
            </a:r>
            <a:r>
              <a:rPr lang="hu-HU" sz="1800" dirty="0"/>
              <a:t>2023, Paris, </a:t>
            </a:r>
            <a:r>
              <a:rPr lang="en-GB" sz="1800" dirty="0"/>
              <a:t> FATF, </a:t>
            </a:r>
            <a:r>
              <a:rPr lang="en-GB" sz="1800" i="1" dirty="0"/>
              <a:t>https://doi.org/10.1787/ae7ce5fb-en</a:t>
            </a:r>
            <a:endParaRPr lang="hu-HU" sz="1800" i="1" dirty="0"/>
          </a:p>
          <a:p>
            <a:endParaRPr lang="hu-HU" sz="1800" dirty="0"/>
          </a:p>
        </p:txBody>
      </p:sp>
    </p:spTree>
    <p:extLst>
      <p:ext uri="{BB962C8B-B14F-4D97-AF65-F5344CB8AC3E}">
        <p14:creationId xmlns:p14="http://schemas.microsoft.com/office/powerpoint/2010/main" val="225382274"/>
      </p:ext>
    </p:extLst>
  </p:cSld>
  <p:clrMapOvr>
    <a:masterClrMapping/>
  </p:clrMapOvr>
  <p:transition>
    <p:pull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649EF-7396-50F4-199D-40948458A2F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FC21EE5C-E43D-3938-DF1E-804239699CB7}"/>
              </a:ext>
            </a:extLst>
          </p:cNvPr>
          <p:cNvSpPr>
            <a:spLocks noGrp="1"/>
          </p:cNvSpPr>
          <p:nvPr>
            <p:ph type="title"/>
          </p:nvPr>
        </p:nvSpPr>
        <p:spPr/>
        <p:txBody>
          <a:bodyPr/>
          <a:lstStyle/>
          <a:p>
            <a:r>
              <a:rPr lang="hu-HU" dirty="0" err="1"/>
              <a:t>Literature</a:t>
            </a:r>
            <a:r>
              <a:rPr lang="hu-HU" dirty="0"/>
              <a:t> hints</a:t>
            </a:r>
          </a:p>
        </p:txBody>
      </p:sp>
      <p:sp>
        <p:nvSpPr>
          <p:cNvPr id="3" name="Tartalom helye 2">
            <a:extLst>
              <a:ext uri="{FF2B5EF4-FFF2-40B4-BE49-F238E27FC236}">
                <a16:creationId xmlns:a16="http://schemas.microsoft.com/office/drawing/2014/main" id="{FDE5533D-D0DC-9F7E-1A98-EA2AA4EE7BD8}"/>
              </a:ext>
            </a:extLst>
          </p:cNvPr>
          <p:cNvSpPr>
            <a:spLocks noGrp="1"/>
          </p:cNvSpPr>
          <p:nvPr>
            <p:ph idx="1"/>
          </p:nvPr>
        </p:nvSpPr>
        <p:spPr>
          <a:xfrm>
            <a:off x="667264" y="836712"/>
            <a:ext cx="7937183" cy="5615136"/>
          </a:xfrm>
        </p:spPr>
        <p:txBody>
          <a:bodyPr/>
          <a:lstStyle/>
          <a:p>
            <a:pPr marL="342900" indent="-342900" algn="l">
              <a:buFont typeface="Arial" panose="020B0604020202020204" pitchFamily="34" charset="0"/>
              <a:buChar char="•"/>
            </a:pPr>
            <a:r>
              <a:rPr lang="hu-HU" sz="18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Bauböck</a:t>
            </a:r>
            <a:r>
              <a:rPr lang="hu-HU"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Rainer (</a:t>
            </a:r>
            <a:r>
              <a:rPr lang="hu-HU" sz="18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ed</a:t>
            </a:r>
            <a:r>
              <a:rPr lang="hu-HU"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GB" sz="1800" b="0" i="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Debating Transformations</a:t>
            </a:r>
            <a:r>
              <a:rPr lang="hu-HU" sz="1800" b="0" i="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of National Citizenship</a:t>
            </a:r>
            <a:r>
              <a:rPr lang="hu-HU"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2018, IMISCOE - Springer</a:t>
            </a:r>
          </a:p>
          <a:p>
            <a:pPr marL="342900" indent="-342900">
              <a:buFont typeface="Arial" panose="020B0604020202020204" pitchFamily="34" charset="0"/>
              <a:buChar char="•"/>
            </a:pPr>
            <a:r>
              <a:rPr lang="en-GB" sz="18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Chamon</a:t>
            </a:r>
            <a:r>
              <a:rPr lang="en-GB"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M.</a:t>
            </a:r>
            <a:r>
              <a:rPr lang="hu-HU"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Commission v Malta (C-181/23) and the Trilemma of EU Citizenship</a:t>
            </a:r>
            <a:r>
              <a:rPr lang="hu-HU"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GB"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European Law Review</a:t>
            </a:r>
            <a:r>
              <a:rPr lang="en-GB"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hu-HU"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2025,</a:t>
            </a:r>
            <a:r>
              <a:rPr lang="en-GB"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50(4), 475-486.</a:t>
            </a:r>
            <a:endParaRPr lang="hu-HU"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Clerides, </a:t>
            </a:r>
            <a:r>
              <a:rPr lang="en-GB" sz="1800" dirty="0" err="1">
                <a:latin typeface="Calibri" panose="020F0502020204030204" pitchFamily="34" charset="0"/>
                <a:ea typeface="Calibri" panose="020F0502020204030204" pitchFamily="34" charset="0"/>
                <a:cs typeface="Calibri" panose="020F0502020204030204" pitchFamily="34" charset="0"/>
              </a:rPr>
              <a:t>Sofronis</a:t>
            </a:r>
            <a:r>
              <a:rPr lang="hu-HU" sz="1800"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 Coelho</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Maria</a:t>
            </a:r>
            <a:r>
              <a:rPr lang="hu-HU" sz="1800"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 Klemm</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Alexander, and </a:t>
            </a:r>
            <a:r>
              <a:rPr lang="en-GB" sz="1800" dirty="0" err="1">
                <a:latin typeface="Calibri" panose="020F0502020204030204" pitchFamily="34" charset="0"/>
                <a:ea typeface="Calibri" panose="020F0502020204030204" pitchFamily="34" charset="0"/>
                <a:cs typeface="Calibri" panose="020F0502020204030204" pitchFamily="34" charset="0"/>
              </a:rPr>
              <a:t>Kotsogiannis</a:t>
            </a:r>
            <a:r>
              <a:rPr lang="hu-HU" sz="1800"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Christos</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i="1" dirty="0">
                <a:latin typeface="Calibri" panose="020F0502020204030204" pitchFamily="34" charset="0"/>
                <a:ea typeface="Calibri" panose="020F0502020204030204" pitchFamily="34" charset="0"/>
                <a:cs typeface="Calibri" panose="020F0502020204030204" pitchFamily="34" charset="0"/>
              </a:rPr>
              <a:t>‘ Drivers and Effects of Residence and Citizenship by Investment</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 IMF</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2025 Working Papers 25/8. </a:t>
            </a:r>
            <a:endParaRPr lang="hu-HU"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Fernandes</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Meenakshi and others, </a:t>
            </a:r>
            <a:r>
              <a:rPr lang="en-GB" sz="1800" i="1" dirty="0">
                <a:latin typeface="Calibri" panose="020F0502020204030204" pitchFamily="34" charset="0"/>
                <a:ea typeface="Calibri" panose="020F0502020204030204" pitchFamily="34" charset="0"/>
                <a:cs typeface="Calibri" panose="020F0502020204030204" pitchFamily="34" charset="0"/>
              </a:rPr>
              <a:t>‘Avenues for EU Action on Citizenship and Residence by Investment</a:t>
            </a:r>
            <a:r>
              <a:rPr lang="hu-HU" sz="1800" i="1" dirty="0">
                <a:latin typeface="Calibri" panose="020F0502020204030204" pitchFamily="34" charset="0"/>
                <a:ea typeface="Calibri" panose="020F0502020204030204" pitchFamily="34" charset="0"/>
                <a:cs typeface="Calibri" panose="020F0502020204030204" pitchFamily="34" charset="0"/>
              </a:rPr>
              <a:t> </a:t>
            </a:r>
            <a:r>
              <a:rPr lang="en-GB" sz="1800" i="1" dirty="0">
                <a:latin typeface="Calibri" panose="020F0502020204030204" pitchFamily="34" charset="0"/>
                <a:ea typeface="Calibri" panose="020F0502020204030204" pitchFamily="34" charset="0"/>
                <a:cs typeface="Calibri" panose="020F0502020204030204" pitchFamily="34" charset="0"/>
              </a:rPr>
              <a:t>Schemes: Study for the European Parliament</a:t>
            </a:r>
            <a:r>
              <a:rPr lang="en-GB" sz="1800" dirty="0">
                <a:latin typeface="Calibri" panose="020F0502020204030204" pitchFamily="34" charset="0"/>
                <a:ea typeface="Calibri" panose="020F0502020204030204" pitchFamily="34" charset="0"/>
                <a:cs typeface="Calibri" panose="020F0502020204030204" pitchFamily="34" charset="0"/>
              </a:rPr>
              <a:t>’ (PE 694.217, October 2021).</a:t>
            </a:r>
            <a:endParaRPr lang="hu-HU"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err="1">
                <a:latin typeface="Calibri" panose="020F0502020204030204" pitchFamily="34" charset="0"/>
                <a:ea typeface="Calibri" panose="020F0502020204030204" pitchFamily="34" charset="0"/>
                <a:cs typeface="Calibri" panose="020F0502020204030204" pitchFamily="34" charset="0"/>
              </a:rPr>
              <a:t>Kochenov</a:t>
            </a:r>
            <a:r>
              <a:rPr lang="en-GB" sz="1800" dirty="0">
                <a:latin typeface="Calibri" panose="020F0502020204030204" pitchFamily="34" charset="0"/>
                <a:ea typeface="Calibri" panose="020F0502020204030204" pitchFamily="34" charset="0"/>
                <a:cs typeface="Calibri" panose="020F0502020204030204" pitchFamily="34" charset="0"/>
              </a:rPr>
              <a:t>, Dimitry Vladimirovich:</a:t>
            </a:r>
            <a:r>
              <a:rPr lang="en-GB" sz="1800" i="1" dirty="0">
                <a:latin typeface="Calibri" panose="020F0502020204030204" pitchFamily="34" charset="0"/>
                <a:ea typeface="Calibri" panose="020F0502020204030204" pitchFamily="34" charset="0"/>
                <a:cs typeface="Calibri" panose="020F0502020204030204" pitchFamily="34" charset="0"/>
              </a:rPr>
              <a:t> Investor Citizenship and Residence: the EU Commission’s Incompetent Case for Blood and Soil, </a:t>
            </a:r>
            <a:r>
              <a:rPr lang="en-GB" sz="1800" i="1" dirty="0" err="1">
                <a:latin typeface="Calibri" panose="020F0502020204030204" pitchFamily="34" charset="0"/>
                <a:ea typeface="Calibri" panose="020F0502020204030204" pitchFamily="34" charset="0"/>
                <a:cs typeface="Calibri" panose="020F0502020204030204" pitchFamily="34" charset="0"/>
              </a:rPr>
              <a:t>VerfBlog</a:t>
            </a:r>
            <a:r>
              <a:rPr lang="en-GB" sz="1800" i="1"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 2019/1/23, https://verfassungsblog.de/investor-citizenship-and-residence-the-eu-commissions-incompetent-case-for-blood-and-soil/, DOI: </a:t>
            </a:r>
            <a:r>
              <a:rPr lang="en-GB" sz="1800" u="sng" dirty="0">
                <a:latin typeface="Calibri" panose="020F0502020204030204" pitchFamily="34" charset="0"/>
                <a:ea typeface="Calibri" panose="020F0502020204030204" pitchFamily="34" charset="0"/>
                <a:cs typeface="Calibri" panose="020F0502020204030204" pitchFamily="34" charset="0"/>
                <a:hlinkClick r:id="rId3"/>
              </a:rPr>
              <a:t>10.17176/20190211-220929-0</a:t>
            </a:r>
            <a:endParaRPr lang="hu-HU" sz="1800" u="sng"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u-HU" sz="1800" dirty="0" err="1">
                <a:latin typeface="Calibri" panose="020F0502020204030204" pitchFamily="34" charset="0"/>
                <a:ea typeface="Calibri" panose="020F0502020204030204" pitchFamily="34" charset="0"/>
                <a:cs typeface="Calibri" panose="020F0502020204030204" pitchFamily="34" charset="0"/>
              </a:rPr>
              <a:t>Kochenov</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Dimitry </a:t>
            </a:r>
            <a:r>
              <a:rPr lang="hu-HU" sz="1800" dirty="0">
                <a:latin typeface="Calibri" panose="020F0502020204030204" pitchFamily="34" charset="0"/>
                <a:ea typeface="Calibri" panose="020F0502020204030204" pitchFamily="34" charset="0"/>
                <a:cs typeface="Calibri" panose="020F0502020204030204" pitchFamily="34" charset="0"/>
              </a:rPr>
              <a:t>and </a:t>
            </a:r>
            <a:r>
              <a:rPr lang="hu-HU" sz="1800" dirty="0" err="1">
                <a:latin typeface="Calibri" panose="020F0502020204030204" pitchFamily="34" charset="0"/>
                <a:ea typeface="Calibri" panose="020F0502020204030204" pitchFamily="34" charset="0"/>
                <a:cs typeface="Calibri" panose="020F0502020204030204" pitchFamily="34" charset="0"/>
              </a:rPr>
              <a:t>Surak</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Kristin</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eds</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Citizenship</a:t>
            </a:r>
            <a:r>
              <a:rPr lang="hu-HU" sz="1800" dirty="0">
                <a:latin typeface="Calibri" panose="020F0502020204030204" pitchFamily="34" charset="0"/>
                <a:ea typeface="Calibri" panose="020F0502020204030204" pitchFamily="34" charset="0"/>
                <a:cs typeface="Calibri" panose="020F0502020204030204" pitchFamily="34" charset="0"/>
              </a:rPr>
              <a:t> and </a:t>
            </a:r>
            <a:r>
              <a:rPr lang="hu-HU" sz="1800" dirty="0" err="1">
                <a:latin typeface="Calibri" panose="020F0502020204030204" pitchFamily="34" charset="0"/>
                <a:ea typeface="Calibri" panose="020F0502020204030204" pitchFamily="34" charset="0"/>
                <a:cs typeface="Calibri" panose="020F0502020204030204" pitchFamily="34" charset="0"/>
              </a:rPr>
              <a:t>Residence</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Sales</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Rethinking</a:t>
            </a:r>
            <a:r>
              <a:rPr lang="hu-HU" sz="1800" dirty="0">
                <a:latin typeface="Calibri" panose="020F0502020204030204" pitchFamily="34" charset="0"/>
                <a:ea typeface="Calibri" panose="020F0502020204030204" pitchFamily="34" charset="0"/>
                <a:cs typeface="Calibri" panose="020F0502020204030204" pitchFamily="34" charset="0"/>
              </a:rPr>
              <a:t> the </a:t>
            </a:r>
            <a:r>
              <a:rPr lang="hu-HU" sz="1800" dirty="0" err="1">
                <a:latin typeface="Calibri" panose="020F0502020204030204" pitchFamily="34" charset="0"/>
                <a:ea typeface="Calibri" panose="020F0502020204030204" pitchFamily="34" charset="0"/>
                <a:cs typeface="Calibri" panose="020F0502020204030204" pitchFamily="34" charset="0"/>
              </a:rPr>
              <a:t>Boundaries</a:t>
            </a:r>
            <a:r>
              <a:rPr lang="hu-HU" sz="1800" dirty="0">
                <a:latin typeface="Calibri" panose="020F0502020204030204" pitchFamily="34" charset="0"/>
                <a:ea typeface="Calibri" panose="020F0502020204030204" pitchFamily="34" charset="0"/>
                <a:cs typeface="Calibri" panose="020F0502020204030204" pitchFamily="34" charset="0"/>
              </a:rPr>
              <a:t> of </a:t>
            </a:r>
            <a:r>
              <a:rPr lang="hu-HU" sz="1800" dirty="0" err="1">
                <a:latin typeface="Calibri" panose="020F0502020204030204" pitchFamily="34" charset="0"/>
                <a:ea typeface="Calibri" panose="020F0502020204030204" pitchFamily="34" charset="0"/>
                <a:cs typeface="Calibri" panose="020F0502020204030204" pitchFamily="34" charset="0"/>
              </a:rPr>
              <a:t>Belonging</a:t>
            </a:r>
            <a:r>
              <a:rPr lang="hu-HU" sz="1800" dirty="0">
                <a:latin typeface="Calibri" panose="020F0502020204030204" pitchFamily="34" charset="0"/>
                <a:ea typeface="Calibri" panose="020F0502020204030204" pitchFamily="34" charset="0"/>
                <a:cs typeface="Calibri" panose="020F0502020204030204" pitchFamily="34" charset="0"/>
              </a:rPr>
              <a:t>’, Cambridge University Press, 2023</a:t>
            </a:r>
          </a:p>
          <a:p>
            <a:pPr marL="285750" indent="-285750">
              <a:buFont typeface="Arial" panose="020B0604020202020204" pitchFamily="34" charset="0"/>
              <a:buChar char="•"/>
            </a:pPr>
            <a:r>
              <a:rPr lang="en-GB" sz="1800" dirty="0" err="1">
                <a:latin typeface="Calibri" panose="020F0502020204030204" pitchFamily="34" charset="0"/>
                <a:ea typeface="Calibri" panose="020F0502020204030204" pitchFamily="34" charset="0"/>
                <a:cs typeface="Calibri" panose="020F0502020204030204" pitchFamily="34" charset="0"/>
              </a:rPr>
              <a:t>Kochenov</a:t>
            </a:r>
            <a:r>
              <a:rPr lang="hu-HU" sz="1800"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 Dimitry</a:t>
            </a:r>
            <a:r>
              <a:rPr lang="hu-HU" sz="1800" dirty="0">
                <a:latin typeface="Calibri" panose="020F0502020204030204" pitchFamily="34" charset="0"/>
                <a:ea typeface="Calibri" panose="020F0502020204030204" pitchFamily="34" charset="0"/>
                <a:cs typeface="Calibri" panose="020F0502020204030204" pitchFamily="34" charset="0"/>
              </a:rPr>
              <a:t> and </a:t>
            </a:r>
            <a:r>
              <a:rPr lang="en-GB" sz="1800" dirty="0">
                <a:latin typeface="Calibri" panose="020F0502020204030204" pitchFamily="34" charset="0"/>
                <a:ea typeface="Calibri" panose="020F0502020204030204" pitchFamily="34" charset="0"/>
                <a:cs typeface="Calibri" panose="020F0502020204030204" pitchFamily="34" charset="0"/>
              </a:rPr>
              <a:t>Íñiguez</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Guillermo</a:t>
            </a:r>
            <a:r>
              <a:rPr lang="hu-HU" sz="1800"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EU citizenship's new essentialism, </a:t>
            </a:r>
            <a:r>
              <a:rPr lang="en-GB" sz="1800" i="1" dirty="0">
                <a:latin typeface="Calibri" panose="020F0502020204030204" pitchFamily="34" charset="0"/>
                <a:ea typeface="Calibri" panose="020F0502020204030204" pitchFamily="34" charset="0"/>
                <a:cs typeface="Calibri" panose="020F0502020204030204" pitchFamily="34" charset="0"/>
              </a:rPr>
              <a:t>E</a:t>
            </a:r>
            <a:r>
              <a:rPr lang="hu-HU" sz="1800" i="1" dirty="0" err="1">
                <a:latin typeface="Calibri" panose="020F0502020204030204" pitchFamily="34" charset="0"/>
                <a:ea typeface="Calibri" panose="020F0502020204030204" pitchFamily="34" charset="0"/>
                <a:cs typeface="Calibri" panose="020F0502020204030204" pitchFamily="34" charset="0"/>
              </a:rPr>
              <a:t>uropean</a:t>
            </a:r>
            <a:r>
              <a:rPr lang="hu-HU" sz="1800" i="1" dirty="0">
                <a:latin typeface="Calibri" panose="020F0502020204030204" pitchFamily="34" charset="0"/>
                <a:ea typeface="Calibri" panose="020F0502020204030204" pitchFamily="34" charset="0"/>
                <a:cs typeface="Calibri" panose="020F0502020204030204" pitchFamily="34" charset="0"/>
              </a:rPr>
              <a:t> Law </a:t>
            </a:r>
            <a:r>
              <a:rPr lang="hu-HU" sz="1800" i="1" dirty="0" err="1">
                <a:latin typeface="Calibri" panose="020F0502020204030204" pitchFamily="34" charset="0"/>
                <a:ea typeface="Calibri" panose="020F0502020204030204" pitchFamily="34" charset="0"/>
                <a:cs typeface="Calibri" panose="020F0502020204030204" pitchFamily="34" charset="0"/>
              </a:rPr>
              <a:t>Review</a:t>
            </a:r>
            <a:r>
              <a:rPr lang="hu-HU" sz="1800" i="1"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2025, 50(4), 455-474</a:t>
            </a:r>
            <a:endParaRPr lang="hu-HU" sz="1800" u="sng"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	</a:t>
            </a:r>
          </a:p>
          <a:p>
            <a:endParaRPr lang="hu-HU"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8137978"/>
      </p:ext>
    </p:extLst>
  </p:cSld>
  <p:clrMapOvr>
    <a:masterClrMapping/>
  </p:clrMapOvr>
  <p:transition>
    <p:pull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4573ABB-BA42-7CFE-C3CF-D1571C9808BB}"/>
              </a:ext>
            </a:extLst>
          </p:cNvPr>
          <p:cNvSpPr>
            <a:spLocks noGrp="1"/>
          </p:cNvSpPr>
          <p:nvPr>
            <p:ph type="title"/>
          </p:nvPr>
        </p:nvSpPr>
        <p:spPr/>
        <p:txBody>
          <a:bodyPr/>
          <a:lstStyle/>
          <a:p>
            <a:r>
              <a:rPr lang="hu-HU" dirty="0" err="1"/>
              <a:t>Literature</a:t>
            </a:r>
            <a:r>
              <a:rPr lang="hu-HU" dirty="0"/>
              <a:t> hints</a:t>
            </a:r>
          </a:p>
        </p:txBody>
      </p:sp>
      <p:sp>
        <p:nvSpPr>
          <p:cNvPr id="3" name="Tartalom helye 2">
            <a:extLst>
              <a:ext uri="{FF2B5EF4-FFF2-40B4-BE49-F238E27FC236}">
                <a16:creationId xmlns:a16="http://schemas.microsoft.com/office/drawing/2014/main" id="{E88E0318-67E8-EEEC-DEC1-54BE26D99A1E}"/>
              </a:ext>
            </a:extLst>
          </p:cNvPr>
          <p:cNvSpPr>
            <a:spLocks noGrp="1"/>
          </p:cNvSpPr>
          <p:nvPr>
            <p:ph idx="1"/>
          </p:nvPr>
        </p:nvSpPr>
        <p:spPr>
          <a:xfrm>
            <a:off x="467544" y="836712"/>
            <a:ext cx="8424936" cy="5615136"/>
          </a:xfrm>
        </p:spPr>
        <p:txBody>
          <a:bodyPr/>
          <a:lstStyle/>
          <a:p>
            <a:pPr marL="285750" indent="-285750">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Martin</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József Péter </a:t>
            </a:r>
            <a:r>
              <a:rPr lang="hu-HU" sz="1800" dirty="0">
                <a:latin typeface="Calibri" panose="020F0502020204030204" pitchFamily="34" charset="0"/>
                <a:ea typeface="Calibri" panose="020F0502020204030204" pitchFamily="34" charset="0"/>
                <a:cs typeface="Calibri" panose="020F0502020204030204" pitchFamily="34" charset="0"/>
              </a:rPr>
              <a:t>and </a:t>
            </a:r>
            <a:r>
              <a:rPr lang="en-GB" sz="1800" dirty="0">
                <a:latin typeface="Calibri" panose="020F0502020204030204" pitchFamily="34" charset="0"/>
                <a:ea typeface="Calibri" panose="020F0502020204030204" pitchFamily="34" charset="0"/>
                <a:cs typeface="Calibri" panose="020F0502020204030204" pitchFamily="34" charset="0"/>
              </a:rPr>
              <a:t>Hajnal</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Áron</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Trials and Errors:</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Limitations of Anti-Corruption and Rule-of-Law Policies in the Context of Systemic Corruption.</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The Case of Hungary, </a:t>
            </a:r>
            <a:r>
              <a:rPr lang="en-GB" sz="1800" i="1" dirty="0">
                <a:latin typeface="Calibri" panose="020F0502020204030204" pitchFamily="34" charset="0"/>
                <a:ea typeface="Calibri" panose="020F0502020204030204" pitchFamily="34" charset="0"/>
                <a:cs typeface="Calibri" panose="020F0502020204030204" pitchFamily="34" charset="0"/>
              </a:rPr>
              <a:t>Public Integrity</a:t>
            </a:r>
            <a:r>
              <a:rPr lang="en-GB" sz="1800" dirty="0">
                <a:latin typeface="Calibri" panose="020F0502020204030204" pitchFamily="34" charset="0"/>
                <a:ea typeface="Calibri" panose="020F0502020204030204" pitchFamily="34" charset="0"/>
                <a:cs typeface="Calibri" panose="020F0502020204030204" pitchFamily="34" charset="0"/>
              </a:rPr>
              <a:t>, (01 Oct 2025): </a:t>
            </a:r>
            <a:r>
              <a:rPr lang="en-GB" sz="1800" dirty="0">
                <a:latin typeface="Calibri" panose="020F0502020204030204" pitchFamily="34" charset="0"/>
                <a:ea typeface="Calibri" panose="020F0502020204030204" pitchFamily="34" charset="0"/>
                <a:cs typeface="Calibri" panose="020F0502020204030204" pitchFamily="34" charset="0"/>
                <a:hlinkClick r:id="rId3"/>
              </a:rPr>
              <a:t>DOI: 10.1080/10999922.2025.2554409</a:t>
            </a:r>
            <a:endParaRPr lang="hu-HU"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Nagy, Boldizsár,’</a:t>
            </a:r>
            <a:r>
              <a:rPr lang="hu-HU" sz="1800" dirty="0" err="1">
                <a:latin typeface="Calibri" panose="020F0502020204030204" pitchFamily="34" charset="0"/>
                <a:ea typeface="Calibri" panose="020F0502020204030204" pitchFamily="34" charset="0"/>
                <a:cs typeface="Calibri" panose="020F0502020204030204" pitchFamily="34" charset="0"/>
              </a:rPr>
              <a:t>Investment</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migration</a:t>
            </a:r>
            <a:r>
              <a:rPr lang="hu-HU" sz="1800" dirty="0">
                <a:latin typeface="Calibri" panose="020F0502020204030204" pitchFamily="34" charset="0"/>
                <a:ea typeface="Calibri" panose="020F0502020204030204" pitchFamily="34" charset="0"/>
                <a:cs typeface="Calibri" panose="020F0502020204030204" pitchFamily="34" charset="0"/>
              </a:rPr>
              <a:t> and </a:t>
            </a:r>
            <a:r>
              <a:rPr lang="hu-HU" sz="1800" dirty="0" err="1">
                <a:latin typeface="Calibri" panose="020F0502020204030204" pitchFamily="34" charset="0"/>
                <a:ea typeface="Calibri" panose="020F0502020204030204" pitchFamily="34" charset="0"/>
                <a:cs typeface="Calibri" panose="020F0502020204030204" pitchFamily="34" charset="0"/>
              </a:rPr>
              <a:t>Corruption</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State</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Capture</a:t>
            </a:r>
            <a:r>
              <a:rPr lang="hu-HU" sz="1800" dirty="0">
                <a:latin typeface="Calibri" panose="020F0502020204030204" pitchFamily="34" charset="0"/>
                <a:ea typeface="Calibri" panose="020F0502020204030204" pitchFamily="34" charset="0"/>
                <a:cs typeface="Calibri" panose="020F0502020204030204" pitchFamily="34" charset="0"/>
              </a:rPr>
              <a:t> and the </a:t>
            </a:r>
            <a:r>
              <a:rPr lang="hu-HU" sz="1800" dirty="0" err="1">
                <a:latin typeface="Calibri" panose="020F0502020204030204" pitchFamily="34" charset="0"/>
                <a:ea typeface="Calibri" panose="020F0502020204030204" pitchFamily="34" charset="0"/>
                <a:cs typeface="Calibri" panose="020F0502020204030204" pitchFamily="34" charset="0"/>
              </a:rPr>
              <a:t>Hungarian</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residency</a:t>
            </a:r>
            <a:r>
              <a:rPr lang="hu-HU" sz="1800" dirty="0">
                <a:latin typeface="Calibri" panose="020F0502020204030204" pitchFamily="34" charset="0"/>
                <a:ea typeface="Calibri" panose="020F0502020204030204" pitchFamily="34" charset="0"/>
                <a:cs typeface="Calibri" panose="020F0502020204030204" pitchFamily="34" charset="0"/>
              </a:rPr>
              <a:t> Bond Program 2012 – 2017. in </a:t>
            </a:r>
            <a:r>
              <a:rPr lang="hu-HU" sz="1800" dirty="0" err="1">
                <a:latin typeface="Calibri" panose="020F0502020204030204" pitchFamily="34" charset="0"/>
                <a:ea typeface="Calibri" panose="020F0502020204030204" pitchFamily="34" charset="0"/>
                <a:cs typeface="Calibri" panose="020F0502020204030204" pitchFamily="34" charset="0"/>
              </a:rPr>
              <a:t>Kochenov-Surak</a:t>
            </a:r>
            <a:r>
              <a:rPr lang="hu-HU" sz="1800" dirty="0">
                <a:latin typeface="Calibri" panose="020F0502020204030204" pitchFamily="34" charset="0"/>
                <a:ea typeface="Calibri" panose="020F0502020204030204" pitchFamily="34" charset="0"/>
                <a:cs typeface="Calibri" panose="020F0502020204030204" pitchFamily="34" charset="0"/>
              </a:rPr>
              <a:t>, 2023, pp 465 - 484</a:t>
            </a:r>
          </a:p>
          <a:p>
            <a:pPr marL="285750" indent="-285750">
              <a:buFont typeface="Arial" panose="020B0604020202020204" pitchFamily="34" charset="0"/>
              <a:buChar char="•"/>
            </a:pPr>
            <a:r>
              <a:rPr lang="hu-HU" sz="1800" dirty="0" err="1">
                <a:latin typeface="Calibri" panose="020F0502020204030204" pitchFamily="34" charset="0"/>
                <a:ea typeface="Calibri" panose="020F0502020204030204" pitchFamily="34" charset="0"/>
                <a:cs typeface="Calibri" panose="020F0502020204030204" pitchFamily="34" charset="0"/>
              </a:rPr>
              <a:t>Shachar</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Ayelet</a:t>
            </a:r>
            <a:r>
              <a:rPr lang="hu-HU" sz="1800" dirty="0">
                <a:latin typeface="Calibri" panose="020F0502020204030204" pitchFamily="34" charset="0"/>
                <a:ea typeface="Calibri" panose="020F0502020204030204" pitchFamily="34" charset="0"/>
                <a:cs typeface="Calibri" panose="020F0502020204030204" pitchFamily="34" charset="0"/>
              </a:rPr>
              <a:t>  and </a:t>
            </a:r>
            <a:r>
              <a:rPr lang="hu-HU" sz="1800" dirty="0" err="1">
                <a:latin typeface="Calibri" panose="020F0502020204030204" pitchFamily="34" charset="0"/>
                <a:ea typeface="Calibri" panose="020F0502020204030204" pitchFamily="34" charset="0"/>
                <a:cs typeface="Calibri" panose="020F0502020204030204" pitchFamily="34" charset="0"/>
              </a:rPr>
              <a:t>Hirschl</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Ran</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On</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Citizenship</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States</a:t>
            </a:r>
            <a:r>
              <a:rPr lang="hu-HU" sz="1800" dirty="0">
                <a:latin typeface="Calibri" panose="020F0502020204030204" pitchFamily="34" charset="0"/>
                <a:ea typeface="Calibri" panose="020F0502020204030204" pitchFamily="34" charset="0"/>
                <a:cs typeface="Calibri" panose="020F0502020204030204" pitchFamily="34" charset="0"/>
              </a:rPr>
              <a:t>, and </a:t>
            </a:r>
            <a:r>
              <a:rPr lang="hu-HU" sz="1800" dirty="0" err="1">
                <a:latin typeface="Calibri" panose="020F0502020204030204" pitchFamily="34" charset="0"/>
                <a:ea typeface="Calibri" panose="020F0502020204030204" pitchFamily="34" charset="0"/>
                <a:cs typeface="Calibri" panose="020F0502020204030204" pitchFamily="34" charset="0"/>
              </a:rPr>
              <a:t>Markets</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i="1" dirty="0">
                <a:latin typeface="Calibri" panose="020F0502020204030204" pitchFamily="34" charset="0"/>
                <a:ea typeface="Calibri" panose="020F0502020204030204" pitchFamily="34" charset="0"/>
                <a:cs typeface="Calibri" panose="020F0502020204030204" pitchFamily="34" charset="0"/>
              </a:rPr>
              <a:t>Journal of </a:t>
            </a:r>
            <a:r>
              <a:rPr lang="hu-HU" sz="1800" i="1" dirty="0" err="1">
                <a:latin typeface="Calibri" panose="020F0502020204030204" pitchFamily="34" charset="0"/>
                <a:ea typeface="Calibri" panose="020F0502020204030204" pitchFamily="34" charset="0"/>
                <a:cs typeface="Calibri" panose="020F0502020204030204" pitchFamily="34" charset="0"/>
              </a:rPr>
              <a:t>Political</a:t>
            </a:r>
            <a:r>
              <a:rPr lang="hu-HU" sz="1800" i="1" dirty="0">
                <a:latin typeface="Calibri" panose="020F0502020204030204" pitchFamily="34" charset="0"/>
                <a:ea typeface="Calibri" panose="020F0502020204030204" pitchFamily="34" charset="0"/>
                <a:cs typeface="Calibri" panose="020F0502020204030204" pitchFamily="34" charset="0"/>
              </a:rPr>
              <a:t> </a:t>
            </a:r>
            <a:r>
              <a:rPr lang="hu-HU" sz="1800" i="1" dirty="0" err="1">
                <a:latin typeface="Calibri" panose="020F0502020204030204" pitchFamily="34" charset="0"/>
                <a:ea typeface="Calibri" panose="020F0502020204030204" pitchFamily="34" charset="0"/>
                <a:cs typeface="Calibri" panose="020F0502020204030204" pitchFamily="34" charset="0"/>
              </a:rPr>
              <a:t>Philosophy</a:t>
            </a:r>
            <a:r>
              <a:rPr lang="hu-HU" sz="1800" dirty="0">
                <a:latin typeface="Calibri" panose="020F0502020204030204" pitchFamily="34" charset="0"/>
                <a:ea typeface="Calibri" panose="020F0502020204030204" pitchFamily="34" charset="0"/>
                <a:cs typeface="Calibri" panose="020F0502020204030204" pitchFamily="34" charset="0"/>
              </a:rPr>
              <a:t>, 2014/2, 231—257 DOI: </a:t>
            </a:r>
            <a:r>
              <a:rPr lang="en-GB" sz="1800" dirty="0">
                <a:latin typeface="Calibri" panose="020F0502020204030204" pitchFamily="34" charset="0"/>
                <a:ea typeface="Calibri" panose="020F0502020204030204" pitchFamily="34" charset="0"/>
                <a:cs typeface="Calibri" panose="020F0502020204030204" pitchFamily="34" charset="0"/>
              </a:rPr>
              <a:t>10.1111/jopp.12034</a:t>
            </a:r>
            <a:endParaRPr lang="hu-HU"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Scherrer</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Amandine and Thirion</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Elodie</a:t>
            </a:r>
            <a:r>
              <a:rPr lang="hu-HU" sz="1800" dirty="0">
                <a:latin typeface="Calibri" panose="020F0502020204030204" pitchFamily="34" charset="0"/>
                <a:ea typeface="Calibri" panose="020F0502020204030204" pitchFamily="34" charset="0"/>
                <a:cs typeface="Calibri" panose="020F0502020204030204" pitchFamily="34" charset="0"/>
              </a:rPr>
              <a:t>,’</a:t>
            </a:r>
            <a:r>
              <a:rPr lang="en-GB" sz="1800" i="1" dirty="0">
                <a:latin typeface="Calibri" panose="020F0502020204030204" pitchFamily="34" charset="0"/>
                <a:ea typeface="Calibri" panose="020F0502020204030204" pitchFamily="34" charset="0"/>
                <a:cs typeface="Calibri" panose="020F0502020204030204" pitchFamily="34" charset="0"/>
              </a:rPr>
              <a:t>Citizenship by Investment (CBI) and Residency by Investment (RBI) schemes in the EU</a:t>
            </a:r>
            <a:r>
              <a:rPr lang="hu-HU" sz="1800" i="1" dirty="0">
                <a:latin typeface="Calibri" panose="020F0502020204030204" pitchFamily="34" charset="0"/>
                <a:ea typeface="Calibri" panose="020F0502020204030204" pitchFamily="34" charset="0"/>
                <a:cs typeface="Calibri" panose="020F0502020204030204" pitchFamily="34" charset="0"/>
              </a:rPr>
              <a:t>. </a:t>
            </a:r>
            <a:r>
              <a:rPr lang="en-GB" sz="1800" i="1" dirty="0">
                <a:latin typeface="Calibri" panose="020F0502020204030204" pitchFamily="34" charset="0"/>
                <a:ea typeface="Calibri" panose="020F0502020204030204" pitchFamily="34" charset="0"/>
                <a:cs typeface="Calibri" panose="020F0502020204030204" pitchFamily="34" charset="0"/>
              </a:rPr>
              <a:t>State of play, issues and impacts</a:t>
            </a:r>
            <a:r>
              <a:rPr lang="hu-HU" sz="1800" i="1" dirty="0">
                <a:latin typeface="Calibri" panose="020F0502020204030204" pitchFamily="34" charset="0"/>
                <a:ea typeface="Calibri" panose="020F0502020204030204" pitchFamily="34" charset="0"/>
                <a:cs typeface="Calibri" panose="020F0502020204030204" pitchFamily="34" charset="0"/>
              </a:rPr>
              <a:t>’ </a:t>
            </a:r>
            <a:r>
              <a:rPr lang="hu-HU" sz="1800" dirty="0">
                <a:latin typeface="Calibri" panose="020F0502020204030204" pitchFamily="34" charset="0"/>
                <a:ea typeface="Calibri" panose="020F0502020204030204" pitchFamily="34" charset="0"/>
                <a:cs typeface="Calibri" panose="020F0502020204030204" pitchFamily="34" charset="0"/>
              </a:rPr>
              <a:t>2018  EP </a:t>
            </a:r>
            <a:r>
              <a:rPr lang="hu-HU" sz="1800" dirty="0" err="1">
                <a:latin typeface="Calibri" panose="020F0502020204030204" pitchFamily="34" charset="0"/>
                <a:ea typeface="Calibri" panose="020F0502020204030204" pitchFamily="34" charset="0"/>
                <a:cs typeface="Calibri" panose="020F0502020204030204" pitchFamily="34" charset="0"/>
              </a:rPr>
              <a:t>Study</a:t>
            </a:r>
            <a:r>
              <a:rPr lang="hu-HU" sz="1800" dirty="0">
                <a:latin typeface="Calibri" panose="020F0502020204030204" pitchFamily="34" charset="0"/>
                <a:ea typeface="Calibri" panose="020F0502020204030204" pitchFamily="34" charset="0"/>
                <a:cs typeface="Calibri" panose="020F0502020204030204" pitchFamily="34" charset="0"/>
              </a:rPr>
              <a:t>, PE 627.128 – </a:t>
            </a:r>
            <a:r>
              <a:rPr lang="hu-HU" sz="1800" dirty="0" err="1">
                <a:latin typeface="Calibri" panose="020F0502020204030204" pitchFamily="34" charset="0"/>
                <a:ea typeface="Calibri" panose="020F0502020204030204" pitchFamily="34" charset="0"/>
                <a:cs typeface="Calibri" panose="020F0502020204030204" pitchFamily="34" charset="0"/>
              </a:rPr>
              <a:t>October</a:t>
            </a:r>
            <a:r>
              <a:rPr lang="hu-HU" sz="1800" dirty="0">
                <a:latin typeface="Calibri" panose="020F0502020204030204" pitchFamily="34" charset="0"/>
                <a:ea typeface="Calibri" panose="020F0502020204030204" pitchFamily="34" charset="0"/>
                <a:cs typeface="Calibri" panose="020F0502020204030204" pitchFamily="34" charset="0"/>
              </a:rPr>
              <a:t> 2018 </a:t>
            </a:r>
          </a:p>
          <a:p>
            <a:pPr marL="285750" indent="-285750">
              <a:buFont typeface="Arial" panose="020B0604020202020204" pitchFamily="34" charset="0"/>
              <a:buChar char="•"/>
            </a:pPr>
            <a:r>
              <a:rPr lang="hu-HU" sz="1800" dirty="0" err="1">
                <a:latin typeface="Calibri" panose="020F0502020204030204" pitchFamily="34" charset="0"/>
                <a:ea typeface="Calibri" panose="020F0502020204030204" pitchFamily="34" charset="0"/>
                <a:cs typeface="Calibri" panose="020F0502020204030204" pitchFamily="34" charset="0"/>
              </a:rPr>
              <a:t>Surak</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err="1">
                <a:latin typeface="Calibri" panose="020F0502020204030204" pitchFamily="34" charset="0"/>
                <a:ea typeface="Calibri" panose="020F0502020204030204" pitchFamily="34" charset="0"/>
                <a:cs typeface="Calibri" panose="020F0502020204030204" pitchFamily="34" charset="0"/>
              </a:rPr>
              <a:t>Kristin</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i="1" dirty="0">
                <a:latin typeface="Calibri" panose="020F0502020204030204" pitchFamily="34" charset="0"/>
                <a:ea typeface="Calibri" panose="020F0502020204030204" pitchFamily="34" charset="0"/>
                <a:cs typeface="Calibri" panose="020F0502020204030204" pitchFamily="34" charset="0"/>
              </a:rPr>
              <a:t>’The Golden </a:t>
            </a:r>
            <a:r>
              <a:rPr lang="hu-HU" sz="1800" i="1" dirty="0" err="1">
                <a:latin typeface="Calibri" panose="020F0502020204030204" pitchFamily="34" charset="0"/>
                <a:ea typeface="Calibri" panose="020F0502020204030204" pitchFamily="34" charset="0"/>
                <a:cs typeface="Calibri" panose="020F0502020204030204" pitchFamily="34" charset="0"/>
              </a:rPr>
              <a:t>Passport</a:t>
            </a:r>
            <a:r>
              <a:rPr lang="hu-HU" sz="1800" i="1" dirty="0">
                <a:latin typeface="Calibri" panose="020F0502020204030204" pitchFamily="34" charset="0"/>
                <a:ea typeface="Calibri" panose="020F0502020204030204" pitchFamily="34" charset="0"/>
                <a:cs typeface="Calibri" panose="020F0502020204030204" pitchFamily="34" charset="0"/>
              </a:rPr>
              <a:t>. Global </a:t>
            </a:r>
            <a:r>
              <a:rPr lang="hu-HU" sz="1800" i="1" dirty="0" err="1">
                <a:latin typeface="Calibri" panose="020F0502020204030204" pitchFamily="34" charset="0"/>
                <a:ea typeface="Calibri" panose="020F0502020204030204" pitchFamily="34" charset="0"/>
                <a:cs typeface="Calibri" panose="020F0502020204030204" pitchFamily="34" charset="0"/>
              </a:rPr>
              <a:t>Mobility</a:t>
            </a:r>
            <a:r>
              <a:rPr lang="hu-HU" sz="1800" i="1" dirty="0">
                <a:latin typeface="Calibri" panose="020F0502020204030204" pitchFamily="34" charset="0"/>
                <a:ea typeface="Calibri" panose="020F0502020204030204" pitchFamily="34" charset="0"/>
                <a:cs typeface="Calibri" panose="020F0502020204030204" pitchFamily="34" charset="0"/>
              </a:rPr>
              <a:t> for </a:t>
            </a:r>
            <a:r>
              <a:rPr lang="hu-HU" sz="1800" i="1" dirty="0" err="1">
                <a:latin typeface="Calibri" panose="020F0502020204030204" pitchFamily="34" charset="0"/>
                <a:ea typeface="Calibri" panose="020F0502020204030204" pitchFamily="34" charset="0"/>
                <a:cs typeface="Calibri" panose="020F0502020204030204" pitchFamily="34" charset="0"/>
              </a:rPr>
              <a:t>Millionaires</a:t>
            </a:r>
            <a:r>
              <a:rPr lang="hu-HU" sz="1800" dirty="0">
                <a:latin typeface="Calibri" panose="020F0502020204030204" pitchFamily="34" charset="0"/>
                <a:ea typeface="Calibri" panose="020F0502020204030204" pitchFamily="34" charset="0"/>
                <a:cs typeface="Calibri" panose="020F0502020204030204" pitchFamily="34" charset="0"/>
              </a:rPr>
              <a:t>’ Harvard, 2023</a:t>
            </a:r>
          </a:p>
          <a:p>
            <a:pPr marL="285750" indent="-285750">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Surak, Kristin, “Do Passports Pay Off? Assessing the Economic Outcomes of Citizenship by Investment Programs</a:t>
            </a:r>
            <a:r>
              <a:rPr lang="en-GB" sz="1800" i="1"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 2024</a:t>
            </a:r>
            <a:r>
              <a:rPr lang="hu-HU" sz="1800" dirty="0">
                <a:latin typeface="Calibri" panose="020F0502020204030204" pitchFamily="34" charset="0"/>
                <a:ea typeface="Calibri" panose="020F0502020204030204" pitchFamily="34" charset="0"/>
                <a:cs typeface="Calibri" panose="020F0502020204030204" pitchFamily="34" charset="0"/>
              </a:rPr>
              <a:t>, </a:t>
            </a:r>
            <a:r>
              <a:rPr lang="en-GB" sz="1800" i="1" dirty="0">
                <a:latin typeface="Calibri" panose="020F0502020204030204" pitchFamily="34" charset="0"/>
                <a:ea typeface="Calibri" panose="020F0502020204030204" pitchFamily="34" charset="0"/>
                <a:cs typeface="Calibri" panose="020F0502020204030204" pitchFamily="34" charset="0"/>
              </a:rPr>
              <a:t>Journal of Ethnic and Migration Studies</a:t>
            </a:r>
            <a:r>
              <a:rPr lang="en-GB" sz="1800" dirty="0">
                <a:latin typeface="Calibri" panose="020F0502020204030204" pitchFamily="34" charset="0"/>
                <a:ea typeface="Calibri" panose="020F0502020204030204" pitchFamily="34" charset="0"/>
                <a:cs typeface="Calibri" panose="020F0502020204030204" pitchFamily="34" charset="0"/>
              </a:rPr>
              <a:t>, </a:t>
            </a:r>
            <a:r>
              <a:rPr lang="hu-HU" sz="1800" dirty="0">
                <a:latin typeface="Calibri" panose="020F0502020204030204" pitchFamily="34" charset="0"/>
                <a:ea typeface="Calibri" panose="020F0502020204030204" pitchFamily="34" charset="0"/>
                <a:cs typeface="Calibri" panose="020F0502020204030204" pitchFamily="34" charset="0"/>
                <a:hlinkClick r:id="rId4"/>
              </a:rPr>
              <a:t>https://www.tandfonline.com/doi/full/10.1080/1369183X.2024.2332825</a:t>
            </a:r>
            <a:r>
              <a:rPr lang="hu-HU" sz="1800" dirty="0">
                <a:latin typeface="Calibri" panose="020F0502020204030204" pitchFamily="34" charset="0"/>
                <a:ea typeface="Calibri" panose="020F0502020204030204" pitchFamily="34" charset="0"/>
                <a:cs typeface="Calibri" panose="020F0502020204030204" pitchFamily="34" charset="0"/>
              </a:rPr>
              <a:t> (20251204</a:t>
            </a:r>
            <a:r>
              <a:rPr lang="hu-HU" sz="1600"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hu-HU" sz="1600" dirty="0">
                <a:latin typeface="Calibri" panose="020F0502020204030204" pitchFamily="34" charset="0"/>
                <a:ea typeface="Calibri" panose="020F0502020204030204" pitchFamily="34" charset="0"/>
                <a:cs typeface="Calibri" panose="020F0502020204030204" pitchFamily="34" charset="0"/>
              </a:rPr>
              <a:t>	</a:t>
            </a:r>
          </a:p>
          <a:p>
            <a:endParaRPr lang="hu-HU"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794910"/>
      </p:ext>
    </p:extLst>
  </p:cSld>
  <p:clrMapOvr>
    <a:masterClrMapping/>
  </p:clrMapOvr>
  <p:transition>
    <p:pull dir="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678656"/>
            <a:ext cx="8229600" cy="5500688"/>
          </a:xfrm>
          <a:prstGeom prst="rect">
            <a:avLst/>
          </a:prstGeom>
          <a:solidFill>
            <a:srgbClr val="E6E6E6">
              <a:alpha val="32156"/>
            </a:srgbClr>
          </a:solid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80000"/>
              </a:lnSpc>
              <a:spcBef>
                <a:spcPts val="488"/>
              </a:spcBef>
            </a:pPr>
            <a:endParaRPr lang="hu-HU" altLang="fr-FR" sz="5400" b="1" dirty="0">
              <a:solidFill>
                <a:srgbClr val="C00000"/>
              </a:solidFill>
              <a:latin typeface="Calibri" panose="020F0502020204030204" pitchFamily="34" charset="0"/>
            </a:endParaRPr>
          </a:p>
          <a:p>
            <a:pPr algn="ctr" eaLnBrk="1">
              <a:lnSpc>
                <a:spcPct val="80000"/>
              </a:lnSpc>
              <a:spcBef>
                <a:spcPts val="488"/>
              </a:spcBef>
            </a:pPr>
            <a:r>
              <a:rPr lang="hu-HU" altLang="fr-FR" sz="4800" dirty="0" err="1">
                <a:solidFill>
                  <a:srgbClr val="540000"/>
                </a:solidFill>
                <a:latin typeface="Calibri" panose="020F0502020204030204" pitchFamily="34" charset="0"/>
              </a:rPr>
              <a:t>Děkuji</a:t>
            </a:r>
            <a:r>
              <a:rPr lang="hu-HU" altLang="fr-FR" sz="4800" dirty="0">
                <a:solidFill>
                  <a:srgbClr val="540000"/>
                </a:solidFill>
                <a:latin typeface="Calibri" panose="020F0502020204030204" pitchFamily="34" charset="0"/>
              </a:rPr>
              <a:t>! </a:t>
            </a:r>
            <a:endParaRPr lang="hu-HU" altLang="fr-FR" sz="4800" b="1" dirty="0">
              <a:solidFill>
                <a:srgbClr val="540000"/>
              </a:solidFill>
              <a:latin typeface="Calibri" panose="020F0502020204030204" pitchFamily="34" charset="0"/>
            </a:endParaRPr>
          </a:p>
          <a:p>
            <a:pPr algn="ctr" eaLnBrk="1">
              <a:lnSpc>
                <a:spcPct val="80000"/>
              </a:lnSpc>
              <a:spcBef>
                <a:spcPts val="488"/>
              </a:spcBef>
            </a:pPr>
            <a:endParaRPr lang="hu-HU" altLang="fr-FR" sz="4800" dirty="0">
              <a:solidFill>
                <a:srgbClr val="540000"/>
              </a:solidFill>
              <a:latin typeface="Calibri" panose="020F0502020204030204" pitchFamily="34" charset="0"/>
            </a:endParaRPr>
          </a:p>
          <a:p>
            <a:pPr algn="ctr" eaLnBrk="1">
              <a:lnSpc>
                <a:spcPct val="80000"/>
              </a:lnSpc>
              <a:spcBef>
                <a:spcPts val="488"/>
              </a:spcBef>
            </a:pPr>
            <a:endParaRPr lang="hu-HU" altLang="fr-FR" sz="2400" dirty="0">
              <a:solidFill>
                <a:srgbClr val="000000"/>
              </a:solidFill>
              <a:latin typeface="Calibri" panose="020F0502020204030204" pitchFamily="34" charset="0"/>
            </a:endParaRPr>
          </a:p>
          <a:p>
            <a:pPr algn="ctr" eaLnBrk="1">
              <a:lnSpc>
                <a:spcPct val="80000"/>
              </a:lnSpc>
              <a:spcBef>
                <a:spcPts val="488"/>
              </a:spcBef>
            </a:pPr>
            <a:r>
              <a:rPr lang="hu-HU" altLang="fr-FR" sz="2400" dirty="0">
                <a:solidFill>
                  <a:srgbClr val="000000"/>
                </a:solidFill>
                <a:latin typeface="Calibri" panose="020F0502020204030204" pitchFamily="34" charset="0"/>
              </a:rPr>
              <a:t>Boldizsár Nagy</a:t>
            </a:r>
          </a:p>
          <a:p>
            <a:pPr algn="ctr" eaLnBrk="1">
              <a:lnSpc>
                <a:spcPct val="80000"/>
              </a:lnSpc>
              <a:spcBef>
                <a:spcPts val="488"/>
              </a:spcBef>
            </a:pPr>
            <a:r>
              <a:rPr lang="hu-HU" altLang="fr-FR" sz="2400" dirty="0" err="1">
                <a:solidFill>
                  <a:srgbClr val="000000"/>
                </a:solidFill>
                <a:latin typeface="Calibri" panose="020F0502020204030204" pitchFamily="34" charset="0"/>
              </a:rPr>
              <a:t>Central</a:t>
            </a:r>
            <a:r>
              <a:rPr lang="hu-HU" altLang="fr-FR" sz="2400" dirty="0">
                <a:solidFill>
                  <a:srgbClr val="000000"/>
                </a:solidFill>
                <a:latin typeface="Calibri" panose="020F0502020204030204" pitchFamily="34" charset="0"/>
              </a:rPr>
              <a:t> European University</a:t>
            </a:r>
          </a:p>
          <a:p>
            <a:pPr algn="ctr" eaLnBrk="1">
              <a:lnSpc>
                <a:spcPct val="80000"/>
              </a:lnSpc>
              <a:spcBef>
                <a:spcPts val="488"/>
              </a:spcBef>
            </a:pPr>
            <a:endParaRPr lang="hu-HU" altLang="fr-FR" sz="2400" dirty="0">
              <a:solidFill>
                <a:srgbClr val="000000"/>
              </a:solidFill>
              <a:latin typeface="Calibri" panose="020F0502020204030204" pitchFamily="34" charset="0"/>
            </a:endParaRPr>
          </a:p>
          <a:p>
            <a:pPr algn="ctr" eaLnBrk="1">
              <a:lnSpc>
                <a:spcPct val="80000"/>
              </a:lnSpc>
              <a:spcBef>
                <a:spcPts val="488"/>
              </a:spcBef>
            </a:pPr>
            <a:r>
              <a:rPr lang="hu-HU" altLang="fr-FR" sz="2400" dirty="0" err="1">
                <a:solidFill>
                  <a:srgbClr val="000000"/>
                </a:solidFill>
                <a:latin typeface="Calibri" panose="020F0502020204030204" pitchFamily="34" charset="0"/>
              </a:rPr>
              <a:t>Nagyb</a:t>
            </a:r>
            <a:r>
              <a:rPr lang="hu-HU" altLang="fr-FR" sz="2400" dirty="0">
                <a:solidFill>
                  <a:srgbClr val="000000"/>
                </a:solidFill>
                <a:latin typeface="Calibri" panose="020F0502020204030204" pitchFamily="34" charset="0"/>
              </a:rPr>
              <a:t> </a:t>
            </a:r>
            <a:r>
              <a:rPr lang="hu-HU" altLang="fr-FR" sz="2400" dirty="0" err="1">
                <a:solidFill>
                  <a:srgbClr val="000000"/>
                </a:solidFill>
                <a:latin typeface="Calibri" panose="020F0502020204030204" pitchFamily="34" charset="0"/>
              </a:rPr>
              <a:t>at</a:t>
            </a:r>
            <a:r>
              <a:rPr lang="hu-HU" altLang="fr-FR" sz="2400" dirty="0">
                <a:solidFill>
                  <a:srgbClr val="000000"/>
                </a:solidFill>
                <a:latin typeface="Calibri" panose="020F0502020204030204" pitchFamily="34" charset="0"/>
              </a:rPr>
              <a:t> </a:t>
            </a:r>
            <a:r>
              <a:rPr lang="hu-HU" altLang="fr-FR" sz="2400" dirty="0" err="1">
                <a:solidFill>
                  <a:srgbClr val="000000"/>
                </a:solidFill>
                <a:latin typeface="Calibri" panose="020F0502020204030204" pitchFamily="34" charset="0"/>
              </a:rPr>
              <a:t>ceu.edu</a:t>
            </a:r>
            <a:endParaRPr lang="hu-HU" altLang="fr-FR" sz="2400" dirty="0">
              <a:solidFill>
                <a:srgbClr val="000000"/>
              </a:solidFill>
              <a:latin typeface="Calibri" panose="020F0502020204030204" pitchFamily="34" charset="0"/>
            </a:endParaRPr>
          </a:p>
          <a:p>
            <a:pPr algn="ctr" eaLnBrk="1">
              <a:lnSpc>
                <a:spcPct val="80000"/>
              </a:lnSpc>
              <a:spcBef>
                <a:spcPts val="488"/>
              </a:spcBef>
            </a:pPr>
            <a:r>
              <a:rPr lang="hu-HU" altLang="fr-FR" sz="2400" dirty="0" err="1">
                <a:solidFill>
                  <a:srgbClr val="000000"/>
                </a:solidFill>
                <a:latin typeface="Calibri" panose="020F0502020204030204" pitchFamily="34" charset="0"/>
              </a:rPr>
              <a:t>www.nagyboldizsar.hu</a:t>
            </a:r>
            <a:endParaRPr lang="hu-HU" altLang="fr-FR"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607953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8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EBD50F-DEA6-0090-5369-8A196BED7AD9}"/>
              </a:ext>
            </a:extLst>
          </p:cNvPr>
          <p:cNvSpPr>
            <a:spLocks noGrp="1"/>
          </p:cNvSpPr>
          <p:nvPr>
            <p:ph type="title"/>
          </p:nvPr>
        </p:nvSpPr>
        <p:spPr/>
        <p:txBody>
          <a:bodyPr/>
          <a:lstStyle/>
          <a:p>
            <a:r>
              <a:rPr lang="hu-HU" dirty="0" err="1"/>
              <a:t>Competing</a:t>
            </a:r>
            <a:r>
              <a:rPr lang="hu-HU" dirty="0"/>
              <a:t> </a:t>
            </a:r>
            <a:r>
              <a:rPr lang="hu-HU" dirty="0" err="1"/>
              <a:t>CBIs</a:t>
            </a:r>
            <a:r>
              <a:rPr lang="hu-HU" dirty="0"/>
              <a:t> – </a:t>
            </a:r>
            <a:r>
              <a:rPr lang="hu-HU" dirty="0" err="1"/>
              <a:t>One</a:t>
            </a:r>
            <a:r>
              <a:rPr lang="hu-HU" dirty="0"/>
              <a:t> </a:t>
            </a:r>
            <a:r>
              <a:rPr lang="hu-HU" dirty="0" err="1"/>
              <a:t>Possible</a:t>
            </a:r>
            <a:r>
              <a:rPr lang="hu-HU" dirty="0"/>
              <a:t> </a:t>
            </a:r>
            <a:r>
              <a:rPr lang="hu-HU" dirty="0" err="1"/>
              <a:t>Ranking</a:t>
            </a:r>
            <a:endParaRPr lang="hu-HU" dirty="0"/>
          </a:p>
        </p:txBody>
      </p:sp>
      <p:pic>
        <p:nvPicPr>
          <p:cNvPr id="5" name="Kép 4">
            <a:extLst>
              <a:ext uri="{FF2B5EF4-FFF2-40B4-BE49-F238E27FC236}">
                <a16:creationId xmlns:a16="http://schemas.microsoft.com/office/drawing/2014/main" id="{74323EC5-E239-CC76-6D22-20F3CDD38916}"/>
              </a:ext>
            </a:extLst>
          </p:cNvPr>
          <p:cNvPicPr>
            <a:picLocks noChangeAspect="1"/>
          </p:cNvPicPr>
          <p:nvPr/>
        </p:nvPicPr>
        <p:blipFill>
          <a:blip r:embed="rId3"/>
          <a:stretch>
            <a:fillRect/>
          </a:stretch>
        </p:blipFill>
        <p:spPr>
          <a:xfrm>
            <a:off x="0" y="1199129"/>
            <a:ext cx="8748464" cy="4459741"/>
          </a:xfrm>
          <a:prstGeom prst="rect">
            <a:avLst/>
          </a:prstGeom>
        </p:spPr>
      </p:pic>
      <p:sp>
        <p:nvSpPr>
          <p:cNvPr id="12" name="Szövegdoboz 11">
            <a:extLst>
              <a:ext uri="{FF2B5EF4-FFF2-40B4-BE49-F238E27FC236}">
                <a16:creationId xmlns:a16="http://schemas.microsoft.com/office/drawing/2014/main" id="{039AD893-CEAF-6A46-FDEB-77918D2DB5D1}"/>
              </a:ext>
            </a:extLst>
          </p:cNvPr>
          <p:cNvSpPr txBox="1"/>
          <p:nvPr/>
        </p:nvSpPr>
        <p:spPr>
          <a:xfrm>
            <a:off x="685800" y="5949280"/>
            <a:ext cx="5247448" cy="830997"/>
          </a:xfrm>
          <a:prstGeom prst="rect">
            <a:avLst/>
          </a:prstGeom>
          <a:noFill/>
        </p:spPr>
        <p:txBody>
          <a:bodyPr wrap="square" rtlCol="0">
            <a:spAutoFit/>
          </a:bodyPr>
          <a:lstStyle/>
          <a:p>
            <a:r>
              <a:rPr lang="hu-HU" sz="1600" b="0" dirty="0">
                <a:latin typeface="Calibri" panose="020F0502020204030204" pitchFamily="34" charset="0"/>
                <a:ea typeface="Calibri" panose="020F0502020204030204" pitchFamily="34" charset="0"/>
                <a:cs typeface="Calibri" panose="020F0502020204030204" pitchFamily="34" charset="0"/>
              </a:rPr>
              <a:t>James </a:t>
            </a:r>
            <a:r>
              <a:rPr lang="hu-HU" sz="1600" b="0" dirty="0" err="1">
                <a:latin typeface="Calibri" panose="020F0502020204030204" pitchFamily="34" charset="0"/>
                <a:ea typeface="Calibri" panose="020F0502020204030204" pitchFamily="34" charset="0"/>
                <a:cs typeface="Calibri" panose="020F0502020204030204" pitchFamily="34" charset="0"/>
              </a:rPr>
              <a:t>McKey</a:t>
            </a:r>
            <a:r>
              <a:rPr lang="hu-HU" sz="1600" b="0" dirty="0">
                <a:latin typeface="Calibri" panose="020F0502020204030204" pitchFamily="34" charset="0"/>
                <a:ea typeface="Calibri" panose="020F0502020204030204" pitchFamily="34" charset="0"/>
                <a:cs typeface="Calibri" panose="020F0502020204030204" pitchFamily="34" charset="0"/>
              </a:rPr>
              <a:t> CBI report 2025 </a:t>
            </a:r>
          </a:p>
          <a:p>
            <a:r>
              <a:rPr lang="hu-HU" sz="1600" b="0" dirty="0">
                <a:latin typeface="Calibri" panose="020F0502020204030204" pitchFamily="34" charset="0"/>
                <a:ea typeface="Calibri" panose="020F0502020204030204" pitchFamily="34" charset="0"/>
                <a:cs typeface="Calibri" panose="020F0502020204030204" pitchFamily="34" charset="0"/>
                <a:hlinkClick r:id="rId4"/>
              </a:rPr>
              <a:t>www.cbiindex.com</a:t>
            </a:r>
            <a:r>
              <a:rPr lang="hu-HU" sz="1600" b="0" dirty="0">
                <a:latin typeface="Calibri" panose="020F0502020204030204" pitchFamily="34" charset="0"/>
                <a:ea typeface="Calibri" panose="020F0502020204030204" pitchFamily="34" charset="0"/>
                <a:cs typeface="Calibri" panose="020F0502020204030204" pitchFamily="34" charset="0"/>
              </a:rPr>
              <a:t> (20251204)</a:t>
            </a:r>
          </a:p>
          <a:p>
            <a:endParaRPr lang="hu-HU"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9913379"/>
      </p:ext>
    </p:extLst>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616224"/>
          </a:xfrm>
        </p:spPr>
        <p:txBody>
          <a:bodyPr/>
          <a:lstStyle/>
          <a:p>
            <a:r>
              <a:rPr lang="en-GB" dirty="0"/>
              <a:t>RESIDENCY/CITIZENSHIP BY INVESTMENT</a:t>
            </a:r>
            <a:br>
              <a:rPr lang="en-GB" dirty="0"/>
            </a:br>
            <a:r>
              <a:rPr lang="en-GB" dirty="0"/>
              <a:t>OVERALL REQUIREMENTS OF A </a:t>
            </a:r>
            <a:br>
              <a:rPr lang="en-GB" dirty="0"/>
            </a:br>
            <a:r>
              <a:rPr lang="en-GB" dirty="0"/>
              <a:t>WELL-FUNCTIONING PROGRAM</a:t>
            </a:r>
          </a:p>
        </p:txBody>
      </p:sp>
      <p:sp>
        <p:nvSpPr>
          <p:cNvPr id="4" name="Content Placeholder 3"/>
          <p:cNvSpPr>
            <a:spLocks noGrp="1"/>
          </p:cNvSpPr>
          <p:nvPr>
            <p:ph idx="1"/>
          </p:nvPr>
        </p:nvSpPr>
        <p:spPr>
          <a:xfrm>
            <a:off x="685800" y="2132856"/>
            <a:ext cx="7772400" cy="4320480"/>
          </a:xfrm>
        </p:spPr>
        <p:txBody>
          <a:bodyPr/>
          <a:lstStyle/>
          <a:p>
            <a:pPr marL="342900" indent="-342900">
              <a:buFont typeface="Wingdings" panose="05000000000000000000" pitchFamily="2" charset="2"/>
              <a:buChar char="ü"/>
            </a:pPr>
            <a:r>
              <a:rPr lang="en-GB" sz="2800" dirty="0">
                <a:solidFill>
                  <a:srgbClr val="C00000"/>
                </a:solidFill>
              </a:rPr>
              <a:t>Contributes to the local economy</a:t>
            </a:r>
          </a:p>
          <a:p>
            <a:pPr marL="914400" lvl="1" indent="-457200">
              <a:buFont typeface="Arial" panose="020B0604020202020204" pitchFamily="34" charset="0"/>
              <a:buChar char="•"/>
            </a:pPr>
            <a:r>
              <a:rPr lang="en-GB" sz="2400" dirty="0"/>
              <a:t>Job creation,</a:t>
            </a:r>
          </a:p>
          <a:p>
            <a:pPr marL="914400" lvl="1" indent="-457200">
              <a:buFont typeface="Arial" panose="020B0604020202020204" pitchFamily="34" charset="0"/>
              <a:buChar char="•"/>
            </a:pPr>
            <a:r>
              <a:rPr lang="en-GB" sz="2400" dirty="0"/>
              <a:t>Real estate development in the non-profitable sector, e.g. national monuments</a:t>
            </a:r>
          </a:p>
          <a:p>
            <a:pPr marL="914400" lvl="1" indent="-457200">
              <a:buFont typeface="Arial" panose="020B0604020202020204" pitchFamily="34" charset="0"/>
              <a:buChar char="•"/>
            </a:pPr>
            <a:r>
              <a:rPr lang="en-GB" sz="2400" dirty="0"/>
              <a:t>Additional source of the budget serving community purposes as a separate fund or trust</a:t>
            </a:r>
          </a:p>
          <a:p>
            <a:pPr marL="342900" indent="-342900">
              <a:buFont typeface="Wingdings" panose="05000000000000000000" pitchFamily="2" charset="2"/>
              <a:buChar char="ü"/>
            </a:pPr>
            <a:r>
              <a:rPr lang="en-GB" sz="2800" dirty="0"/>
              <a:t>The process must be </a:t>
            </a:r>
            <a:r>
              <a:rPr lang="en-GB" sz="2800" dirty="0">
                <a:solidFill>
                  <a:srgbClr val="C00000"/>
                </a:solidFill>
              </a:rPr>
              <a:t>transparent, conditions non-discriminative and clear</a:t>
            </a:r>
          </a:p>
          <a:p>
            <a:pPr marL="342900" indent="-342900">
              <a:buFont typeface="Wingdings" panose="05000000000000000000" pitchFamily="2" charset="2"/>
              <a:buChar char="ü"/>
            </a:pPr>
            <a:r>
              <a:rPr lang="en-GB" sz="2800" dirty="0"/>
              <a:t>Capable of </a:t>
            </a:r>
            <a:r>
              <a:rPr lang="en-GB" sz="2800" dirty="0">
                <a:solidFill>
                  <a:srgbClr val="C00000"/>
                </a:solidFill>
              </a:rPr>
              <a:t>avoiding money laundering</a:t>
            </a:r>
          </a:p>
        </p:txBody>
      </p:sp>
    </p:spTree>
    <p:extLst>
      <p:ext uri="{BB962C8B-B14F-4D97-AF65-F5344CB8AC3E}">
        <p14:creationId xmlns:p14="http://schemas.microsoft.com/office/powerpoint/2010/main" val="3763162855"/>
      </p:ext>
    </p:extLst>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FBE54E6-6473-8E64-B387-23719867E706}"/>
              </a:ext>
            </a:extLst>
          </p:cNvPr>
          <p:cNvSpPr>
            <a:spLocks noGrp="1"/>
          </p:cNvSpPr>
          <p:nvPr>
            <p:ph type="title"/>
          </p:nvPr>
        </p:nvSpPr>
        <p:spPr/>
        <p:txBody>
          <a:bodyPr/>
          <a:lstStyle/>
          <a:p>
            <a:r>
              <a:rPr lang="hu-HU" dirty="0"/>
              <a:t>THE INVESTOR’S INTEREST</a:t>
            </a:r>
          </a:p>
        </p:txBody>
      </p:sp>
      <p:sp>
        <p:nvSpPr>
          <p:cNvPr id="4" name="Tartalom helye 3">
            <a:extLst>
              <a:ext uri="{FF2B5EF4-FFF2-40B4-BE49-F238E27FC236}">
                <a16:creationId xmlns:a16="http://schemas.microsoft.com/office/drawing/2014/main" id="{CAA1BCFD-0ABD-0454-D1B5-55334C9CE755}"/>
              </a:ext>
            </a:extLst>
          </p:cNvPr>
          <p:cNvSpPr>
            <a:spLocks noGrp="1"/>
          </p:cNvSpPr>
          <p:nvPr>
            <p:ph sz="half" idx="1"/>
          </p:nvPr>
        </p:nvSpPr>
        <p:spPr/>
        <p:txBody>
          <a:bodyPr/>
          <a:lstStyle/>
          <a:p>
            <a:pPr algn="ctr"/>
            <a:r>
              <a:rPr lang="hu-HU" dirty="0" err="1"/>
              <a:t>Bona</a:t>
            </a:r>
            <a:r>
              <a:rPr lang="hu-HU" dirty="0"/>
              <a:t> </a:t>
            </a:r>
            <a:r>
              <a:rPr lang="hu-HU" dirty="0" err="1"/>
              <a:t>fidei</a:t>
            </a:r>
            <a:endParaRPr lang="hu-HU" dirty="0"/>
          </a:p>
          <a:p>
            <a:endParaRPr lang="hu-HU" dirty="0"/>
          </a:p>
          <a:p>
            <a:pPr marL="342900" indent="-342900">
              <a:buFont typeface="Arial" panose="020B0604020202020204" pitchFamily="34" charset="0"/>
              <a:buChar char="•"/>
            </a:pPr>
            <a:r>
              <a:rPr lang="hu-HU" dirty="0" err="1"/>
              <a:t>Physical</a:t>
            </a:r>
            <a:r>
              <a:rPr lang="hu-HU" dirty="0"/>
              <a:t>/</a:t>
            </a:r>
            <a:r>
              <a:rPr lang="hu-HU" dirty="0" err="1"/>
              <a:t>political</a:t>
            </a:r>
            <a:r>
              <a:rPr lang="hu-HU" dirty="0"/>
              <a:t> </a:t>
            </a:r>
            <a:r>
              <a:rPr lang="hu-HU" dirty="0" err="1"/>
              <a:t>security</a:t>
            </a:r>
            <a:endParaRPr lang="hu-HU" dirty="0"/>
          </a:p>
          <a:p>
            <a:pPr marL="342900" indent="-342900">
              <a:buFont typeface="Arial" panose="020B0604020202020204" pitchFamily="34" charset="0"/>
              <a:buChar char="•"/>
            </a:pPr>
            <a:r>
              <a:rPr lang="hu-HU" dirty="0"/>
              <a:t>Backup </a:t>
            </a:r>
            <a:r>
              <a:rPr lang="hu-HU" dirty="0" err="1"/>
              <a:t>escape</a:t>
            </a:r>
            <a:r>
              <a:rPr lang="hu-HU" dirty="0"/>
              <a:t> </a:t>
            </a:r>
            <a:r>
              <a:rPr lang="hu-HU" dirty="0" err="1"/>
              <a:t>route</a:t>
            </a:r>
            <a:r>
              <a:rPr lang="hu-HU" dirty="0"/>
              <a:t> „</a:t>
            </a:r>
            <a:r>
              <a:rPr lang="hu-HU" dirty="0" err="1"/>
              <a:t>insurance</a:t>
            </a:r>
            <a:r>
              <a:rPr lang="hu-HU" dirty="0"/>
              <a:t>”</a:t>
            </a:r>
          </a:p>
          <a:p>
            <a:pPr marL="342900" indent="-342900">
              <a:buFont typeface="Arial" panose="020B0604020202020204" pitchFamily="34" charset="0"/>
              <a:buChar char="•"/>
            </a:pPr>
            <a:r>
              <a:rPr lang="hu-HU" dirty="0" err="1"/>
              <a:t>Future</a:t>
            </a:r>
            <a:r>
              <a:rPr lang="hu-HU" dirty="0"/>
              <a:t> for </a:t>
            </a:r>
            <a:r>
              <a:rPr lang="hu-HU" dirty="0" err="1"/>
              <a:t>kids</a:t>
            </a:r>
            <a:endParaRPr lang="hu-HU" dirty="0"/>
          </a:p>
          <a:p>
            <a:pPr marL="342900" indent="-342900">
              <a:buFont typeface="Arial" panose="020B0604020202020204" pitchFamily="34" charset="0"/>
              <a:buChar char="•"/>
            </a:pPr>
            <a:r>
              <a:rPr lang="hu-HU" dirty="0" err="1"/>
              <a:t>Freedom</a:t>
            </a:r>
            <a:r>
              <a:rPr lang="hu-HU" dirty="0"/>
              <a:t> of </a:t>
            </a:r>
            <a:r>
              <a:rPr lang="hu-HU" dirty="0" err="1"/>
              <a:t>movement</a:t>
            </a:r>
            <a:endParaRPr lang="hu-HU" dirty="0"/>
          </a:p>
          <a:p>
            <a:pPr marL="342900" indent="-342900">
              <a:buFont typeface="Arial" panose="020B0604020202020204" pitchFamily="34" charset="0"/>
              <a:buChar char="•"/>
            </a:pPr>
            <a:r>
              <a:rPr lang="hu-HU" dirty="0" err="1"/>
              <a:t>Enhanced</a:t>
            </a:r>
            <a:r>
              <a:rPr lang="hu-HU" dirty="0"/>
              <a:t> </a:t>
            </a:r>
            <a:r>
              <a:rPr lang="hu-HU" dirty="0" err="1"/>
              <a:t>economic</a:t>
            </a:r>
            <a:r>
              <a:rPr lang="hu-HU" dirty="0"/>
              <a:t> </a:t>
            </a:r>
            <a:r>
              <a:rPr lang="hu-HU" dirty="0" err="1"/>
              <a:t>opportunities</a:t>
            </a:r>
            <a:endParaRPr lang="hu-HU" dirty="0"/>
          </a:p>
          <a:p>
            <a:pPr marL="342900" indent="-342900">
              <a:buFont typeface="Arial" panose="020B0604020202020204" pitchFamily="34" charset="0"/>
              <a:buChar char="•"/>
            </a:pPr>
            <a:endParaRPr lang="hu-HU" dirty="0"/>
          </a:p>
          <a:p>
            <a:pPr marL="342900" indent="-342900">
              <a:buFont typeface="Arial" panose="020B0604020202020204" pitchFamily="34" charset="0"/>
              <a:buChar char="•"/>
            </a:pPr>
            <a:endParaRPr lang="hu-HU" dirty="0"/>
          </a:p>
          <a:p>
            <a:endParaRPr lang="hu-HU" dirty="0"/>
          </a:p>
        </p:txBody>
      </p:sp>
      <p:sp>
        <p:nvSpPr>
          <p:cNvPr id="5" name="Tartalom helye 4">
            <a:extLst>
              <a:ext uri="{FF2B5EF4-FFF2-40B4-BE49-F238E27FC236}">
                <a16:creationId xmlns:a16="http://schemas.microsoft.com/office/drawing/2014/main" id="{DD5BAD53-77DA-2C57-9B8B-FEEEB2C8368E}"/>
              </a:ext>
            </a:extLst>
          </p:cNvPr>
          <p:cNvSpPr>
            <a:spLocks noGrp="1"/>
          </p:cNvSpPr>
          <p:nvPr>
            <p:ph sz="half" idx="2"/>
          </p:nvPr>
        </p:nvSpPr>
        <p:spPr>
          <a:xfrm>
            <a:off x="4538662" y="908720"/>
            <a:ext cx="4353817" cy="5290468"/>
          </a:xfrm>
        </p:spPr>
        <p:txBody>
          <a:bodyPr/>
          <a:lstStyle/>
          <a:p>
            <a:pPr algn="ctr"/>
            <a:r>
              <a:rPr lang="hu-HU" dirty="0" err="1"/>
              <a:t>Instrumental</a:t>
            </a:r>
            <a:r>
              <a:rPr lang="hu-HU" dirty="0"/>
              <a:t> (</a:t>
            </a:r>
            <a:r>
              <a:rPr lang="hu-HU" dirty="0" err="1"/>
              <a:t>mala</a:t>
            </a:r>
            <a:r>
              <a:rPr lang="hu-HU" dirty="0"/>
              <a:t> </a:t>
            </a:r>
            <a:r>
              <a:rPr lang="hu-HU" dirty="0" err="1"/>
              <a:t>fidei</a:t>
            </a:r>
            <a:r>
              <a:rPr lang="hu-HU" dirty="0"/>
              <a:t>)</a:t>
            </a:r>
          </a:p>
          <a:p>
            <a:endParaRPr lang="hu-HU" dirty="0"/>
          </a:p>
          <a:p>
            <a:pPr marL="342900" indent="-342900">
              <a:buFont typeface="Arial" panose="020B0604020202020204" pitchFamily="34" charset="0"/>
              <a:buChar char="•"/>
            </a:pPr>
            <a:r>
              <a:rPr lang="hu-HU" dirty="0" err="1"/>
              <a:t>Tax</a:t>
            </a:r>
            <a:r>
              <a:rPr lang="hu-HU" dirty="0"/>
              <a:t> </a:t>
            </a:r>
            <a:r>
              <a:rPr lang="hu-HU" dirty="0" err="1"/>
              <a:t>evasion</a:t>
            </a:r>
            <a:r>
              <a:rPr lang="hu-HU" dirty="0"/>
              <a:t> (</a:t>
            </a:r>
            <a:r>
              <a:rPr lang="hu-HU" dirty="0" err="1"/>
              <a:t>including</a:t>
            </a:r>
            <a:r>
              <a:rPr lang="hu-HU" dirty="0"/>
              <a:t> </a:t>
            </a:r>
            <a:r>
              <a:rPr lang="hu-HU" dirty="0" err="1"/>
              <a:t>inheritance</a:t>
            </a:r>
            <a:r>
              <a:rPr lang="hu-HU" dirty="0"/>
              <a:t> </a:t>
            </a:r>
            <a:r>
              <a:rPr lang="hu-HU" dirty="0" err="1"/>
              <a:t>tax</a:t>
            </a:r>
            <a:r>
              <a:rPr lang="hu-HU" dirty="0"/>
              <a:t>)</a:t>
            </a:r>
          </a:p>
          <a:p>
            <a:pPr marL="342900" indent="-342900">
              <a:buFont typeface="Arial" panose="020B0604020202020204" pitchFamily="34" charset="0"/>
              <a:buChar char="•"/>
            </a:pPr>
            <a:r>
              <a:rPr lang="hu-HU" dirty="0" err="1"/>
              <a:t>Avoidance</a:t>
            </a:r>
            <a:r>
              <a:rPr lang="hu-HU" dirty="0"/>
              <a:t> of </a:t>
            </a:r>
            <a:r>
              <a:rPr lang="hu-HU" dirty="0" err="1"/>
              <a:t>financial</a:t>
            </a:r>
            <a:r>
              <a:rPr lang="hu-HU" dirty="0"/>
              <a:t> </a:t>
            </a:r>
            <a:r>
              <a:rPr lang="hu-HU" dirty="0" err="1"/>
              <a:t>scrutiny</a:t>
            </a:r>
            <a:endParaRPr lang="hu-HU" dirty="0"/>
          </a:p>
          <a:p>
            <a:pPr marL="342900" indent="-342900">
              <a:buFont typeface="Arial" panose="020B0604020202020204" pitchFamily="34" charset="0"/>
              <a:buChar char="•"/>
            </a:pPr>
            <a:r>
              <a:rPr lang="hu-HU" dirty="0"/>
              <a:t>Money </a:t>
            </a:r>
            <a:r>
              <a:rPr lang="hu-HU" dirty="0" err="1"/>
              <a:t>laundering</a:t>
            </a:r>
            <a:endParaRPr lang="hu-HU" dirty="0"/>
          </a:p>
          <a:p>
            <a:pPr marL="342900" indent="-342900">
              <a:buFont typeface="Arial" panose="020B0604020202020204" pitchFamily="34" charset="0"/>
              <a:buChar char="•"/>
            </a:pPr>
            <a:r>
              <a:rPr lang="hu-HU" dirty="0" err="1"/>
              <a:t>Change</a:t>
            </a:r>
            <a:r>
              <a:rPr lang="hu-HU" dirty="0"/>
              <a:t> of </a:t>
            </a:r>
            <a:r>
              <a:rPr lang="hu-HU" dirty="0" err="1"/>
              <a:t>identity</a:t>
            </a:r>
            <a:r>
              <a:rPr lang="hu-HU" dirty="0"/>
              <a:t> (</a:t>
            </a:r>
            <a:r>
              <a:rPr lang="hu-HU" dirty="0" err="1"/>
              <a:t>identity</a:t>
            </a:r>
            <a:r>
              <a:rPr lang="hu-HU" dirty="0"/>
              <a:t> </a:t>
            </a:r>
            <a:r>
              <a:rPr lang="hu-HU" dirty="0" err="1"/>
              <a:t>laundering</a:t>
            </a:r>
            <a:r>
              <a:rPr lang="hu-HU" dirty="0"/>
              <a:t>)</a:t>
            </a:r>
          </a:p>
          <a:p>
            <a:pPr marL="342900" indent="-342900">
              <a:buFont typeface="Arial" panose="020B0604020202020204" pitchFamily="34" charset="0"/>
              <a:buChar char="•"/>
            </a:pPr>
            <a:r>
              <a:rPr lang="hu-HU" dirty="0" err="1"/>
              <a:t>Shielding</a:t>
            </a:r>
            <a:r>
              <a:rPr lang="hu-HU" dirty="0"/>
              <a:t> </a:t>
            </a:r>
            <a:r>
              <a:rPr lang="hu-HU" dirty="0" err="1"/>
              <a:t>assets</a:t>
            </a:r>
            <a:endParaRPr lang="hu-HU" dirty="0"/>
          </a:p>
          <a:p>
            <a:pPr marL="342900" indent="-342900">
              <a:buFont typeface="Arial" panose="020B0604020202020204" pitchFamily="34" charset="0"/>
              <a:buChar char="•"/>
            </a:pPr>
            <a:r>
              <a:rPr lang="hu-HU" dirty="0" err="1"/>
              <a:t>Avoidance</a:t>
            </a:r>
            <a:r>
              <a:rPr lang="hu-HU" dirty="0"/>
              <a:t> of </a:t>
            </a:r>
            <a:r>
              <a:rPr lang="hu-HU" dirty="0" err="1"/>
              <a:t>capture</a:t>
            </a:r>
            <a:r>
              <a:rPr lang="hu-HU" dirty="0"/>
              <a:t>/</a:t>
            </a:r>
            <a:r>
              <a:rPr lang="hu-HU" dirty="0" err="1"/>
              <a:t>criminal</a:t>
            </a:r>
            <a:r>
              <a:rPr lang="hu-HU" dirty="0"/>
              <a:t> </a:t>
            </a:r>
            <a:r>
              <a:rPr lang="hu-HU" dirty="0" err="1"/>
              <a:t>prosecution</a:t>
            </a:r>
            <a:endParaRPr lang="hu-HU" dirty="0"/>
          </a:p>
          <a:p>
            <a:pPr marL="342900" indent="-342900">
              <a:buFont typeface="Arial" panose="020B0604020202020204" pitchFamily="34" charset="0"/>
              <a:buChar char="•"/>
            </a:pPr>
            <a:endParaRPr lang="hu-HU" dirty="0"/>
          </a:p>
          <a:p>
            <a:pPr marL="342900" indent="-342900">
              <a:buFont typeface="Arial" panose="020B0604020202020204" pitchFamily="34" charset="0"/>
              <a:buChar char="•"/>
            </a:pPr>
            <a:endParaRPr lang="hu-HU" dirty="0"/>
          </a:p>
          <a:p>
            <a:endParaRPr lang="hu-HU" dirty="0"/>
          </a:p>
        </p:txBody>
      </p:sp>
    </p:spTree>
    <p:extLst>
      <p:ext uri="{BB962C8B-B14F-4D97-AF65-F5344CB8AC3E}">
        <p14:creationId xmlns:p14="http://schemas.microsoft.com/office/powerpoint/2010/main" val="1308077902"/>
      </p:ext>
    </p:extLst>
  </p:cSld>
  <p:clrMapOvr>
    <a:masterClrMapping/>
  </p:clrMapOvr>
  <p:transition>
    <p:pull dir="rd"/>
  </p:transition>
</p:sld>
</file>

<file path=ppt/theme/theme1.xml><?xml version="1.0" encoding="utf-8"?>
<a:theme xmlns:a="http://schemas.openxmlformats.org/drawingml/2006/main" name="Boldi ppt tema">
  <a:themeElements>
    <a:clrScheme name="Metró">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CC66"/>
        </a:lt1>
        <a:dk2>
          <a:srgbClr val="971601"/>
        </a:dk2>
        <a:lt2>
          <a:srgbClr val="FFFFCC"/>
        </a:lt2>
        <a:accent1>
          <a:srgbClr val="00CC99"/>
        </a:accent1>
        <a:accent2>
          <a:srgbClr val="993366"/>
        </a:accent2>
        <a:accent3>
          <a:srgbClr val="C9ABAA"/>
        </a:accent3>
        <a:accent4>
          <a:srgbClr val="DAAE56"/>
        </a:accent4>
        <a:accent5>
          <a:srgbClr val="AAE2CA"/>
        </a:accent5>
        <a:accent6>
          <a:srgbClr val="8A2D5C"/>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12779</TotalTime>
  <Words>9319</Words>
  <Application>Microsoft Office PowerPoint</Application>
  <PresentationFormat>Diavetítés a képernyőre (4:3 oldalarány)</PresentationFormat>
  <Paragraphs>685</Paragraphs>
  <Slides>65</Slides>
  <Notes>65</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65</vt:i4>
      </vt:variant>
    </vt:vector>
  </HeadingPairs>
  <TitlesOfParts>
    <vt:vector size="74" baseType="lpstr">
      <vt:lpstr>Arial</vt:lpstr>
      <vt:lpstr>Calibri</vt:lpstr>
      <vt:lpstr>Calibri </vt:lpstr>
      <vt:lpstr>Calibri  </vt:lpstr>
      <vt:lpstr>Calinbri </vt:lpstr>
      <vt:lpstr>Georgia</vt:lpstr>
      <vt:lpstr>Times New Roman</vt:lpstr>
      <vt:lpstr>Wingdings</vt:lpstr>
      <vt:lpstr>Boldi ppt tema</vt:lpstr>
      <vt:lpstr>INVESTMENT, MIGRATION,  CORRUPTION  Why should your grandfather’s blood buy you citizenship or residence rather than your 250 000 Euros?</vt:lpstr>
      <vt:lpstr>State Secretary Rétvári introducing the bill regulating the entry and stay of third country nationals, that created the „guest investor” status, at the beginning of the debate of the bill in Parliament, 21 November 2023:  Hungary will never become an immigration country. Hungary belongs to the Hungarians. Here there will be neither migrantghettos nor migrantworkers (sic – BN)” https://bit.ly/44A4Ta3 (20251125)</vt:lpstr>
      <vt:lpstr>PowerPoint-bemutató</vt:lpstr>
      <vt:lpstr>The concepts</vt:lpstr>
      <vt:lpstr>RBI PROGRAMS ARE ON THE GROWTH CBI’S MAY DECLINE</vt:lpstr>
      <vt:lpstr>THE EXTENT OF CBI/RBI PROGRAMS IN 2022</vt:lpstr>
      <vt:lpstr>Competing CBIs – One Possible Ranking</vt:lpstr>
      <vt:lpstr>RESIDENCY/CITIZENSHIP BY INVESTMENT OVERALL REQUIREMENTS OF A  WELL-FUNCTIONING PROGRAM</vt:lpstr>
      <vt:lpstr>THE INVESTOR’S INTEREST</vt:lpstr>
      <vt:lpstr>CORRUPTION RISKS </vt:lpstr>
      <vt:lpstr>EU data</vt:lpstr>
      <vt:lpstr>THE  DEBATE  IN  THE  EU</vt:lpstr>
      <vt:lpstr>THE DEBATE ON CBI IN THE EU</vt:lpstr>
      <vt:lpstr>The debate on CBI and RBI  in the EU</vt:lpstr>
      <vt:lpstr>The essence of the debate on CBI</vt:lpstr>
      <vt:lpstr>ECJ Judgment Commission v Malta, C-181/23 29 April 2025 </vt:lpstr>
      <vt:lpstr>The arguments and the judgment</vt:lpstr>
      <vt:lpstr>The arguments and the judgment</vt:lpstr>
      <vt:lpstr>The arguments and the judgment</vt:lpstr>
      <vt:lpstr>The arguments and the judgment</vt:lpstr>
      <vt:lpstr>The arguments and the judgment</vt:lpstr>
      <vt:lpstr>The arguments and the judgment</vt:lpstr>
      <vt:lpstr>The arguments and the judgment</vt:lpstr>
      <vt:lpstr>Reception of the jugment</vt:lpstr>
      <vt:lpstr>NATURALIZATION V CITIZENSHIP BY BIRTH</vt:lpstr>
      <vt:lpstr>Kochenov: „thickening” the EU citizenship  = contrary to transcending nationalism and discrimination</vt:lpstr>
      <vt:lpstr>CLOSE READING OF SACHAR AND HURST COUNTER-ARGUMENTS</vt:lpstr>
      <vt:lpstr>INTROSPECTION</vt:lpstr>
      <vt:lpstr>GENUINE PROBLEMS WITH CBI AND RBI SCHEMES</vt:lpstr>
      <vt:lpstr>THE END OF THE CYPRIOT GOLDEN PASSPORT  SCHEME</vt:lpstr>
      <vt:lpstr>SCANDAL IN TÜRKIYE</vt:lpstr>
      <vt:lpstr>ORGANIZED CRIME AND CORRPUTION REPORTING PROJECT REPORTS</vt:lpstr>
      <vt:lpstr>PROPOSALS (EU PARLIAMENT STUDY – KRISTIN SURAK, 2021 – OPTIONS FOR THE EU)</vt:lpstr>
      <vt:lpstr>HUNGARY  BIRTH, COMA, REVIVAL OF THE RBI PROGRAM 2013-2017, 2023-  NEW DRESS, SAME SOUL</vt:lpstr>
      <vt:lpstr>THE BIRTH OF THE PROGRAM</vt:lpstr>
      <vt:lpstr>THE LEGAL ESSENCE OF THE PROGRAM Description of the  investment</vt:lpstr>
      <vt:lpstr>THE LEGAL ESSENCE OF THE PROGRAM The intermediary companies - questions</vt:lpstr>
      <vt:lpstr>THE LEGAL ESSENCE OF THE PROGRAM</vt:lpstr>
      <vt:lpstr>PECULIAR ELEMENTS UNDERMINING THE RATIONALITY OF THE PROGRAM</vt:lpstr>
      <vt:lpstr>THE EARLY COMA OF THE PROGRAM</vt:lpstr>
      <vt:lpstr>INTERIM CONCLUSION</vt:lpstr>
      <vt:lpstr>INTERIM CONCLUSION</vt:lpstr>
      <vt:lpstr>The Sleeping Beauty awakens in 2024 – new dress, same soul</vt:lpstr>
      <vt:lpstr>Conditions</vt:lpstr>
      <vt:lpstr>PROCEDURE</vt:lpstr>
      <vt:lpstr>PROCEDURE</vt:lpstr>
      <vt:lpstr>THE FUND AND THE FUND MANAGER</vt:lpstr>
      <vt:lpstr>SIGNIFICANT DIFFERENCES TO THE PREVIOUS REGIME</vt:lpstr>
      <vt:lpstr>THE FUND AND THE FUND MANAGER</vt:lpstr>
      <vt:lpstr>THE WEBPAGE OF SPRINT ASSET</vt:lpstr>
      <vt:lpstr>HUNGARY GOLDEN VISA - WEBSITE</vt:lpstr>
      <vt:lpstr>Unusual elements  - list </vt:lpstr>
      <vt:lpstr>Unusual elements 1 </vt:lpstr>
      <vt:lpstr>Unusual elements 2 </vt:lpstr>
      <vt:lpstr>Unusual elements 3</vt:lpstr>
      <vt:lpstr>Unusual elements 4</vt:lpstr>
      <vt:lpstr>Unusual elements 5/a</vt:lpstr>
      <vt:lpstr>Unusual elements 5/b</vt:lpstr>
      <vt:lpstr>BROADER CONTEXT – HUNGARY AS THE MOST CORRUPT EU COUNTRY</vt:lpstr>
      <vt:lpstr>BROADER CONTEXT: STATE CAPTURE</vt:lpstr>
      <vt:lpstr>CONCLUSION Two possible readings of both CBI and RBI</vt:lpstr>
      <vt:lpstr>Institutional documents</vt:lpstr>
      <vt:lpstr>Literature hints</vt:lpstr>
      <vt:lpstr>Literature hints</vt:lpstr>
      <vt:lpstr>PowerPoint-bemutató</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International Refugee Law  Parts 4-7</dc:title>
  <dc:creator>User</dc:creator>
  <dc:description>Spell checked</dc:description>
  <cp:lastModifiedBy>Boldizsar Nagy</cp:lastModifiedBy>
  <cp:revision>790</cp:revision>
  <cp:lastPrinted>2025-12-06T17:04:20Z</cp:lastPrinted>
  <dcterms:created xsi:type="dcterms:W3CDTF">2008-10-10T12:55:55Z</dcterms:created>
  <dcterms:modified xsi:type="dcterms:W3CDTF">2025-12-09T15:15:39Z</dcterms:modified>
</cp:coreProperties>
</file>